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m4v" ContentType="video/unknown"/>
  <Default Extension="rels" ContentType="application/vnd.openxmlformats-package.relationships+xml"/>
  <Default Extension="mov" ContentType="video/unknown"/>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57" r:id="rId3"/>
    <p:sldId id="303" r:id="rId4"/>
    <p:sldId id="258" r:id="rId5"/>
    <p:sldId id="260" r:id="rId6"/>
    <p:sldId id="315" r:id="rId7"/>
    <p:sldId id="316" r:id="rId8"/>
    <p:sldId id="317" r:id="rId9"/>
    <p:sldId id="263" r:id="rId10"/>
    <p:sldId id="306" r:id="rId11"/>
    <p:sldId id="312" r:id="rId12"/>
    <p:sldId id="265" r:id="rId13"/>
    <p:sldId id="302" r:id="rId14"/>
    <p:sldId id="267" r:id="rId15"/>
    <p:sldId id="304" r:id="rId16"/>
    <p:sldId id="313" r:id="rId17"/>
    <p:sldId id="297" r:id="rId18"/>
    <p:sldId id="285" r:id="rId19"/>
    <p:sldId id="271" r:id="rId20"/>
    <p:sldId id="272" r:id="rId21"/>
    <p:sldId id="273" r:id="rId22"/>
    <p:sldId id="274" r:id="rId23"/>
    <p:sldId id="300" r:id="rId24"/>
    <p:sldId id="308" r:id="rId25"/>
    <p:sldId id="307" r:id="rId26"/>
    <p:sldId id="278" r:id="rId27"/>
    <p:sldId id="305" r:id="rId28"/>
    <p:sldId id="299" r:id="rId29"/>
    <p:sldId id="296" r:id="rId30"/>
    <p:sldId id="282" r:id="rId31"/>
    <p:sldId id="292" r:id="rId32"/>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0057"/>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10" autoAdjust="0"/>
    <p:restoredTop sz="72899" autoAdjust="0"/>
  </p:normalViewPr>
  <p:slideViewPr>
    <p:cSldViewPr snapToGrid="0" snapToObjects="1" showGuides="1">
      <p:cViewPr>
        <p:scale>
          <a:sx n="80" d="100"/>
          <a:sy n="80" d="100"/>
        </p:scale>
        <p:origin x="-2456" y="-96"/>
      </p:cViewPr>
      <p:guideLst>
        <p:guide orient="horz" pos="3892"/>
        <p:guide pos="6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printerSettings" Target="printerSettings/printerSettings1.bin"/><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heme" Target="theme/theme1.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270C9B-70E6-9B46-B44E-882BC0B9D856}" type="datetimeFigureOut">
              <a:rPr lang="it-IT" smtClean="0"/>
              <a:t>19/11/15</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9EA263-91AB-F84A-B108-7F7DAC8954C4}" type="slidenum">
              <a:rPr lang="it-IT" smtClean="0"/>
              <a:t>‹n.›</a:t>
            </a:fld>
            <a:endParaRPr lang="it-IT"/>
          </a:p>
        </p:txBody>
      </p:sp>
    </p:spTree>
    <p:extLst>
      <p:ext uri="{BB962C8B-B14F-4D97-AF65-F5344CB8AC3E}">
        <p14:creationId xmlns:p14="http://schemas.microsoft.com/office/powerpoint/2010/main" val="226795173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489EA263-91AB-F84A-B108-7F7DAC8954C4}" type="slidenum">
              <a:rPr lang="it-IT" smtClean="0"/>
              <a:t>1</a:t>
            </a:fld>
            <a:endParaRPr lang="it-IT"/>
          </a:p>
        </p:txBody>
      </p:sp>
    </p:spTree>
    <p:extLst>
      <p:ext uri="{BB962C8B-B14F-4D97-AF65-F5344CB8AC3E}">
        <p14:creationId xmlns:p14="http://schemas.microsoft.com/office/powerpoint/2010/main" val="2876643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it-IT" sz="1200" i="0" kern="1200" baseline="0" smtClean="0">
                <a:solidFill>
                  <a:schemeClr val="tx1"/>
                </a:solidFill>
                <a:effectLst/>
                <a:latin typeface="+mn-lt"/>
                <a:ea typeface="+mn-ea"/>
                <a:cs typeface="+mn-cs"/>
              </a:rPr>
              <a:t>A quad layout is a coarse partitioning of a surface into quadrilateral patches, which induces a semantical decomposition.</a:t>
            </a:r>
          </a:p>
          <a:p>
            <a:pPr marL="0" marR="0" indent="0" algn="l" defTabSz="457200" rtl="0" eaLnBrk="1" fontAlgn="auto" latinLnBrk="0" hangingPunct="1">
              <a:lnSpc>
                <a:spcPct val="100000"/>
              </a:lnSpc>
              <a:spcBef>
                <a:spcPts val="0"/>
              </a:spcBef>
              <a:spcAft>
                <a:spcPts val="0"/>
              </a:spcAft>
              <a:buClrTx/>
              <a:buSzTx/>
              <a:buFontTx/>
              <a:buNone/>
              <a:tabLst/>
              <a:defRPr/>
            </a:pPr>
            <a:r>
              <a:rPr lang="it-IT" sz="1200" i="0" kern="1200" baseline="0" smtClean="0">
                <a:solidFill>
                  <a:schemeClr val="tx1"/>
                </a:solidFill>
                <a:effectLst/>
                <a:latin typeface="+mn-lt"/>
                <a:ea typeface="+mn-ea"/>
                <a:cs typeface="+mn-cs"/>
              </a:rPr>
              <a:t>That is used in a number of applications</a:t>
            </a:r>
          </a:p>
          <a:p>
            <a:pPr marL="0" marR="0" indent="0" algn="l" defTabSz="457200" rtl="0" eaLnBrk="1" fontAlgn="auto" latinLnBrk="0" hangingPunct="1">
              <a:lnSpc>
                <a:spcPct val="100000"/>
              </a:lnSpc>
              <a:spcBef>
                <a:spcPts val="0"/>
              </a:spcBef>
              <a:spcAft>
                <a:spcPts val="0"/>
              </a:spcAft>
              <a:buClrTx/>
              <a:buSzTx/>
              <a:buFontTx/>
              <a:buNone/>
              <a:tabLst/>
              <a:defRPr/>
            </a:pPr>
            <a:r>
              <a:rPr lang="it-IT" sz="1200" i="0" kern="1200" baseline="0" smtClean="0">
                <a:solidFill>
                  <a:schemeClr val="tx1"/>
                </a:solidFill>
                <a:effectLst/>
                <a:latin typeface="+mn-lt"/>
                <a:ea typeface="+mn-ea"/>
                <a:cs typeface="+mn-cs"/>
              </a:rPr>
              <a:t>Such as semi regular quad remeshing and higher-order modeling. They are also important for the animation scenario since they induce a semantical decomposition,</a:t>
            </a:r>
          </a:p>
          <a:p>
            <a:pPr marL="0" marR="0" indent="0" algn="l" defTabSz="457200" rtl="0" eaLnBrk="1" fontAlgn="auto" latinLnBrk="0" hangingPunct="1">
              <a:lnSpc>
                <a:spcPct val="100000"/>
              </a:lnSpc>
              <a:spcBef>
                <a:spcPts val="0"/>
              </a:spcBef>
              <a:spcAft>
                <a:spcPts val="0"/>
              </a:spcAft>
              <a:buClrTx/>
              <a:buSzTx/>
              <a:buFontTx/>
              <a:buNone/>
              <a:tabLst/>
              <a:defRPr/>
            </a:pPr>
            <a:r>
              <a:rPr lang="it-IT" sz="1200" i="0" kern="1200" baseline="0" smtClean="0">
                <a:solidFill>
                  <a:schemeClr val="tx1"/>
                </a:solidFill>
                <a:effectLst/>
                <a:latin typeface="+mn-lt"/>
                <a:ea typeface="+mn-ea"/>
                <a:cs typeface="+mn-cs"/>
              </a:rPr>
              <a:t>They provide  provide a natural control mesh for subdivision surfaces, </a:t>
            </a:r>
          </a:p>
          <a:p>
            <a:pPr marL="0" marR="0" indent="0" algn="l" defTabSz="457200" rtl="0" eaLnBrk="1" fontAlgn="auto" latinLnBrk="0" hangingPunct="1">
              <a:lnSpc>
                <a:spcPct val="100000"/>
              </a:lnSpc>
              <a:spcBef>
                <a:spcPts val="0"/>
              </a:spcBef>
              <a:spcAft>
                <a:spcPts val="0"/>
              </a:spcAft>
              <a:buClrTx/>
              <a:buSzTx/>
              <a:buFontTx/>
              <a:buNone/>
              <a:tabLst/>
              <a:defRPr/>
            </a:pPr>
            <a:r>
              <a:rPr lang="it-IT" sz="1200" i="0" kern="1200" baseline="0" smtClean="0">
                <a:solidFill>
                  <a:schemeClr val="tx1"/>
                </a:solidFill>
                <a:effectLst/>
                <a:latin typeface="+mn-lt"/>
                <a:ea typeface="+mn-ea"/>
                <a:cs typeface="+mn-cs"/>
              </a:rPr>
              <a:t>And a parameterization domain for texture mapping, normal mapping and so on.</a:t>
            </a:r>
          </a:p>
          <a:p>
            <a:pPr marL="0" marR="0" indent="0" algn="l" defTabSz="457200" rtl="0" eaLnBrk="1" fontAlgn="auto" latinLnBrk="0" hangingPunct="1">
              <a:lnSpc>
                <a:spcPct val="100000"/>
              </a:lnSpc>
              <a:spcBef>
                <a:spcPts val="0"/>
              </a:spcBef>
              <a:spcAft>
                <a:spcPts val="0"/>
              </a:spcAft>
              <a:buClrTx/>
              <a:buSzTx/>
              <a:buFontTx/>
              <a:buNone/>
              <a:tabLst/>
              <a:defRPr/>
            </a:pPr>
            <a:endParaRPr lang="it-IT" sz="1400" i="0" kern="1200" dirty="0" smtClean="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A7B7148F-C388-EC47-964A-F294BA44C2D0}" type="slidenum">
              <a:rPr lang="it-IT" smtClean="0"/>
              <a:t>2</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One of the main reasons why automatically computing quad layouts is so important to day has to be found in the widespread diffusion of the virtual sculpting metaphor.</a:t>
            </a:r>
          </a:p>
          <a:p>
            <a:r>
              <a:rPr lang="it-IT" baseline="0" dirty="0" smtClean="0"/>
              <a:t>Which has well known advantages, but it also produces highly dense triangle mesh without encoding the underlying shape structure. </a:t>
            </a:r>
          </a:p>
        </p:txBody>
      </p:sp>
      <p:sp>
        <p:nvSpPr>
          <p:cNvPr id="4" name="Segnaposto numero diapositiva 3"/>
          <p:cNvSpPr>
            <a:spLocks noGrp="1"/>
          </p:cNvSpPr>
          <p:nvPr>
            <p:ph type="sldNum" sz="quarter" idx="10"/>
          </p:nvPr>
        </p:nvSpPr>
        <p:spPr/>
        <p:txBody>
          <a:bodyPr/>
          <a:lstStyle/>
          <a:p>
            <a:fld id="{A7B7148F-C388-EC47-964A-F294BA44C2D0}" type="slidenum">
              <a:rPr lang="it-IT" smtClean="0"/>
              <a:t>3</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There are currently a number of methods for automatic computation of quad layouts and them can be categorized into 3 main categories.</a:t>
            </a:r>
          </a:p>
          <a:p>
            <a:endParaRPr lang="it-IT" baseline="0" dirty="0" smtClean="0"/>
          </a:p>
          <a:p>
            <a:r>
              <a:rPr lang="it-IT" baseline="0" dirty="0" smtClean="0"/>
              <a:t>There are direct methods, which are able to produce really nice results, </a:t>
            </a:r>
          </a:p>
          <a:p>
            <a:r>
              <a:rPr lang="it-IT" baseline="0" dirty="0" smtClean="0"/>
              <a:t>however, they rely on purely geometrical information, and while this is not a drawback, these methods can be deranged by high frequence features </a:t>
            </a:r>
          </a:p>
          <a:p>
            <a:r>
              <a:rPr lang="it-IT" baseline="0" dirty="0" smtClean="0"/>
              <a:t>and, they can have problems in capturing the overall structure of the shape.</a:t>
            </a:r>
          </a:p>
          <a:p>
            <a:endParaRPr lang="it-IT" baseline="0" dirty="0" smtClean="0"/>
          </a:p>
          <a:p>
            <a:r>
              <a:rPr lang="it-IT" baseline="0" dirty="0" smtClean="0"/>
              <a:t>Simplification methods work iteratively simplyfing the structure of a dense mesh, and again they can have problems in retaining the shape’s structure</a:t>
            </a:r>
          </a:p>
          <a:p>
            <a:r>
              <a:rPr lang="it-IT" baseline="0" dirty="0" smtClean="0"/>
              <a:t>User assisted methods, usuallt provide the best results, which reflect the users desiderata, but require the cooperation of a professional user and long interactive sessions.</a:t>
            </a:r>
          </a:p>
        </p:txBody>
      </p:sp>
      <p:sp>
        <p:nvSpPr>
          <p:cNvPr id="4" name="Segnaposto numero diapositiva 3"/>
          <p:cNvSpPr>
            <a:spLocks noGrp="1"/>
          </p:cNvSpPr>
          <p:nvPr>
            <p:ph type="sldNum" sz="quarter" idx="10"/>
          </p:nvPr>
        </p:nvSpPr>
        <p:spPr/>
        <p:txBody>
          <a:bodyPr/>
          <a:lstStyle/>
          <a:p>
            <a:fld id="{A7B7148F-C388-EC47-964A-F294BA44C2D0}" type="slidenum">
              <a:rPr lang="it-IT" smtClean="0"/>
              <a:t>4</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We took inspiration from a commong approach in charachter modeling where the the low poly model is obtained starting </a:t>
            </a:r>
          </a:p>
          <a:p>
            <a:r>
              <a:rPr lang="it-IT" baseline="0" dirty="0" smtClean="0"/>
              <a:t>from an hexahedral box and iteratively subdividing it and extruding its faces until the rough shape is obtained.</a:t>
            </a:r>
          </a:p>
          <a:p>
            <a:r>
              <a:rPr lang="it-IT" baseline="0" dirty="0" smtClean="0"/>
              <a:t>At the end of this process, the result is a nice quadmesh which naturally exposes its structure as coarse quad layout.</a:t>
            </a:r>
          </a:p>
          <a:p>
            <a:endParaRPr lang="it-IT" baseline="0" dirty="0" smtClean="0"/>
          </a:p>
        </p:txBody>
      </p:sp>
      <p:sp>
        <p:nvSpPr>
          <p:cNvPr id="4" name="Segnaposto numero diapositiva 3"/>
          <p:cNvSpPr>
            <a:spLocks noGrp="1"/>
          </p:cNvSpPr>
          <p:nvPr>
            <p:ph type="sldNum" sz="quarter" idx="10"/>
          </p:nvPr>
        </p:nvSpPr>
        <p:spPr/>
        <p:txBody>
          <a:bodyPr/>
          <a:lstStyle/>
          <a:p>
            <a:fld id="{A7B7148F-C388-EC47-964A-F294BA44C2D0}" type="slidenum">
              <a:rPr lang="it-IT" smtClean="0"/>
              <a:t>5</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Our pipeline takes as input a triangle mesh and its curve-skeleton. </a:t>
            </a:r>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Which will provide the structural information </a:t>
            </a:r>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and a guidance in reproducing the subdivide and extrude process seen before.</a:t>
            </a:r>
          </a:p>
          <a:p>
            <a:endParaRPr lang="it-IT" baseline="0" dirty="0" smtClean="0"/>
          </a:p>
        </p:txBody>
      </p:sp>
      <p:sp>
        <p:nvSpPr>
          <p:cNvPr id="4" name="Segnaposto numero diapositiva 3"/>
          <p:cNvSpPr>
            <a:spLocks noGrp="1"/>
          </p:cNvSpPr>
          <p:nvPr>
            <p:ph type="sldNum" sz="quarter" idx="10"/>
          </p:nvPr>
        </p:nvSpPr>
        <p:spPr/>
        <p:txBody>
          <a:bodyPr/>
          <a:lstStyle/>
          <a:p>
            <a:fld id="{A7B7148F-C388-EC47-964A-F294BA44C2D0}" type="slidenum">
              <a:rPr lang="it-IT" smtClean="0"/>
              <a:t>6</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At the first step of our pipeline we place a cube at each branching node and leaf node of the skeleton.</a:t>
            </a:r>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The orientation and the subdivisions of these cubes will determine an intermediate structure that will encode the quad layout, </a:t>
            </a:r>
          </a:p>
          <a:p>
            <a:pPr marL="0" marR="0" indent="0" algn="l" defTabSz="457200" rtl="0" eaLnBrk="1" fontAlgn="auto" latinLnBrk="0" hangingPunct="1">
              <a:lnSpc>
                <a:spcPct val="100000"/>
              </a:lnSpc>
              <a:spcBef>
                <a:spcPts val="0"/>
              </a:spcBef>
              <a:spcAft>
                <a:spcPts val="0"/>
              </a:spcAft>
              <a:buClrTx/>
              <a:buSzTx/>
              <a:buFontTx/>
              <a:buNone/>
              <a:tabLst/>
              <a:defRPr/>
            </a:pPr>
            <a:endParaRPr lang="it-IT"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This intermediate structure provides a convienient way for automatic and user assisted definition of the overall quad layout structure.</a:t>
            </a:r>
          </a:p>
        </p:txBody>
      </p:sp>
      <p:sp>
        <p:nvSpPr>
          <p:cNvPr id="4" name="Segnaposto numero diapositiva 3"/>
          <p:cNvSpPr>
            <a:spLocks noGrp="1"/>
          </p:cNvSpPr>
          <p:nvPr>
            <p:ph type="sldNum" sz="quarter" idx="10"/>
          </p:nvPr>
        </p:nvSpPr>
        <p:spPr/>
        <p:txBody>
          <a:bodyPr/>
          <a:lstStyle/>
          <a:p>
            <a:fld id="{A7B7148F-C388-EC47-964A-F294BA44C2D0}" type="slidenum">
              <a:rPr lang="it-IT" smtClean="0"/>
              <a:t>7</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Cubes are then connected in order to build a tubular structure onto which the original surface \is mapped.</a:t>
            </a:r>
          </a:p>
        </p:txBody>
      </p:sp>
      <p:sp>
        <p:nvSpPr>
          <p:cNvPr id="4" name="Segnaposto numero diapositiva 3"/>
          <p:cNvSpPr>
            <a:spLocks noGrp="1"/>
          </p:cNvSpPr>
          <p:nvPr>
            <p:ph type="sldNum" sz="quarter" idx="10"/>
          </p:nvPr>
        </p:nvSpPr>
        <p:spPr/>
        <p:txBody>
          <a:bodyPr/>
          <a:lstStyle/>
          <a:p>
            <a:fld id="{A7B7148F-C388-EC47-964A-F294BA44C2D0}" type="slidenum">
              <a:rPr lang="it-IT" smtClean="0"/>
              <a:t>8</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As said, at the first step of our pipeline we place a cube at each skeletal nodes and we want its facets to be as orthogonal as possible to the incoming skeletal arcs.</a:t>
            </a:r>
          </a:p>
          <a:p>
            <a:r>
              <a:rPr lang="it-IT" baseline="0" dirty="0" smtClean="0"/>
              <a:t>So the orientation of each cube will determine both the number of subdivisions and the edge flow.of the resulting layout.</a:t>
            </a:r>
          </a:p>
          <a:p>
            <a:r>
              <a:rPr lang="it-IT" baseline="0" dirty="0" smtClean="0"/>
              <a:t>As you can see in this 2d example, the cube orientation will determine the number of subdivisions of the cube, since each face will be subdivided assigning one facet to each incident skeletal arc.</a:t>
            </a:r>
          </a:p>
          <a:p>
            <a:r>
              <a:rPr lang="it-IT" baseline="0" dirty="0" smtClean="0"/>
              <a:t>Different cube orientation will induce different subdivisions and edge flows and adapt differently to the shapes features and symmetries.</a:t>
            </a:r>
          </a:p>
          <a:p>
            <a:endParaRPr lang="it-IT" baseline="0" dirty="0" smtClean="0"/>
          </a:p>
          <a:p>
            <a:r>
              <a:rPr lang="it-IT" baseline="0" dirty="0" smtClean="0"/>
              <a:t>Probably many  artists would agree that the configuration in the middle would be the preferred one.</a:t>
            </a:r>
          </a:p>
        </p:txBody>
      </p:sp>
      <p:sp>
        <p:nvSpPr>
          <p:cNvPr id="4" name="Segnaposto numero diapositiva 3"/>
          <p:cNvSpPr>
            <a:spLocks noGrp="1"/>
          </p:cNvSpPr>
          <p:nvPr>
            <p:ph type="sldNum" sz="quarter" idx="10"/>
          </p:nvPr>
        </p:nvSpPr>
        <p:spPr/>
        <p:txBody>
          <a:bodyPr/>
          <a:lstStyle/>
          <a:p>
            <a:fld id="{A7B7148F-C388-EC47-964A-F294BA44C2D0}" type="slidenum">
              <a:rPr lang="it-IT" smtClean="0"/>
              <a:t>9</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Due to the fact that the orientation of each cube is so important, and it is not efficent to ask the user to decide the orientation of all the branching cubes, our method autmatically provides a solution.</a:t>
            </a:r>
          </a:p>
          <a:p>
            <a:endParaRPr lang="it-IT" baseline="0" dirty="0" smtClean="0"/>
          </a:p>
          <a:p>
            <a:r>
              <a:rPr lang="it-IT" baseline="0" dirty="0" smtClean="0"/>
              <a:t>We’ve found that this problem can be efficiently solved an L1 minimization problem, where the reference frame UVW for the cube is unkwnown.</a:t>
            </a:r>
          </a:p>
          <a:p>
            <a:r>
              <a:rPr lang="it-IT" baseline="0" dirty="0" smtClean="0"/>
              <a:t>The unknowns framei of each cube is computed dependently of the incident arcs directions D.</a:t>
            </a:r>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It is important to note that this problem is purely local, so we can solve it separately for each cube.</a:t>
            </a:r>
          </a:p>
          <a:p>
            <a:endParaRPr lang="it-IT" baseline="0" dirty="0" smtClean="0"/>
          </a:p>
          <a:p>
            <a:r>
              <a:rPr lang="it-IT" baseline="0" dirty="0" smtClean="0"/>
              <a:t>Our computation relies on the absloute value of the dot product between each vector of the frame and the direction d_ij of each skeletal arc; </a:t>
            </a:r>
          </a:p>
          <a:p>
            <a:r>
              <a:rPr lang="it-IT" baseline="0" dirty="0" smtClean="0"/>
              <a:t>Our function f  is then the summation of this term for each incident arc j</a:t>
            </a:r>
          </a:p>
          <a:p>
            <a:endParaRPr lang="it-IT" baseline="0" dirty="0" smtClean="0"/>
          </a:p>
          <a:p>
            <a:r>
              <a:rPr lang="it-IT" baseline="0" dirty="0" smtClean="0"/>
              <a:t>As you can see in 2D, the term as maximal value when the direction d_ij has the same angular distance between all the vectors of the frame, and minimal value when it is parallel to one of them.</a:t>
            </a:r>
          </a:p>
        </p:txBody>
      </p:sp>
      <p:sp>
        <p:nvSpPr>
          <p:cNvPr id="4" name="Segnaposto numero diapositiva 3"/>
          <p:cNvSpPr>
            <a:spLocks noGrp="1"/>
          </p:cNvSpPr>
          <p:nvPr>
            <p:ph type="sldNum" sz="quarter" idx="10"/>
          </p:nvPr>
        </p:nvSpPr>
        <p:spPr/>
        <p:txBody>
          <a:bodyPr/>
          <a:lstStyle/>
          <a:p>
            <a:fld id="{A7B7148F-C388-EC47-964A-F294BA44C2D0}" type="slidenum">
              <a:rPr lang="it-IT" smtClean="0"/>
              <a:t>10</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Once we have set the cubes and determined their orientation, build we need to connect each cube in order to create a tubular structure that will form the quad layout.</a:t>
            </a:r>
          </a:p>
        </p:txBody>
      </p:sp>
      <p:sp>
        <p:nvSpPr>
          <p:cNvPr id="4" name="Segnaposto numero diapositiva 3"/>
          <p:cNvSpPr>
            <a:spLocks noGrp="1"/>
          </p:cNvSpPr>
          <p:nvPr>
            <p:ph type="sldNum" sz="quarter" idx="10"/>
          </p:nvPr>
        </p:nvSpPr>
        <p:spPr/>
        <p:txBody>
          <a:bodyPr/>
          <a:lstStyle/>
          <a:p>
            <a:fld id="{A7B7148F-C388-EC47-964A-F294BA44C2D0}" type="slidenum">
              <a:rPr lang="it-IT" smtClean="0"/>
              <a:t>11</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Once we have set the cubes, they are connected together with tubes using parallel transport following the skeletal arcs.</a:t>
            </a:r>
          </a:p>
          <a:p>
            <a:r>
              <a:rPr lang="it-IT" baseline="0" dirty="0" smtClean="0"/>
              <a:t>For internal skeletal arcs, interpolating torsion allows for a better resulting base complex.</a:t>
            </a:r>
          </a:p>
        </p:txBody>
      </p:sp>
      <p:sp>
        <p:nvSpPr>
          <p:cNvPr id="4" name="Segnaposto numero diapositiva 3"/>
          <p:cNvSpPr>
            <a:spLocks noGrp="1"/>
          </p:cNvSpPr>
          <p:nvPr>
            <p:ph type="sldNum" sz="quarter" idx="10"/>
          </p:nvPr>
        </p:nvSpPr>
        <p:spPr/>
        <p:txBody>
          <a:bodyPr/>
          <a:lstStyle/>
          <a:p>
            <a:fld id="{A7B7148F-C388-EC47-964A-F294BA44C2D0}" type="slidenum">
              <a:rPr lang="it-IT" smtClean="0"/>
              <a:t>12</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At this point our tubular structure can contain T-vertices so we need to make it conforming.</a:t>
            </a:r>
          </a:p>
          <a:p>
            <a:r>
              <a:rPr lang="it-IT" baseline="0" dirty="0" smtClean="0"/>
              <a:t>Matching the number of splits induced by the incoming tubes.</a:t>
            </a:r>
          </a:p>
          <a:p>
            <a:endParaRPr lang="it-IT" baseline="0" dirty="0" smtClean="0"/>
          </a:p>
          <a:p>
            <a:r>
              <a:rPr lang="it-IT" baseline="0" dirty="0" smtClean="0"/>
              <a:t>//were we set that for each direction of the reference frame of the cube, the number of splits induced by the incoming tubes must be equal.</a:t>
            </a:r>
          </a:p>
        </p:txBody>
      </p:sp>
      <p:sp>
        <p:nvSpPr>
          <p:cNvPr id="4" name="Segnaposto numero diapositiva 3"/>
          <p:cNvSpPr>
            <a:spLocks noGrp="1"/>
          </p:cNvSpPr>
          <p:nvPr>
            <p:ph type="sldNum" sz="quarter" idx="10"/>
          </p:nvPr>
        </p:nvSpPr>
        <p:spPr/>
        <p:txBody>
          <a:bodyPr/>
          <a:lstStyle/>
          <a:p>
            <a:fld id="{A7B7148F-C388-EC47-964A-F294BA44C2D0}" type="slidenum">
              <a:rPr lang="it-IT" smtClean="0"/>
              <a:t>13</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We solve this as a minimization problem allowing only for interger solutions.and the formulation contains just 3 unkwnonws per cube and 2 unknowns per tube, </a:t>
            </a:r>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The previous approaches for T-vertices removal, require 2 equations per face imposing the same number of subdivisions on opposite edges.</a:t>
            </a:r>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This means the complexity of our approch rather then depending on the resolution of the mesh, its depends on its structure which reflects the skeleton complexity.</a:t>
            </a:r>
          </a:p>
          <a:p>
            <a:pPr marL="0" marR="0" indent="0" algn="l" defTabSz="457200" rtl="0" eaLnBrk="1" fontAlgn="auto" latinLnBrk="0" hangingPunct="1">
              <a:lnSpc>
                <a:spcPct val="100000"/>
              </a:lnSpc>
              <a:spcBef>
                <a:spcPts val="0"/>
              </a:spcBef>
              <a:spcAft>
                <a:spcPts val="0"/>
              </a:spcAft>
              <a:buClrTx/>
              <a:buSzTx/>
              <a:buFontTx/>
              <a:buNone/>
              <a:tabLst/>
              <a:defRPr/>
            </a:pPr>
            <a:endParaRPr lang="it-IT"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Differrently from cubes orientation this is a global optimization problem and this formulation always admits solution for any genus-0 object.</a:t>
            </a:r>
          </a:p>
        </p:txBody>
      </p:sp>
      <p:sp>
        <p:nvSpPr>
          <p:cNvPr id="4" name="Segnaposto numero diapositiva 3"/>
          <p:cNvSpPr>
            <a:spLocks noGrp="1"/>
          </p:cNvSpPr>
          <p:nvPr>
            <p:ph type="sldNum" sz="quarter" idx="10"/>
          </p:nvPr>
        </p:nvSpPr>
        <p:spPr/>
        <p:txBody>
          <a:bodyPr/>
          <a:lstStyle/>
          <a:p>
            <a:fld id="{A7B7148F-C388-EC47-964A-F294BA44C2D0}" type="slidenum">
              <a:rPr lang="it-IT" smtClean="0"/>
              <a:t>14</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However for higher genus objects there can be confitgurations that do not admit a feasible solution, we call them Barriers, and we know that they arise only in skeletal loops, </a:t>
            </a:r>
          </a:p>
          <a:p>
            <a:r>
              <a:rPr lang="it-IT" baseline="0" dirty="0" smtClean="0"/>
              <a:t>hence they can be found at the cost of a skeleton traversal.</a:t>
            </a:r>
          </a:p>
          <a:p>
            <a:r>
              <a:rPr lang="it-IT" baseline="0" dirty="0" smtClean="0"/>
              <a:t>Each barrier is solved splitting the involved variables in two each representing the two sides of the barrier</a:t>
            </a:r>
          </a:p>
          <a:p>
            <a:r>
              <a:rPr lang="it-IT" baseline="0" dirty="0" smtClean="0"/>
              <a:t>The tubular structure is then composed according to the number of splis induced by either side of the barrier.</a:t>
            </a:r>
          </a:p>
          <a:p>
            <a:r>
              <a:rPr lang="it-IT" baseline="0" dirty="0" smtClean="0"/>
              <a:t>In this cases we obtain conformity at the cost of 4 new irregular vertices per barrier.</a:t>
            </a:r>
          </a:p>
        </p:txBody>
      </p:sp>
      <p:sp>
        <p:nvSpPr>
          <p:cNvPr id="4" name="Segnaposto numero diapositiva 3"/>
          <p:cNvSpPr>
            <a:spLocks noGrp="1"/>
          </p:cNvSpPr>
          <p:nvPr>
            <p:ph type="sldNum" sz="quarter" idx="10"/>
          </p:nvPr>
        </p:nvSpPr>
        <p:spPr/>
        <p:txBody>
          <a:bodyPr/>
          <a:lstStyle/>
          <a:p>
            <a:fld id="{A7B7148F-C388-EC47-964A-F294BA44C2D0}" type="slidenum">
              <a:rPr lang="it-IT" smtClean="0"/>
              <a:t>15</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Last step in the pipeline is to produce a mapping of the input surface onto the tubular structure, obtaining the resultign quad layout.</a:t>
            </a:r>
          </a:p>
        </p:txBody>
      </p:sp>
      <p:sp>
        <p:nvSpPr>
          <p:cNvPr id="4" name="Segnaposto numero diapositiva 3"/>
          <p:cNvSpPr>
            <a:spLocks noGrp="1"/>
          </p:cNvSpPr>
          <p:nvPr>
            <p:ph type="sldNum" sz="quarter" idx="10"/>
          </p:nvPr>
        </p:nvSpPr>
        <p:spPr/>
        <p:txBody>
          <a:bodyPr/>
          <a:lstStyle/>
          <a:p>
            <a:fld id="{A7B7148F-C388-EC47-964A-F294BA44C2D0}" type="slidenum">
              <a:rPr lang="it-IT" smtClean="0"/>
              <a:t>16</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Once our tubular structure is conforming we need to map the input surface onto it.</a:t>
            </a:r>
          </a:p>
          <a:p>
            <a:r>
              <a:rPr lang="it-IT" baseline="0" dirty="0" smtClean="0"/>
              <a:t>We do that in two steps. </a:t>
            </a:r>
          </a:p>
          <a:p>
            <a:r>
              <a:rPr lang="it-IT" baseline="0" dirty="0" smtClean="0"/>
              <a:t>The initial mapping is done iteratively expanding and subdividing the tubular structure, generating mappings via ray casting. </a:t>
            </a:r>
          </a:p>
          <a:p>
            <a:r>
              <a:rPr lang="it-IT" baseline="0" dirty="0" smtClean="0"/>
              <a:t>The first mapping is not required to be accurate and different problems can arise, such as foldovers of mis-assignments.</a:t>
            </a:r>
          </a:p>
          <a:p>
            <a:r>
              <a:rPr lang="it-IT" baseline="0" dirty="0" smtClean="0"/>
              <a:t>Then we have an optimization step in which intra and inter domain mapping are optimized.</a:t>
            </a:r>
          </a:p>
          <a:p>
            <a:r>
              <a:rPr lang="it-IT" baseline="0" dirty="0" smtClean="0"/>
              <a:t>We used the approach presented in the work of tarini et al 2011, but other optimization approaches can be used as well. </a:t>
            </a:r>
          </a:p>
          <a:p>
            <a:r>
              <a:rPr lang="it-IT" baseline="0" dirty="0" smtClean="0"/>
              <a:t>(campen&amp;kobbelt)</a:t>
            </a:r>
          </a:p>
          <a:p>
            <a:endParaRPr lang="it-IT" baseline="0" dirty="0" smtClean="0"/>
          </a:p>
          <a:p>
            <a:endParaRPr lang="it-IT" baseline="0" dirty="0" smtClean="0"/>
          </a:p>
        </p:txBody>
      </p:sp>
      <p:sp>
        <p:nvSpPr>
          <p:cNvPr id="4" name="Segnaposto numero diapositiva 3"/>
          <p:cNvSpPr>
            <a:spLocks noGrp="1"/>
          </p:cNvSpPr>
          <p:nvPr>
            <p:ph type="sldNum" sz="quarter" idx="10"/>
          </p:nvPr>
        </p:nvSpPr>
        <p:spPr/>
        <p:txBody>
          <a:bodyPr/>
          <a:lstStyle/>
          <a:p>
            <a:fld id="{A7B7148F-C388-EC47-964A-F294BA44C2D0}" type="slidenum">
              <a:rPr lang="it-IT" smtClean="0"/>
              <a:t>17</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We present here some comparisons based on the most recurring model.</a:t>
            </a:r>
          </a:p>
          <a:p>
            <a:r>
              <a:rPr lang="it-IT" baseline="0" dirty="0" smtClean="0"/>
              <a:t>Although while they are not in the scope of our application, our method produces coarser layouts with better alignment to the shape’s features and domains shape.</a:t>
            </a:r>
          </a:p>
          <a:p>
            <a:r>
              <a:rPr lang="it-IT" baseline="0" dirty="0" smtClean="0"/>
              <a:t>Seen the reduction trend, maybe that in 2017 someone will be able to obtain about the half of our domains for these models </a:t>
            </a:r>
            <a:r>
              <a:rPr lang="it-IT" baseline="0" dirty="0" smtClean="0">
                <a:sym typeface="Wingdings"/>
              </a:rPr>
              <a:t></a:t>
            </a:r>
            <a:endParaRPr lang="it-IT" baseline="0" dirty="0" smtClean="0"/>
          </a:p>
        </p:txBody>
      </p:sp>
      <p:sp>
        <p:nvSpPr>
          <p:cNvPr id="4" name="Segnaposto numero diapositiva 3"/>
          <p:cNvSpPr>
            <a:spLocks noGrp="1"/>
          </p:cNvSpPr>
          <p:nvPr>
            <p:ph type="sldNum" sz="quarter" idx="10"/>
          </p:nvPr>
        </p:nvSpPr>
        <p:spPr/>
        <p:txBody>
          <a:bodyPr/>
          <a:lstStyle/>
          <a:p>
            <a:fld id="{A7B7148F-C388-EC47-964A-F294BA44C2D0}" type="slidenum">
              <a:rPr lang="it-IT" smtClean="0"/>
              <a:t>18</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smtClean="0"/>
              <a:t>As</a:t>
            </a:r>
            <a:r>
              <a:rPr lang="it-IT" baseline="0" dirty="0" smtClean="0"/>
              <a:t> said, the whole pipeline is automatic, and the results are quite good, however real world use cases are diverse and have different needs, </a:t>
            </a:r>
          </a:p>
          <a:p>
            <a:r>
              <a:rPr lang="it-IT" baseline="0" dirty="0" smtClean="0"/>
              <a:t>so it is important to have an easy to manipulate intermediate structure in order to change local and global automatic choices.</a:t>
            </a:r>
          </a:p>
          <a:p>
            <a:r>
              <a:rPr lang="it-IT" baseline="0" dirty="0" smtClean="0"/>
              <a:t>Since directly  manipulating the quad layout can be be complicated, most of our interactive opertions allow the user to modify an intermediate structure that has a one-to-one mapping with the curve-skeleton</a:t>
            </a:r>
          </a:p>
        </p:txBody>
      </p:sp>
      <p:sp>
        <p:nvSpPr>
          <p:cNvPr id="4" name="Segnaposto numero diapositiva 3"/>
          <p:cNvSpPr>
            <a:spLocks noGrp="1"/>
          </p:cNvSpPr>
          <p:nvPr>
            <p:ph type="sldNum" sz="quarter" idx="10"/>
          </p:nvPr>
        </p:nvSpPr>
        <p:spPr/>
        <p:txBody>
          <a:bodyPr/>
          <a:lstStyle/>
          <a:p>
            <a:fld id="{489EA263-91AB-F84A-B108-7F7DAC8954C4}" type="slidenum">
              <a:rPr lang="it-IT" smtClean="0"/>
              <a:t>19</a:t>
            </a:fld>
            <a:endParaRPr lang="it-IT"/>
          </a:p>
        </p:txBody>
      </p:sp>
    </p:spTree>
    <p:extLst>
      <p:ext uri="{BB962C8B-B14F-4D97-AF65-F5344CB8AC3E}">
        <p14:creationId xmlns:p14="http://schemas.microsoft.com/office/powerpoint/2010/main" val="536805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The first way the user can modify the resulting layouts manipulting our intermediate structure,  rotating the branching cubes</a:t>
            </a:r>
          </a:p>
          <a:p>
            <a:r>
              <a:rPr lang="it-IT" baseline="0" dirty="0" smtClean="0"/>
              <a:t>I would like to stress that the system is fast enough to compute the configurations at interactive frame rates.</a:t>
            </a:r>
          </a:p>
          <a:p>
            <a:r>
              <a:rPr lang="it-IT" baseline="0" dirty="0" smtClean="0"/>
              <a:t>As said cubes orientation determines number of subdivisions and edge flow, so rotating a cube ca be useful both for reduce the torsion</a:t>
            </a:r>
          </a:p>
          <a:p>
            <a:r>
              <a:rPr lang="it-IT" baseline="0" dirty="0" smtClean="0"/>
              <a:t>………</a:t>
            </a:r>
          </a:p>
          <a:p>
            <a:r>
              <a:rPr lang="it-IT" baseline="0" dirty="0" smtClean="0"/>
              <a:t>And emphasize simmetry.</a:t>
            </a:r>
          </a:p>
          <a:p>
            <a:endParaRPr lang="it-IT" baseline="0" dirty="0" smtClean="0"/>
          </a:p>
        </p:txBody>
      </p:sp>
      <p:sp>
        <p:nvSpPr>
          <p:cNvPr id="4" name="Segnaposto numero diapositiva 3"/>
          <p:cNvSpPr>
            <a:spLocks noGrp="1"/>
          </p:cNvSpPr>
          <p:nvPr>
            <p:ph type="sldNum" sz="quarter" idx="10"/>
          </p:nvPr>
        </p:nvSpPr>
        <p:spPr/>
        <p:txBody>
          <a:bodyPr/>
          <a:lstStyle/>
          <a:p>
            <a:fld id="{A7B7148F-C388-EC47-964A-F294BA44C2D0}" type="slidenum">
              <a:rPr lang="it-IT" smtClean="0"/>
              <a:t>20</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In some cases a single tube could be not the best way to express the semantics of the shape, like in the case of the heels of an humanoid.</a:t>
            </a:r>
          </a:p>
          <a:p>
            <a:r>
              <a:rPr lang="it-IT" baseline="0" dirty="0" smtClean="0"/>
              <a:t>In this cases would be better a different subdivision, hence we allow the user to add other branching cubes that allows to split the flow, better reflecting the shape’s structure.</a:t>
            </a:r>
          </a:p>
        </p:txBody>
      </p:sp>
      <p:sp>
        <p:nvSpPr>
          <p:cNvPr id="4" name="Segnaposto numero diapositiva 3"/>
          <p:cNvSpPr>
            <a:spLocks noGrp="1"/>
          </p:cNvSpPr>
          <p:nvPr>
            <p:ph type="sldNum" sz="quarter" idx="10"/>
          </p:nvPr>
        </p:nvSpPr>
        <p:spPr/>
        <p:txBody>
          <a:bodyPr/>
          <a:lstStyle/>
          <a:p>
            <a:fld id="{A7B7148F-C388-EC47-964A-F294BA44C2D0}" type="slidenum">
              <a:rPr lang="it-IT" smtClean="0"/>
              <a:t>21</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The third way in which the user can interact, is forcing irregular vertices to a user specified position, with the aim of better reflect the shape’s features.</a:t>
            </a:r>
          </a:p>
        </p:txBody>
      </p:sp>
      <p:sp>
        <p:nvSpPr>
          <p:cNvPr id="4" name="Segnaposto numero diapositiva 3"/>
          <p:cNvSpPr>
            <a:spLocks noGrp="1"/>
          </p:cNvSpPr>
          <p:nvPr>
            <p:ph type="sldNum" sz="quarter" idx="10"/>
          </p:nvPr>
        </p:nvSpPr>
        <p:spPr/>
        <p:txBody>
          <a:bodyPr/>
          <a:lstStyle/>
          <a:p>
            <a:fld id="{A7B7148F-C388-EC47-964A-F294BA44C2D0}" type="slidenum">
              <a:rPr lang="it-IT" smtClean="0"/>
              <a:t>22</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Here’s an example of how simple user manipulatations of our intermediate structure would change the overall structure of the layout.</a:t>
            </a:r>
          </a:p>
          <a:p>
            <a:r>
              <a:rPr lang="it-IT" baseline="0" dirty="0" smtClean="0"/>
              <a:t>In this specific case 5 cubes were rotated and the flow split has been used on the heels.</a:t>
            </a:r>
          </a:p>
          <a:p>
            <a:r>
              <a:rPr lang="it-IT" baseline="0" dirty="0" smtClean="0"/>
              <a:t>It is worth to be noted that user interaction usually results in quad layouts with more domains, since it usually introduces more splits.</a:t>
            </a:r>
          </a:p>
        </p:txBody>
      </p:sp>
      <p:sp>
        <p:nvSpPr>
          <p:cNvPr id="4" name="Segnaposto numero diapositiva 3"/>
          <p:cNvSpPr>
            <a:spLocks noGrp="1"/>
          </p:cNvSpPr>
          <p:nvPr>
            <p:ph type="sldNum" sz="quarter" idx="10"/>
          </p:nvPr>
        </p:nvSpPr>
        <p:spPr/>
        <p:txBody>
          <a:bodyPr/>
          <a:lstStyle/>
          <a:p>
            <a:fld id="{A7B7148F-C388-EC47-964A-F294BA44C2D0}" type="slidenum">
              <a:rPr lang="it-IT" smtClean="0"/>
              <a:t>23</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it-IT" baseline="0" dirty="0" smtClean="0"/>
              <a:t>Here you can see some results.</a:t>
            </a:r>
          </a:p>
          <a:p>
            <a:r>
              <a:rPr lang="it-IT" baseline="0" dirty="0" smtClean="0"/>
              <a:t>Important things to note here are that our quad layouts will capture all the features that the input skeleton describes.</a:t>
            </a:r>
          </a:p>
          <a:p>
            <a:r>
              <a:rPr lang="it-IT" baseline="0" dirty="0" smtClean="0"/>
              <a:t>so for the centaur model, the quad layout of the hand is equal to the one we obtained for the hand mesh that you have seen throughout the presentation.</a:t>
            </a:r>
          </a:p>
        </p:txBody>
      </p:sp>
      <p:sp>
        <p:nvSpPr>
          <p:cNvPr id="4" name="Segnaposto numero diapositiva 3"/>
          <p:cNvSpPr>
            <a:spLocks noGrp="1"/>
          </p:cNvSpPr>
          <p:nvPr>
            <p:ph type="sldNum" sz="quarter" idx="10"/>
          </p:nvPr>
        </p:nvSpPr>
        <p:spPr/>
        <p:txBody>
          <a:bodyPr/>
          <a:lstStyle/>
          <a:p>
            <a:fld id="{A7B7148F-C388-EC47-964A-F294BA44C2D0}" type="slidenum">
              <a:rPr lang="it-IT" smtClean="0"/>
              <a:t>24</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Another interesting results is that for the horse mesh sequence,  we obtained the same quad layout for all the meshes</a:t>
            </a:r>
          </a:p>
          <a:p>
            <a:r>
              <a:rPr lang="it-IT" baseline="0" dirty="0" smtClean="0"/>
              <a:t>Since all the skeletons have the same structure, being invariant to the pose.</a:t>
            </a:r>
          </a:p>
        </p:txBody>
      </p:sp>
      <p:sp>
        <p:nvSpPr>
          <p:cNvPr id="4" name="Segnaposto numero diapositiva 3"/>
          <p:cNvSpPr>
            <a:spLocks noGrp="1"/>
          </p:cNvSpPr>
          <p:nvPr>
            <p:ph type="sldNum" sz="quarter" idx="10"/>
          </p:nvPr>
        </p:nvSpPr>
        <p:spPr/>
        <p:txBody>
          <a:bodyPr/>
          <a:lstStyle/>
          <a:p>
            <a:fld id="{A7B7148F-C388-EC47-964A-F294BA44C2D0}" type="slidenum">
              <a:rPr lang="it-IT" smtClean="0"/>
              <a:t>25</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smtClean="0"/>
              <a:t>Once</a:t>
            </a:r>
            <a:r>
              <a:rPr lang="it-IT" baseline="0" dirty="0" smtClean="0"/>
              <a:t> seen the results that can be obtained with our method, let’s see how they fit in the appllications we have seen in the introduction.</a:t>
            </a:r>
            <a:endParaRPr lang="it-IT" dirty="0"/>
          </a:p>
        </p:txBody>
      </p:sp>
      <p:sp>
        <p:nvSpPr>
          <p:cNvPr id="4" name="Segnaposto numero diapositiva 3"/>
          <p:cNvSpPr>
            <a:spLocks noGrp="1"/>
          </p:cNvSpPr>
          <p:nvPr>
            <p:ph type="sldNum" sz="quarter" idx="10"/>
          </p:nvPr>
        </p:nvSpPr>
        <p:spPr/>
        <p:txBody>
          <a:bodyPr/>
          <a:lstStyle/>
          <a:p>
            <a:fld id="{489EA263-91AB-F84A-B108-7F7DAC8954C4}" type="slidenum">
              <a:rPr lang="it-IT" smtClean="0"/>
              <a:t>26</a:t>
            </a:fld>
            <a:endParaRPr lang="it-IT"/>
          </a:p>
        </p:txBody>
      </p:sp>
    </p:spTree>
    <p:extLst>
      <p:ext uri="{BB962C8B-B14F-4D97-AF65-F5344CB8AC3E}">
        <p14:creationId xmlns:p14="http://schemas.microsoft.com/office/powerpoint/2010/main" val="4128276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We generate quad remeshing of the original surface perfoming a regular sampling over the parameterization, retaining the same irregular vertices of the quad layout.</a:t>
            </a:r>
          </a:p>
          <a:p>
            <a:r>
              <a:rPr lang="it-IT" baseline="0" dirty="0" smtClean="0"/>
              <a:t>Our remeshing have lower standard deviation than state of the art papers and comparable average angles. </a:t>
            </a:r>
          </a:p>
        </p:txBody>
      </p:sp>
      <p:sp>
        <p:nvSpPr>
          <p:cNvPr id="4" name="Segnaposto numero diapositiva 3"/>
          <p:cNvSpPr>
            <a:spLocks noGrp="1"/>
          </p:cNvSpPr>
          <p:nvPr>
            <p:ph type="sldNum" sz="quarter" idx="10"/>
          </p:nvPr>
        </p:nvSpPr>
        <p:spPr/>
        <p:txBody>
          <a:bodyPr/>
          <a:lstStyle/>
          <a:p>
            <a:fld id="{A7B7148F-C388-EC47-964A-F294BA44C2D0}" type="slidenum">
              <a:rPr lang="it-IT" smtClean="0"/>
              <a:t>27</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For texture mapping applications, the coarse quad layout directly provides a parametization domain both for a quad remeshing and the input triangle mesh.</a:t>
            </a:r>
          </a:p>
          <a:p>
            <a:r>
              <a:rPr lang="it-IT" baseline="0" dirty="0" smtClean="0"/>
              <a:t>Given the very coarse nature of our layouts, it allows for trivial and complex packings  in order to reduce the number of texture seams.</a:t>
            </a:r>
          </a:p>
          <a:p>
            <a:endParaRPr lang="it-IT" baseline="0" dirty="0" smtClean="0"/>
          </a:p>
          <a:p>
            <a:r>
              <a:rPr lang="it-IT" baseline="0" dirty="0" smtClean="0"/>
              <a:t>For both applications please refer to the paper for more details.</a:t>
            </a:r>
          </a:p>
        </p:txBody>
      </p:sp>
      <p:sp>
        <p:nvSpPr>
          <p:cNvPr id="4" name="Segnaposto numero diapositiva 3"/>
          <p:cNvSpPr>
            <a:spLocks noGrp="1"/>
          </p:cNvSpPr>
          <p:nvPr>
            <p:ph type="sldNum" sz="quarter" idx="10"/>
          </p:nvPr>
        </p:nvSpPr>
        <p:spPr/>
        <p:txBody>
          <a:bodyPr/>
          <a:lstStyle/>
          <a:p>
            <a:fld id="{A7B7148F-C388-EC47-964A-F294BA44C2D0}" type="slidenum">
              <a:rPr lang="it-IT" smtClean="0"/>
              <a:t>28</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aseline="0" dirty="0" smtClean="0"/>
              <a:t>To conclude, our method is fast and simple to use, it can work in a completely automatic fashion, but it also allows friendly user interaction manipulating our intermediate structure.</a:t>
            </a:r>
          </a:p>
          <a:p>
            <a:endParaRPr lang="it-IT" baseline="0" dirty="0" smtClean="0"/>
          </a:p>
        </p:txBody>
      </p:sp>
      <p:sp>
        <p:nvSpPr>
          <p:cNvPr id="4" name="Segnaposto numero diapositiva 3"/>
          <p:cNvSpPr>
            <a:spLocks noGrp="1"/>
          </p:cNvSpPr>
          <p:nvPr>
            <p:ph type="sldNum" sz="quarter" idx="10"/>
          </p:nvPr>
        </p:nvSpPr>
        <p:spPr/>
        <p:txBody>
          <a:bodyPr/>
          <a:lstStyle/>
          <a:p>
            <a:fld id="{A7B7148F-C388-EC47-964A-F294BA44C2D0}" type="slidenum">
              <a:rPr lang="it-IT" smtClean="0"/>
              <a:t>29</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baseline="0" dirty="0" smtClean="0"/>
          </a:p>
        </p:txBody>
      </p:sp>
      <p:sp>
        <p:nvSpPr>
          <p:cNvPr id="4" name="Segnaposto numero diapositiva 3"/>
          <p:cNvSpPr>
            <a:spLocks noGrp="1"/>
          </p:cNvSpPr>
          <p:nvPr>
            <p:ph type="sldNum" sz="quarter" idx="10"/>
          </p:nvPr>
        </p:nvSpPr>
        <p:spPr/>
        <p:txBody>
          <a:bodyPr/>
          <a:lstStyle/>
          <a:p>
            <a:fld id="{A7B7148F-C388-EC47-964A-F294BA44C2D0}" type="slidenum">
              <a:rPr lang="it-IT" smtClean="0"/>
              <a:t>30</a:t>
            </a:fld>
            <a:endParaRPr lang="it-IT"/>
          </a:p>
        </p:txBody>
      </p:sp>
    </p:spTree>
    <p:extLst>
      <p:ext uri="{BB962C8B-B14F-4D97-AF65-F5344CB8AC3E}">
        <p14:creationId xmlns:p14="http://schemas.microsoft.com/office/powerpoint/2010/main" val="4218270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smtClean="0"/>
              <a:t>Thank you for you attention.</a:t>
            </a:r>
            <a:endParaRPr lang="it-IT" dirty="0"/>
          </a:p>
        </p:txBody>
      </p:sp>
      <p:sp>
        <p:nvSpPr>
          <p:cNvPr id="4" name="Segnaposto numero diapositiva 3"/>
          <p:cNvSpPr>
            <a:spLocks noGrp="1"/>
          </p:cNvSpPr>
          <p:nvPr>
            <p:ph type="sldNum" sz="quarter" idx="10"/>
          </p:nvPr>
        </p:nvSpPr>
        <p:spPr/>
        <p:txBody>
          <a:bodyPr/>
          <a:lstStyle/>
          <a:p>
            <a:fld id="{489EA263-91AB-F84A-B108-7F7DAC8954C4}" type="slidenum">
              <a:rPr lang="it-IT" smtClean="0"/>
              <a:t>31</a:t>
            </a:fld>
            <a:endParaRPr lang="it-IT"/>
          </a:p>
        </p:txBody>
      </p:sp>
    </p:spTree>
    <p:extLst>
      <p:ext uri="{BB962C8B-B14F-4D97-AF65-F5344CB8AC3E}">
        <p14:creationId xmlns:p14="http://schemas.microsoft.com/office/powerpoint/2010/main" val="2826642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1.png"/><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1.png"/><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3.png"/><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stile</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4A357F5C-7DE7-CF47-A053-F4907AD8FC17}" type="datetimeFigureOut">
              <a:rPr lang="it-IT" smtClean="0"/>
              <a:t>19/11/15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851494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A357F5C-7DE7-CF47-A053-F4907AD8FC17}" type="datetimeFigureOut">
              <a:rPr lang="it-IT" smtClean="0"/>
              <a:t>19/11/15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759627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4A357F5C-7DE7-CF47-A053-F4907AD8FC17}" type="datetimeFigureOut">
              <a:rPr lang="it-IT" smtClean="0"/>
              <a:t>19/11/15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202707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4A357F5C-7DE7-CF47-A053-F4907AD8FC17}" type="datetimeFigureOut">
              <a:rPr lang="it-IT" smtClean="0"/>
              <a:t>19/11/15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3373699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4A357F5C-7DE7-CF47-A053-F4907AD8FC17}" type="datetimeFigureOut">
              <a:rPr lang="it-IT" smtClean="0"/>
              <a:t>19/11/15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1114101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4A357F5C-7DE7-CF47-A053-F4907AD8FC17}" type="datetimeFigureOut">
              <a:rPr lang="it-IT" smtClean="0"/>
              <a:t>19/11/15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4066754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A357F5C-7DE7-CF47-A053-F4907AD8FC17}" type="datetimeFigureOut">
              <a:rPr lang="it-IT" smtClean="0"/>
              <a:t>19/11/15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1637350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4A357F5C-7DE7-CF47-A053-F4907AD8FC17}" type="datetimeFigureOut">
              <a:rPr lang="it-IT" smtClean="0"/>
              <a:t>19/11/15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1871201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4A357F5C-7DE7-CF47-A053-F4907AD8FC17}" type="datetimeFigureOut">
              <a:rPr lang="it-IT" smtClean="0"/>
              <a:t>19/11/15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2864725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A357F5C-7DE7-CF47-A053-F4907AD8FC17}" type="datetimeFigureOut">
              <a:rPr lang="it-IT" smtClean="0"/>
              <a:t>19/11/15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4259450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A357F5C-7DE7-CF47-A053-F4907AD8FC17}" type="datetimeFigureOut">
              <a:rPr lang="it-IT" smtClean="0"/>
              <a:t>19/11/15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38A97D3-E85A-194A-AD10-26667C4E69E3}" type="slidenum">
              <a:rPr lang="it-IT" smtClean="0"/>
              <a:t>‹n.›</a:t>
            </a:fld>
            <a:endParaRPr lang="it-IT"/>
          </a:p>
        </p:txBody>
      </p:sp>
    </p:spTree>
    <p:extLst>
      <p:ext uri="{BB962C8B-B14F-4D97-AF65-F5344CB8AC3E}">
        <p14:creationId xmlns:p14="http://schemas.microsoft.com/office/powerpoint/2010/main" val="3071728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18" name="Rectangle 8"/>
          <p:cNvSpPr>
            <a:spLocks/>
          </p:cNvSpPr>
          <p:nvPr userDrawn="1"/>
        </p:nvSpPr>
        <p:spPr bwMode="auto">
          <a:xfrm>
            <a:off x="239398" y="6327632"/>
            <a:ext cx="838200" cy="241300"/>
          </a:xfrm>
          <a:prstGeom prst="rect">
            <a:avLst/>
          </a:prstGeom>
          <a:noFill/>
          <a:ln w="12700" cap="rnd">
            <a:noFill/>
            <a:round/>
            <a:headEnd type="none" w="med" len="med"/>
            <a:tailEnd type="none" w="med" len="med"/>
          </a:ln>
        </p:spPr>
        <p:txBody>
          <a:bodyPr lIns="38100" tIns="38100" rIns="38100" bIns="38100"/>
          <a:lstStyle/>
          <a:p>
            <a:pPr eaLnBrk="1" hangingPunct="1">
              <a:defRPr/>
            </a:pPr>
            <a:r>
              <a:rPr lang="en-US" sz="900" dirty="0">
                <a:solidFill>
                  <a:schemeClr val="tx1">
                    <a:lumMod val="65000"/>
                    <a:lumOff val="35000"/>
                  </a:schemeClr>
                </a:solidFill>
                <a:latin typeface="Arial"/>
                <a:ea typeface="Futura" charset="0"/>
                <a:cs typeface="Arial"/>
                <a:sym typeface="Futura" charset="0"/>
              </a:rPr>
              <a:t>Sponsored by </a:t>
            </a:r>
          </a:p>
        </p:txBody>
      </p:sp>
      <p:pic>
        <p:nvPicPr>
          <p:cNvPr id="21" name="Picture 1" descr="SA2015_Logo_PPT.png"/>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5653747" y="716962"/>
            <a:ext cx="3233215" cy="100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 descr="SA2015_Tree_PPT.png"/>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bwMode="auto">
          <a:xfrm>
            <a:off x="5367893" y="1932150"/>
            <a:ext cx="3810000" cy="495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11"/>
          <p:cNvSpPr>
            <a:spLocks noGrp="1"/>
          </p:cNvSpPr>
          <p:nvPr>
            <p:ph sz="quarter" idx="13" hasCustomPrompt="1"/>
          </p:nvPr>
        </p:nvSpPr>
        <p:spPr>
          <a:xfrm>
            <a:off x="188803" y="1520571"/>
            <a:ext cx="5343996" cy="3731683"/>
          </a:xfrm>
        </p:spPr>
        <p:txBody>
          <a:bodyPr>
            <a:normAutofit/>
          </a:bodyPr>
          <a:lstStyle>
            <a:lvl1pPr marL="0" indent="0" algn="ctr">
              <a:buNone/>
              <a:defRPr sz="3600" b="1" baseline="0">
                <a:solidFill>
                  <a:srgbClr val="430166"/>
                </a:solidFill>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dirty="0" smtClean="0"/>
              <a:t>Title or Logo</a:t>
            </a:r>
          </a:p>
        </p:txBody>
      </p:sp>
      <p:pic>
        <p:nvPicPr>
          <p:cNvPr id="23" name="Picture 1" descr="SA2015_Topbar_PPT.png"/>
          <p:cNvPicPr>
            <a:picLocks noChangeAspect="1"/>
          </p:cNvPicPr>
          <p:nvPr userDrawn="1"/>
        </p:nvPicPr>
        <p:blipFill>
          <a:blip r:embed="rId4">
            <a:extLst>
              <a:ext uri="{28A0092B-C50C-407E-A947-70E740481C1C}">
                <a14:useLocalDpi xmlns:a14="http://schemas.microsoft.com/office/drawing/2010/main"/>
              </a:ext>
            </a:extLst>
          </a:blip>
          <a:srcRect/>
          <a:stretch>
            <a:fillRect/>
          </a:stretch>
        </p:blipFill>
        <p:spPr bwMode="auto">
          <a:xfrm>
            <a:off x="0" y="0"/>
            <a:ext cx="2490788"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9"/>
          <p:cNvPicPr>
            <a:picLocks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920136" y="6092930"/>
            <a:ext cx="6715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pic>
      <p:pic>
        <p:nvPicPr>
          <p:cNvPr id="25" name="Picture 10"/>
          <p:cNvPicPr>
            <a:picLocks noChangeArrowheads="1"/>
          </p:cNvPicPr>
          <p:nvPr userDrawn="1"/>
        </p:nvPicPr>
        <p:blipFill>
          <a:blip r:embed="rId6">
            <a:extLst>
              <a:ext uri="{28A0092B-C50C-407E-A947-70E740481C1C}">
                <a14:useLocalDpi xmlns:a14="http://schemas.microsoft.com/office/drawing/2010/main"/>
              </a:ext>
            </a:extLst>
          </a:blip>
          <a:srcRect/>
          <a:stretch>
            <a:fillRect/>
          </a:stretch>
        </p:blipFill>
        <p:spPr bwMode="auto">
          <a:xfrm>
            <a:off x="1512274" y="626438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6446161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 Slide">
    <p:spTree>
      <p:nvGrpSpPr>
        <p:cNvPr id="1" name=""/>
        <p:cNvGrpSpPr/>
        <p:nvPr/>
      </p:nvGrpSpPr>
      <p:grpSpPr>
        <a:xfrm>
          <a:off x="0" y="0"/>
          <a:ext cx="0" cy="0"/>
          <a:chOff x="0" y="0"/>
          <a:chExt cx="0" cy="0"/>
        </a:xfrm>
      </p:grpSpPr>
      <p:sp>
        <p:nvSpPr>
          <p:cNvPr id="2" name="Title 1"/>
          <p:cNvSpPr>
            <a:spLocks noGrp="1"/>
          </p:cNvSpPr>
          <p:nvPr>
            <p:ph type="title"/>
          </p:nvPr>
        </p:nvSpPr>
        <p:spPr>
          <a:xfrm>
            <a:off x="146050" y="15440"/>
            <a:ext cx="6825744" cy="873561"/>
          </a:xfrm>
        </p:spPr>
        <p:txBody>
          <a:bodyPr>
            <a:normAutofit/>
          </a:bodyPr>
          <a:lstStyle>
            <a:lvl1pPr algn="l">
              <a:defRPr sz="3200" b="1">
                <a:solidFill>
                  <a:srgbClr val="430166"/>
                </a:solidFill>
                <a:latin typeface="Arial"/>
                <a:cs typeface="Arial"/>
              </a:defRPr>
            </a:lvl1pPr>
          </a:lstStyle>
          <a:p>
            <a:r>
              <a:rPr lang="en-US" smtClean="0"/>
              <a:t>Click to edit Master title style</a:t>
            </a:r>
            <a:endParaRPr lang="en-US" dirty="0"/>
          </a:p>
        </p:txBody>
      </p:sp>
      <p:sp>
        <p:nvSpPr>
          <p:cNvPr id="6" name="Rectangle 8"/>
          <p:cNvSpPr>
            <a:spLocks/>
          </p:cNvSpPr>
          <p:nvPr userDrawn="1"/>
        </p:nvSpPr>
        <p:spPr bwMode="auto">
          <a:xfrm>
            <a:off x="7451274" y="6451984"/>
            <a:ext cx="964966" cy="283633"/>
          </a:xfrm>
          <a:prstGeom prst="rect">
            <a:avLst/>
          </a:prstGeom>
          <a:noFill/>
          <a:ln w="12700" cap="rnd">
            <a:noFill/>
            <a:round/>
            <a:headEnd type="none" w="med" len="med"/>
            <a:tailEnd type="none" w="med" len="med"/>
          </a:ln>
        </p:spPr>
        <p:txBody>
          <a:bodyPr lIns="38100" tIns="38100" rIns="38100" bIns="38100"/>
          <a:lstStyle/>
          <a:p>
            <a:pPr eaLnBrk="1" hangingPunct="1">
              <a:defRPr/>
            </a:pPr>
            <a:r>
              <a:rPr lang="en-US" sz="800" dirty="0">
                <a:solidFill>
                  <a:srgbClr val="545454"/>
                </a:solidFill>
                <a:latin typeface="Arial"/>
                <a:ea typeface="Futura" charset="0"/>
                <a:cs typeface="Arial"/>
                <a:sym typeface="Futura" charset="0"/>
              </a:rPr>
              <a:t>Sponsored by </a:t>
            </a:r>
          </a:p>
        </p:txBody>
      </p:sp>
      <p:sp>
        <p:nvSpPr>
          <p:cNvPr id="10" name="TextBox 9"/>
          <p:cNvSpPr txBox="1"/>
          <p:nvPr userDrawn="1"/>
        </p:nvSpPr>
        <p:spPr>
          <a:xfrm>
            <a:off x="304800" y="6407881"/>
            <a:ext cx="1863725" cy="259045"/>
          </a:xfrm>
          <a:prstGeom prst="rect">
            <a:avLst/>
          </a:prstGeom>
          <a:noFill/>
        </p:spPr>
        <p:txBody>
          <a:bodyPr>
            <a:spAutoFit/>
          </a:bodyPr>
          <a:lstStyle/>
          <a:p>
            <a:pPr>
              <a:lnSpc>
                <a:spcPct val="110000"/>
              </a:lnSpc>
              <a:defRPr/>
            </a:pPr>
            <a:r>
              <a:rPr lang="en-US" sz="1000" b="1" dirty="0">
                <a:solidFill>
                  <a:srgbClr val="430166"/>
                </a:solidFill>
                <a:latin typeface="Proxima Nova Regular"/>
                <a:cs typeface="Proxima Nova Regular"/>
              </a:rPr>
              <a:t>SA2015</a:t>
            </a:r>
            <a:r>
              <a:rPr lang="en-US" sz="1000" b="1" dirty="0">
                <a:solidFill>
                  <a:srgbClr val="545454"/>
                </a:solidFill>
                <a:latin typeface="Proxima Nova Regular"/>
                <a:cs typeface="Proxima Nova Regular"/>
              </a:rPr>
              <a:t>.SIGGRAPH.ORG</a:t>
            </a:r>
          </a:p>
        </p:txBody>
      </p:sp>
      <p:cxnSp>
        <p:nvCxnSpPr>
          <p:cNvPr id="11" name="Straight Connector 10"/>
          <p:cNvCxnSpPr/>
          <p:nvPr userDrawn="1"/>
        </p:nvCxnSpPr>
        <p:spPr bwMode="auto">
          <a:xfrm>
            <a:off x="3108" y="889000"/>
            <a:ext cx="8763000" cy="0"/>
          </a:xfrm>
          <a:prstGeom prst="line">
            <a:avLst/>
          </a:prstGeom>
          <a:solidFill>
            <a:srgbClr val="000000"/>
          </a:solidFill>
          <a:ln w="25400" cap="flat" cmpd="sng" algn="ctr">
            <a:solidFill>
              <a:schemeClr val="bg2">
                <a:lumMod val="40000"/>
                <a:lumOff val="60000"/>
              </a:schemeClr>
            </a:solidFill>
            <a:prstDash val="solid"/>
            <a:round/>
            <a:headEnd type="none" w="med" len="med"/>
            <a:tailEnd type="none" w="med" len="med"/>
          </a:ln>
          <a:effectLst/>
        </p:spPr>
      </p:cxnSp>
      <p:cxnSp>
        <p:nvCxnSpPr>
          <p:cNvPr id="13" name="Straight Connector 12"/>
          <p:cNvCxnSpPr/>
          <p:nvPr userDrawn="1"/>
        </p:nvCxnSpPr>
        <p:spPr bwMode="auto">
          <a:xfrm>
            <a:off x="381000" y="6269604"/>
            <a:ext cx="8763000" cy="0"/>
          </a:xfrm>
          <a:prstGeom prst="line">
            <a:avLst/>
          </a:prstGeom>
          <a:solidFill>
            <a:srgbClr val="000000"/>
          </a:solidFill>
          <a:ln w="25400" cap="flat" cmpd="sng" algn="ctr">
            <a:solidFill>
              <a:schemeClr val="bg2">
                <a:lumMod val="40000"/>
                <a:lumOff val="60000"/>
              </a:schemeClr>
            </a:solidFill>
            <a:prstDash val="solid"/>
            <a:round/>
            <a:headEnd type="none" w="med" len="med"/>
            <a:tailEnd type="none" w="med" len="med"/>
          </a:ln>
          <a:effectLst/>
        </p:spPr>
      </p:cxnSp>
      <p:sp>
        <p:nvSpPr>
          <p:cNvPr id="19" name="Content Placeholder 18"/>
          <p:cNvSpPr>
            <a:spLocks noGrp="1"/>
          </p:cNvSpPr>
          <p:nvPr>
            <p:ph sz="quarter" idx="10"/>
          </p:nvPr>
        </p:nvSpPr>
        <p:spPr>
          <a:xfrm>
            <a:off x="146050" y="1452033"/>
            <a:ext cx="8847138" cy="4353984"/>
          </a:xfrm>
        </p:spPr>
        <p:txBody>
          <a:bodyPr/>
          <a:lstStyle>
            <a:lvl1pPr marL="342900" indent="-342900">
              <a:buSzPct val="100000"/>
              <a:buFontTx/>
              <a:buBlip>
                <a:blip r:embed="rId2"/>
              </a:buBlip>
              <a:defRPr>
                <a:latin typeface="Arial"/>
                <a:cs typeface="Arial"/>
              </a:defRPr>
            </a:lvl1pPr>
            <a:lvl2pPr marL="742950" indent="-285750">
              <a:buSzPct val="100000"/>
              <a:buFontTx/>
              <a:buBlip>
                <a:blip r:embed="rId2"/>
              </a:buBlip>
              <a:defRPr>
                <a:latin typeface="Arial"/>
                <a:cs typeface="Arial"/>
              </a:defRPr>
            </a:lvl2pPr>
            <a:lvl3pPr marL="1143000" indent="-228600">
              <a:buSzPct val="100000"/>
              <a:buFontTx/>
              <a:buBlip>
                <a:blip r:embed="rId2"/>
              </a:buBlip>
              <a:defRPr>
                <a:latin typeface="Arial"/>
                <a:cs typeface="Arial"/>
              </a:defRPr>
            </a:lvl3pPr>
            <a:lvl4pPr marL="1600200" indent="-228600">
              <a:buSzPct val="100000"/>
              <a:buFontTx/>
              <a:buBlip>
                <a:blip r:embed="rId2"/>
              </a:buBlip>
              <a:defRPr>
                <a:latin typeface="Arial"/>
                <a:cs typeface="Arial"/>
              </a:defRPr>
            </a:lvl4pPr>
            <a:lvl5pPr marL="2057400" indent="-228600">
              <a:buSzPct val="100000"/>
              <a:buFontTx/>
              <a:buBlip>
                <a:blip r:embed="rId2"/>
              </a:buBlip>
              <a:defRPr>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20" name="Picture 1" descr="SA2015_Topbar_PPT.png"/>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bwMode="auto">
          <a:xfrm>
            <a:off x="-7785" y="895560"/>
            <a:ext cx="2490788"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 descr="SA2015_Topbar_PPT.png"/>
          <p:cNvPicPr>
            <a:picLocks noChangeAspect="1"/>
          </p:cNvPicPr>
          <p:nvPr userDrawn="1"/>
        </p:nvPicPr>
        <p:blipFill>
          <a:blip r:embed="rId4">
            <a:extLst>
              <a:ext uri="{28A0092B-C50C-407E-A947-70E740481C1C}">
                <a14:useLocalDpi xmlns:a14="http://schemas.microsoft.com/office/drawing/2010/main"/>
              </a:ext>
            </a:extLst>
          </a:blip>
          <a:srcRect/>
          <a:stretch>
            <a:fillRect/>
          </a:stretch>
        </p:blipFill>
        <p:spPr bwMode="auto">
          <a:xfrm>
            <a:off x="6670377" y="5933939"/>
            <a:ext cx="24907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p:cNvPicPr>
            <a:picLocks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8015618" y="6226280"/>
            <a:ext cx="6715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pic>
      <p:pic>
        <p:nvPicPr>
          <p:cNvPr id="23" name="Picture 10"/>
          <p:cNvPicPr>
            <a:picLocks noChangeArrowheads="1"/>
          </p:cNvPicPr>
          <p:nvPr userDrawn="1"/>
        </p:nvPicPr>
        <p:blipFill>
          <a:blip r:embed="rId6">
            <a:extLst>
              <a:ext uri="{28A0092B-C50C-407E-A947-70E740481C1C}">
                <a14:useLocalDpi xmlns:a14="http://schemas.microsoft.com/office/drawing/2010/main"/>
              </a:ext>
            </a:extLst>
          </a:blip>
          <a:srcRect/>
          <a:stretch>
            <a:fillRect/>
          </a:stretch>
        </p:blipFill>
        <p:spPr bwMode="auto">
          <a:xfrm>
            <a:off x="8607756" y="639773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4" name="Picture 10" descr="SA2015_Logo_PPT.png"/>
          <p:cNvPicPr>
            <a:picLocks noChangeAspect="1"/>
          </p:cNvPicPr>
          <p:nvPr userDrawn="1"/>
        </p:nvPicPr>
        <p:blipFill>
          <a:blip r:embed="rId7" cstate="print">
            <a:extLst>
              <a:ext uri="{28A0092B-C50C-407E-A947-70E740481C1C}">
                <a14:useLocalDpi xmlns:a14="http://schemas.microsoft.com/office/drawing/2010/main"/>
              </a:ext>
            </a:extLst>
          </a:blip>
          <a:srcRect/>
          <a:stretch>
            <a:fillRect/>
          </a:stretch>
        </p:blipFill>
        <p:spPr bwMode="auto">
          <a:xfrm>
            <a:off x="7269163" y="228600"/>
            <a:ext cx="1722437"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1407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ection Separator">
    <p:spTree>
      <p:nvGrpSpPr>
        <p:cNvPr id="1" name=""/>
        <p:cNvGrpSpPr/>
        <p:nvPr/>
      </p:nvGrpSpPr>
      <p:grpSpPr>
        <a:xfrm>
          <a:off x="0" y="0"/>
          <a:ext cx="0" cy="0"/>
          <a:chOff x="0" y="0"/>
          <a:chExt cx="0" cy="0"/>
        </a:xfrm>
      </p:grpSpPr>
      <p:cxnSp>
        <p:nvCxnSpPr>
          <p:cNvPr id="12" name="Straight Connector 11"/>
          <p:cNvCxnSpPr/>
          <p:nvPr userDrawn="1"/>
        </p:nvCxnSpPr>
        <p:spPr bwMode="auto">
          <a:xfrm>
            <a:off x="3108" y="889000"/>
            <a:ext cx="8763000" cy="0"/>
          </a:xfrm>
          <a:prstGeom prst="line">
            <a:avLst/>
          </a:prstGeom>
          <a:solidFill>
            <a:srgbClr val="000000"/>
          </a:solidFill>
          <a:ln w="25400" cap="flat" cmpd="sng" algn="ctr">
            <a:solidFill>
              <a:schemeClr val="bg2">
                <a:lumMod val="40000"/>
                <a:lumOff val="60000"/>
              </a:schemeClr>
            </a:solidFill>
            <a:prstDash val="solid"/>
            <a:round/>
            <a:headEnd type="none" w="med" len="med"/>
            <a:tailEnd type="none" w="med" len="med"/>
          </a:ln>
          <a:effectLst/>
        </p:spPr>
      </p:cxnSp>
      <p:sp>
        <p:nvSpPr>
          <p:cNvPr id="18" name="Text Placeholder 17"/>
          <p:cNvSpPr>
            <a:spLocks noGrp="1"/>
          </p:cNvSpPr>
          <p:nvPr>
            <p:ph type="body" sz="quarter" idx="10" hasCustomPrompt="1"/>
          </p:nvPr>
        </p:nvSpPr>
        <p:spPr>
          <a:xfrm>
            <a:off x="569981" y="2867737"/>
            <a:ext cx="8040687" cy="1572683"/>
          </a:xfrm>
        </p:spPr>
        <p:txBody>
          <a:bodyPr>
            <a:normAutofit/>
          </a:bodyPr>
          <a:lstStyle>
            <a:lvl1pPr marL="0" indent="0" algn="ctr">
              <a:buNone/>
              <a:defRPr sz="3600" b="1">
                <a:solidFill>
                  <a:srgbClr val="430166"/>
                </a:solidFill>
                <a:latin typeface="Arial"/>
                <a:cs typeface="Arial"/>
              </a:defRPr>
            </a:lvl1pPr>
          </a:lstStyle>
          <a:p>
            <a:pPr lvl="0"/>
            <a:r>
              <a:rPr lang="en-US" dirty="0" smtClean="0"/>
              <a:t>Slide Separator Title</a:t>
            </a:r>
          </a:p>
        </p:txBody>
      </p:sp>
      <p:sp>
        <p:nvSpPr>
          <p:cNvPr id="19" name="Rectangle 8"/>
          <p:cNvSpPr>
            <a:spLocks/>
          </p:cNvSpPr>
          <p:nvPr userDrawn="1"/>
        </p:nvSpPr>
        <p:spPr bwMode="auto">
          <a:xfrm>
            <a:off x="7451274" y="6451984"/>
            <a:ext cx="964966" cy="283633"/>
          </a:xfrm>
          <a:prstGeom prst="rect">
            <a:avLst/>
          </a:prstGeom>
          <a:noFill/>
          <a:ln w="12700" cap="rnd">
            <a:noFill/>
            <a:round/>
            <a:headEnd type="none" w="med" len="med"/>
            <a:tailEnd type="none" w="med" len="med"/>
          </a:ln>
        </p:spPr>
        <p:txBody>
          <a:bodyPr lIns="38100" tIns="38100" rIns="38100" bIns="38100"/>
          <a:lstStyle/>
          <a:p>
            <a:pPr eaLnBrk="1" hangingPunct="1">
              <a:defRPr/>
            </a:pPr>
            <a:r>
              <a:rPr lang="en-US" sz="800" dirty="0">
                <a:solidFill>
                  <a:srgbClr val="545454"/>
                </a:solidFill>
                <a:latin typeface="Arial"/>
                <a:ea typeface="Futura" charset="0"/>
                <a:cs typeface="Arial"/>
                <a:sym typeface="Futura" charset="0"/>
              </a:rPr>
              <a:t>Sponsored by </a:t>
            </a:r>
          </a:p>
        </p:txBody>
      </p:sp>
      <p:sp>
        <p:nvSpPr>
          <p:cNvPr id="22" name="TextBox 21"/>
          <p:cNvSpPr txBox="1"/>
          <p:nvPr userDrawn="1"/>
        </p:nvSpPr>
        <p:spPr>
          <a:xfrm>
            <a:off x="304800" y="6407881"/>
            <a:ext cx="1863725" cy="259045"/>
          </a:xfrm>
          <a:prstGeom prst="rect">
            <a:avLst/>
          </a:prstGeom>
          <a:noFill/>
        </p:spPr>
        <p:txBody>
          <a:bodyPr>
            <a:spAutoFit/>
          </a:bodyPr>
          <a:lstStyle/>
          <a:p>
            <a:pPr>
              <a:lnSpc>
                <a:spcPct val="110000"/>
              </a:lnSpc>
              <a:defRPr/>
            </a:pPr>
            <a:r>
              <a:rPr lang="en-US" sz="1000" b="1" dirty="0">
                <a:solidFill>
                  <a:srgbClr val="430166"/>
                </a:solidFill>
                <a:latin typeface="Proxima Nova Regular"/>
                <a:cs typeface="Proxima Nova Regular"/>
              </a:rPr>
              <a:t>SA2015</a:t>
            </a:r>
            <a:r>
              <a:rPr lang="en-US" sz="1000" b="1" dirty="0">
                <a:solidFill>
                  <a:srgbClr val="545454"/>
                </a:solidFill>
                <a:latin typeface="Proxima Nova Regular"/>
                <a:cs typeface="Proxima Nova Regular"/>
              </a:rPr>
              <a:t>.SIGGRAPH.ORG</a:t>
            </a:r>
          </a:p>
        </p:txBody>
      </p:sp>
      <p:cxnSp>
        <p:nvCxnSpPr>
          <p:cNvPr id="23" name="Straight Connector 22"/>
          <p:cNvCxnSpPr/>
          <p:nvPr userDrawn="1"/>
        </p:nvCxnSpPr>
        <p:spPr bwMode="auto">
          <a:xfrm>
            <a:off x="381000" y="6269604"/>
            <a:ext cx="8763000" cy="0"/>
          </a:xfrm>
          <a:prstGeom prst="line">
            <a:avLst/>
          </a:prstGeom>
          <a:solidFill>
            <a:srgbClr val="000000"/>
          </a:solidFill>
          <a:ln w="25400" cap="flat" cmpd="sng" algn="ctr">
            <a:solidFill>
              <a:schemeClr val="bg2">
                <a:lumMod val="40000"/>
                <a:lumOff val="60000"/>
              </a:schemeClr>
            </a:solidFill>
            <a:prstDash val="solid"/>
            <a:round/>
            <a:headEnd type="none" w="med" len="med"/>
            <a:tailEnd type="none" w="med" len="med"/>
          </a:ln>
          <a:effectLst/>
        </p:spPr>
      </p:cxnSp>
      <p:pic>
        <p:nvPicPr>
          <p:cNvPr id="25" name="Picture 1" descr="SA2015_Topbar_PPT.png"/>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7785" y="895560"/>
            <a:ext cx="2490788"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 descr="SA2015_Topbar_PPT.png"/>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bwMode="auto">
          <a:xfrm>
            <a:off x="6670377" y="5933939"/>
            <a:ext cx="24907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9"/>
          <p:cNvPicPr>
            <a:picLocks noChangeArrowheads="1"/>
          </p:cNvPicPr>
          <p:nvPr userDrawn="1"/>
        </p:nvPicPr>
        <p:blipFill>
          <a:blip r:embed="rId4">
            <a:extLst>
              <a:ext uri="{28A0092B-C50C-407E-A947-70E740481C1C}">
                <a14:useLocalDpi xmlns:a14="http://schemas.microsoft.com/office/drawing/2010/main"/>
              </a:ext>
            </a:extLst>
          </a:blip>
          <a:srcRect/>
          <a:stretch>
            <a:fillRect/>
          </a:stretch>
        </p:blipFill>
        <p:spPr bwMode="auto">
          <a:xfrm>
            <a:off x="8015618" y="6226280"/>
            <a:ext cx="6715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pic>
      <p:pic>
        <p:nvPicPr>
          <p:cNvPr id="28" name="Picture 10"/>
          <p:cNvPicPr>
            <a:picLocks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8607756" y="639773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9" name="Picture 10" descr="SA2015_Logo_PPT.png"/>
          <p:cNvPicPr>
            <a:picLocks noChangeAspect="1"/>
          </p:cNvPicPr>
          <p:nvPr userDrawn="1"/>
        </p:nvPicPr>
        <p:blipFill>
          <a:blip r:embed="rId6" cstate="print">
            <a:extLst>
              <a:ext uri="{28A0092B-C50C-407E-A947-70E740481C1C}">
                <a14:useLocalDpi xmlns:a14="http://schemas.microsoft.com/office/drawing/2010/main"/>
              </a:ext>
            </a:extLst>
          </a:blip>
          <a:srcRect/>
          <a:stretch>
            <a:fillRect/>
          </a:stretch>
        </p:blipFill>
        <p:spPr bwMode="auto">
          <a:xfrm>
            <a:off x="7269163" y="228600"/>
            <a:ext cx="1722437"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9394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Ending Slide">
    <p:spTree>
      <p:nvGrpSpPr>
        <p:cNvPr id="1" name=""/>
        <p:cNvGrpSpPr/>
        <p:nvPr/>
      </p:nvGrpSpPr>
      <p:grpSpPr>
        <a:xfrm>
          <a:off x="0" y="0"/>
          <a:ext cx="0" cy="0"/>
          <a:chOff x="0" y="0"/>
          <a:chExt cx="0" cy="0"/>
        </a:xfrm>
      </p:grpSpPr>
      <p:cxnSp>
        <p:nvCxnSpPr>
          <p:cNvPr id="6" name="Straight Connector 5"/>
          <p:cNvCxnSpPr/>
          <p:nvPr userDrawn="1"/>
        </p:nvCxnSpPr>
        <p:spPr bwMode="auto">
          <a:xfrm>
            <a:off x="4271352" y="1803400"/>
            <a:ext cx="3429000" cy="0"/>
          </a:xfrm>
          <a:prstGeom prst="line">
            <a:avLst/>
          </a:prstGeom>
          <a:solidFill>
            <a:srgbClr val="000000"/>
          </a:solidFill>
          <a:ln w="25400" cap="flat" cmpd="sng" algn="ctr">
            <a:solidFill>
              <a:schemeClr val="bg2">
                <a:lumMod val="40000"/>
                <a:lumOff val="60000"/>
              </a:schemeClr>
            </a:solidFill>
            <a:prstDash val="solid"/>
            <a:round/>
            <a:headEnd type="none" w="med" len="med"/>
            <a:tailEnd type="none" w="med" len="med"/>
          </a:ln>
          <a:effectLst/>
        </p:spPr>
      </p:cxnSp>
      <p:sp>
        <p:nvSpPr>
          <p:cNvPr id="9" name="Rectangle 8"/>
          <p:cNvSpPr>
            <a:spLocks/>
          </p:cNvSpPr>
          <p:nvPr userDrawn="1"/>
        </p:nvSpPr>
        <p:spPr bwMode="auto">
          <a:xfrm>
            <a:off x="7256890" y="6503824"/>
            <a:ext cx="900171" cy="220133"/>
          </a:xfrm>
          <a:prstGeom prst="rect">
            <a:avLst/>
          </a:prstGeom>
          <a:noFill/>
          <a:ln w="12700" cap="rnd">
            <a:noFill/>
            <a:round/>
            <a:headEnd type="none" w="med" len="med"/>
            <a:tailEnd type="none" w="med" len="med"/>
          </a:ln>
        </p:spPr>
        <p:txBody>
          <a:bodyPr lIns="38100" tIns="38100" rIns="38100" bIns="38100"/>
          <a:lstStyle/>
          <a:p>
            <a:pPr eaLnBrk="1" hangingPunct="1">
              <a:defRPr/>
            </a:pPr>
            <a:r>
              <a:rPr lang="en-US" sz="800" dirty="0">
                <a:solidFill>
                  <a:srgbClr val="545454"/>
                </a:solidFill>
                <a:latin typeface="Arial"/>
                <a:ea typeface="Futura" charset="0"/>
                <a:cs typeface="Arial"/>
                <a:sym typeface="Futura" charset="0"/>
              </a:rPr>
              <a:t>Sponsored by </a:t>
            </a:r>
          </a:p>
        </p:txBody>
      </p:sp>
      <p:pic>
        <p:nvPicPr>
          <p:cNvPr id="10" name="Picture 9"/>
          <p:cNvPicPr>
            <a:picLocks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972425" y="6220801"/>
            <a:ext cx="548806" cy="6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pic>
      <p:pic>
        <p:nvPicPr>
          <p:cNvPr id="11" name="Picture 10"/>
          <p:cNvPicPr>
            <a:picLocks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8468728" y="6404011"/>
            <a:ext cx="233350" cy="31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2" name="TextBox 11"/>
          <p:cNvSpPr txBox="1"/>
          <p:nvPr userDrawn="1"/>
        </p:nvSpPr>
        <p:spPr>
          <a:xfrm>
            <a:off x="304800" y="6442441"/>
            <a:ext cx="1863725" cy="259045"/>
          </a:xfrm>
          <a:prstGeom prst="rect">
            <a:avLst/>
          </a:prstGeom>
          <a:noFill/>
        </p:spPr>
        <p:txBody>
          <a:bodyPr>
            <a:spAutoFit/>
          </a:bodyPr>
          <a:lstStyle/>
          <a:p>
            <a:pPr>
              <a:lnSpc>
                <a:spcPct val="110000"/>
              </a:lnSpc>
              <a:defRPr/>
            </a:pPr>
            <a:r>
              <a:rPr lang="en-US" sz="1000" b="1" dirty="0">
                <a:solidFill>
                  <a:srgbClr val="430166"/>
                </a:solidFill>
                <a:latin typeface="Proxima Nova Regular"/>
                <a:cs typeface="Proxima Nova Regular"/>
              </a:rPr>
              <a:t>SA2015</a:t>
            </a:r>
            <a:r>
              <a:rPr lang="en-US" sz="1000" b="1" dirty="0">
                <a:solidFill>
                  <a:srgbClr val="545454"/>
                </a:solidFill>
                <a:latin typeface="Proxima Nova Regular"/>
                <a:cs typeface="Proxima Nova Regular"/>
              </a:rPr>
              <a:t>.SIGGRAPH.ORG</a:t>
            </a:r>
          </a:p>
        </p:txBody>
      </p:sp>
      <p:sp>
        <p:nvSpPr>
          <p:cNvPr id="15" name="Text Placeholder 14"/>
          <p:cNvSpPr>
            <a:spLocks noGrp="1"/>
          </p:cNvSpPr>
          <p:nvPr>
            <p:ph type="body" sz="quarter" idx="10" hasCustomPrompt="1"/>
          </p:nvPr>
        </p:nvSpPr>
        <p:spPr>
          <a:xfrm>
            <a:off x="3708401" y="2349501"/>
            <a:ext cx="3989388" cy="2419351"/>
          </a:xfrm>
        </p:spPr>
        <p:txBody>
          <a:bodyPr>
            <a:normAutofit/>
          </a:bodyPr>
          <a:lstStyle>
            <a:lvl1pPr marL="0" indent="0">
              <a:buNone/>
              <a:defRPr sz="3600">
                <a:latin typeface="Arial"/>
                <a:cs typeface="Arial"/>
              </a:defRPr>
            </a:lvl1pPr>
          </a:lstStyle>
          <a:p>
            <a:pPr lvl="0"/>
            <a:r>
              <a:rPr lang="en-US" dirty="0" smtClean="0"/>
              <a:t>Ending Text or Contact Information</a:t>
            </a:r>
          </a:p>
        </p:txBody>
      </p:sp>
      <p:cxnSp>
        <p:nvCxnSpPr>
          <p:cNvPr id="16" name="Straight Connector 15"/>
          <p:cNvCxnSpPr/>
          <p:nvPr userDrawn="1"/>
        </p:nvCxnSpPr>
        <p:spPr bwMode="auto">
          <a:xfrm>
            <a:off x="381000" y="6269604"/>
            <a:ext cx="8340222" cy="0"/>
          </a:xfrm>
          <a:prstGeom prst="line">
            <a:avLst/>
          </a:prstGeom>
          <a:solidFill>
            <a:srgbClr val="000000"/>
          </a:solidFill>
          <a:ln w="25400" cap="flat" cmpd="sng" algn="ctr">
            <a:solidFill>
              <a:schemeClr val="bg2">
                <a:lumMod val="40000"/>
                <a:lumOff val="60000"/>
              </a:schemeClr>
            </a:solidFill>
            <a:prstDash val="solid"/>
            <a:round/>
            <a:headEnd type="none" w="med" len="med"/>
            <a:tailEnd type="none" w="med" len="med"/>
          </a:ln>
          <a:effectLst/>
        </p:spPr>
      </p:cxnSp>
      <p:pic>
        <p:nvPicPr>
          <p:cNvPr id="18" name="Picture 1" descr="SA2015_Graphic_PPT.png"/>
          <p:cNvPicPr>
            <a:picLocks noChangeAspect="1"/>
          </p:cNvPicPr>
          <p:nvPr userDrawn="1"/>
        </p:nvPicPr>
        <p:blipFill>
          <a:blip r:embed="rId4">
            <a:extLst>
              <a:ext uri="{28A0092B-C50C-407E-A947-70E740481C1C}">
                <a14:useLocalDpi xmlns:a14="http://schemas.microsoft.com/office/drawing/2010/main"/>
              </a:ext>
            </a:extLst>
          </a:blip>
          <a:srcRect/>
          <a:stretch>
            <a:fillRect/>
          </a:stretch>
        </p:blipFill>
        <p:spPr bwMode="auto">
          <a:xfrm>
            <a:off x="271446" y="1578820"/>
            <a:ext cx="3436954" cy="3450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4" descr="SA2015_Topbar_PPT.png"/>
          <p:cNvPicPr>
            <a:picLocks noChangeAspect="1"/>
          </p:cNvPicPr>
          <p:nvPr userDrawn="1"/>
        </p:nvPicPr>
        <p:blipFill>
          <a:blip r:embed="rId5">
            <a:extLst>
              <a:ext uri="{28A0092B-C50C-407E-A947-70E740481C1C}">
                <a14:useLocalDpi xmlns:a14="http://schemas.microsoft.com/office/drawing/2010/main"/>
              </a:ext>
            </a:extLst>
          </a:blip>
          <a:srcRect/>
          <a:stretch>
            <a:fillRect/>
          </a:stretch>
        </p:blipFill>
        <p:spPr bwMode="auto">
          <a:xfrm>
            <a:off x="3356952" y="1817146"/>
            <a:ext cx="17414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816101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357F5C-7DE7-CF47-A053-F4907AD8FC17}" type="datetimeFigureOut">
              <a:rPr lang="it-IT" smtClean="0"/>
              <a:t>19/11/15</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8A97D3-E85A-194A-AD10-26667C4E69E3}" type="slidenum">
              <a:rPr lang="it-IT" smtClean="0"/>
              <a:t>‹n.›</a:t>
            </a:fld>
            <a:endParaRPr lang="it-IT"/>
          </a:p>
        </p:txBody>
      </p:sp>
    </p:spTree>
    <p:extLst>
      <p:ext uri="{BB962C8B-B14F-4D97-AF65-F5344CB8AC3E}">
        <p14:creationId xmlns:p14="http://schemas.microsoft.com/office/powerpoint/2010/main" val="2093231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16.png"/><Relationship Id="rId8" Type="http://schemas.openxmlformats.org/officeDocument/2006/relationships/image" Target="../media/image17.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18.jp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1.png"/><Relationship Id="rId6" Type="http://schemas.openxmlformats.org/officeDocument/2006/relationships/image" Target="../media/image22.png"/><Relationship Id="rId7" Type="http://schemas.openxmlformats.org/officeDocument/2006/relationships/image" Target="../media/image23.png"/><Relationship Id="rId8" Type="http://schemas.openxmlformats.org/officeDocument/2006/relationships/image" Target="../media/image24.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6" Type="http://schemas.openxmlformats.org/officeDocument/2006/relationships/image" Target="../media/image28.emf"/><Relationship Id="rId7" Type="http://schemas.openxmlformats.org/officeDocument/2006/relationships/image" Target="../media/image29.emf"/><Relationship Id="rId8" Type="http://schemas.openxmlformats.org/officeDocument/2006/relationships/image" Target="../media/image30.jpeg"/><Relationship Id="rId9" Type="http://schemas.openxmlformats.org/officeDocument/2006/relationships/image" Target="../media/image31.emf"/><Relationship Id="rId10" Type="http://schemas.openxmlformats.org/officeDocument/2006/relationships/image" Target="../media/image32.jpeg"/><Relationship Id="rId11" Type="http://schemas.openxmlformats.org/officeDocument/2006/relationships/image" Target="../media/image33.emf"/><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6" Type="http://schemas.openxmlformats.org/officeDocument/2006/relationships/image" Target="../media/image37.png"/><Relationship Id="rId1" Type="http://schemas.openxmlformats.org/officeDocument/2006/relationships/slideLayout" Target="../slideLayouts/slideLayout1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4" Type="http://schemas.openxmlformats.org/officeDocument/2006/relationships/image" Target="../media/image38.emf"/><Relationship Id="rId5" Type="http://schemas.openxmlformats.org/officeDocument/2006/relationships/image" Target="../media/image39.emf"/><Relationship Id="rId6" Type="http://schemas.openxmlformats.org/officeDocument/2006/relationships/image" Target="../media/image40.emf"/><Relationship Id="rId7" Type="http://schemas.openxmlformats.org/officeDocument/2006/relationships/image" Target="../media/image41.emf"/><Relationship Id="rId8" Type="http://schemas.openxmlformats.org/officeDocument/2006/relationships/image" Target="../media/image42.emf"/><Relationship Id="rId9" Type="http://schemas.openxmlformats.org/officeDocument/2006/relationships/image" Target="../media/image43.emf"/><Relationship Id="rId10" Type="http://schemas.openxmlformats.org/officeDocument/2006/relationships/image" Target="../media/image44.emf"/><Relationship Id="rId11" Type="http://schemas.openxmlformats.org/officeDocument/2006/relationships/image" Target="../media/image45.emf"/><Relationship Id="rId1" Type="http://schemas.openxmlformats.org/officeDocument/2006/relationships/slideLayout" Target="../slideLayouts/slideLayout1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46.png"/><Relationship Id="rId4" Type="http://schemas.openxmlformats.org/officeDocument/2006/relationships/image" Target="../media/image47.png"/><Relationship Id="rId5" Type="http://schemas.openxmlformats.org/officeDocument/2006/relationships/image" Target="../media/image48.png"/><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6" Type="http://schemas.openxmlformats.org/officeDocument/2006/relationships/image" Target="../media/image37.png"/><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49.emf"/><Relationship Id="rId4" Type="http://schemas.openxmlformats.org/officeDocument/2006/relationships/image" Target="../media/image50.emf"/><Relationship Id="rId5" Type="http://schemas.openxmlformats.org/officeDocument/2006/relationships/image" Target="../media/image51.emf"/><Relationship Id="rId6" Type="http://schemas.openxmlformats.org/officeDocument/2006/relationships/image" Target="../media/image52.emf"/><Relationship Id="rId7" Type="http://schemas.openxmlformats.org/officeDocument/2006/relationships/image" Target="../media/image53.emf"/><Relationship Id="rId8" Type="http://schemas.openxmlformats.org/officeDocument/2006/relationships/image" Target="../media/image54.emf"/><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 Id="rId3" Type="http://schemas.openxmlformats.org/officeDocument/2006/relationships/image" Target="../media/image55.emf"/></Relationships>
</file>

<file path=ppt/slides/_rels/slide14.xml.rels><?xml version="1.0" encoding="UTF-8" standalone="yes"?>
<Relationships xmlns="http://schemas.openxmlformats.org/package/2006/relationships"><Relationship Id="rId3" Type="http://schemas.openxmlformats.org/officeDocument/2006/relationships/image" Target="../media/image55.emf"/><Relationship Id="rId4" Type="http://schemas.openxmlformats.org/officeDocument/2006/relationships/image" Target="../media/image56.emf"/><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 Id="rId3" Type="http://schemas.openxmlformats.org/officeDocument/2006/relationships/image" Target="../media/image57.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6" Type="http://schemas.openxmlformats.org/officeDocument/2006/relationships/image" Target="../media/image37.png"/><Relationship Id="rId1" Type="http://schemas.openxmlformats.org/officeDocument/2006/relationships/slideLayout" Target="../slideLayouts/slideLayout1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7.png"/><Relationship Id="rId1" Type="http://schemas.openxmlformats.org/officeDocument/2006/relationships/slideLayout" Target="../slideLayouts/slideLayout1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58.png"/><Relationship Id="rId4" Type="http://schemas.openxmlformats.org/officeDocument/2006/relationships/image" Target="../media/image59.png"/><Relationship Id="rId5" Type="http://schemas.openxmlformats.org/officeDocument/2006/relationships/image" Target="../media/image60.png"/><Relationship Id="rId6" Type="http://schemas.openxmlformats.org/officeDocument/2006/relationships/image" Target="../media/image61.png"/><Relationship Id="rId7" Type="http://schemas.openxmlformats.org/officeDocument/2006/relationships/image" Target="../media/image62.png"/><Relationship Id="rId8" Type="http://schemas.openxmlformats.org/officeDocument/2006/relationships/image" Target="../media/image63.png"/><Relationship Id="rId1" Type="http://schemas.openxmlformats.org/officeDocument/2006/relationships/slideLayout" Target="../slideLayouts/slideLayout1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3.xml"/><Relationship Id="rId4" Type="http://schemas.openxmlformats.org/officeDocument/2006/relationships/notesSlide" Target="../notesSlides/notesSlide20.xml"/><Relationship Id="rId5" Type="http://schemas.openxmlformats.org/officeDocument/2006/relationships/image" Target="../media/image64.png"/><Relationship Id="rId1" Type="http://schemas.microsoft.com/office/2007/relationships/media" Target="../media/media1.m4v"/><Relationship Id="rId2" Type="http://schemas.openxmlformats.org/officeDocument/2006/relationships/video" Target="../media/media1.m4v"/></Relationships>
</file>

<file path=ppt/slides/_rels/slide21.xml.rels><?xml version="1.0" encoding="UTF-8" standalone="yes"?>
<Relationships xmlns="http://schemas.openxmlformats.org/package/2006/relationships"><Relationship Id="rId3" Type="http://schemas.openxmlformats.org/officeDocument/2006/relationships/image" Target="../media/image65.png"/><Relationship Id="rId4" Type="http://schemas.openxmlformats.org/officeDocument/2006/relationships/image" Target="../media/image66.png"/><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67.png"/><Relationship Id="rId4" Type="http://schemas.openxmlformats.org/officeDocument/2006/relationships/image" Target="../media/image68.png"/><Relationship Id="rId1" Type="http://schemas.openxmlformats.org/officeDocument/2006/relationships/slideLayout" Target="../slideLayouts/slideLayout1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69.png"/></Relationships>
</file>

<file path=ppt/slides/_rels/slide24.xml.rels><?xml version="1.0" encoding="UTF-8" standalone="yes"?>
<Relationships xmlns="http://schemas.openxmlformats.org/package/2006/relationships"><Relationship Id="rId3" Type="http://schemas.openxmlformats.org/officeDocument/2006/relationships/image" Target="../media/image70.png"/><Relationship Id="rId4" Type="http://schemas.openxmlformats.org/officeDocument/2006/relationships/image" Target="../media/image71.png"/><Relationship Id="rId5" Type="http://schemas.openxmlformats.org/officeDocument/2006/relationships/image" Target="../media/image72.png"/><Relationship Id="rId6" Type="http://schemas.openxmlformats.org/officeDocument/2006/relationships/image" Target="../media/image73.png"/><Relationship Id="rId1" Type="http://schemas.openxmlformats.org/officeDocument/2006/relationships/slideLayout" Target="../slideLayouts/slideLayout1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74.png"/><Relationship Id="rId4" Type="http://schemas.openxmlformats.org/officeDocument/2006/relationships/image" Target="../media/image75.png"/><Relationship Id="rId5" Type="http://schemas.openxmlformats.org/officeDocument/2006/relationships/image" Target="../media/image76.png"/><Relationship Id="rId6" Type="http://schemas.openxmlformats.org/officeDocument/2006/relationships/image" Target="../media/image77.png"/><Relationship Id="rId7" Type="http://schemas.openxmlformats.org/officeDocument/2006/relationships/image" Target="../media/image78.png"/><Relationship Id="rId8" Type="http://schemas.openxmlformats.org/officeDocument/2006/relationships/image" Target="../media/image79.png"/><Relationship Id="rId9" Type="http://schemas.openxmlformats.org/officeDocument/2006/relationships/image" Target="../media/image80.png"/><Relationship Id="rId10" Type="http://schemas.openxmlformats.org/officeDocument/2006/relationships/image" Target="../media/image81.png"/><Relationship Id="rId1" Type="http://schemas.openxmlformats.org/officeDocument/2006/relationships/slideLayout" Target="../slideLayouts/slideLayout1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3.xml"/><Relationship Id="rId4" Type="http://schemas.openxmlformats.org/officeDocument/2006/relationships/notesSlide" Target="../notesSlides/notesSlide27.xml"/><Relationship Id="rId5" Type="http://schemas.openxmlformats.org/officeDocument/2006/relationships/image" Target="../media/image82.png"/><Relationship Id="rId1" Type="http://schemas.microsoft.com/office/2007/relationships/media" Target="../media/media2.mov"/><Relationship Id="rId2" Type="http://schemas.openxmlformats.org/officeDocument/2006/relationships/video" Target="../media/media2.mov"/></Relationships>
</file>

<file path=ppt/slides/_rels/slide28.xml.rels><?xml version="1.0" encoding="UTF-8" standalone="yes"?>
<Relationships xmlns="http://schemas.openxmlformats.org/package/2006/relationships"><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image" Target="../media/image85.png"/><Relationship Id="rId1" Type="http://schemas.openxmlformats.org/officeDocument/2006/relationships/slideLayout" Target="../slideLayouts/slideLayout1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86.png"/><Relationship Id="rId4" Type="http://schemas.openxmlformats.org/officeDocument/2006/relationships/image" Target="../media/image87.png"/><Relationship Id="rId5" Type="http://schemas.openxmlformats.org/officeDocument/2006/relationships/image" Target="../media/image88.png"/><Relationship Id="rId6" Type="http://schemas.openxmlformats.org/officeDocument/2006/relationships/image" Target="../media/image89.png"/><Relationship Id="rId1" Type="http://schemas.openxmlformats.org/officeDocument/2006/relationships/slideLayout" Target="../slideLayouts/slideLayout1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90.jpg"/><Relationship Id="rId4" Type="http://schemas.openxmlformats.org/officeDocument/2006/relationships/image" Target="../media/image91.png"/><Relationship Id="rId5" Type="http://schemas.openxmlformats.org/officeDocument/2006/relationships/image" Target="../media/image92.png"/><Relationship Id="rId1" Type="http://schemas.openxmlformats.org/officeDocument/2006/relationships/slideLayout" Target="../slideLayouts/slideLayout1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1.xml"/><Relationship Id="rId3"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5610005" y="654319"/>
            <a:ext cx="1639848" cy="1133384"/>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2" name="Content Placeholder 1"/>
          <p:cNvSpPr>
            <a:spLocks noGrp="1"/>
          </p:cNvSpPr>
          <p:nvPr>
            <p:ph sz="quarter" idx="13"/>
          </p:nvPr>
        </p:nvSpPr>
        <p:spPr>
          <a:xfrm>
            <a:off x="188804" y="704348"/>
            <a:ext cx="6052340" cy="1390952"/>
          </a:xfrm>
        </p:spPr>
        <p:txBody>
          <a:bodyPr>
            <a:noAutofit/>
          </a:bodyPr>
          <a:lstStyle/>
          <a:p>
            <a:pPr algn="l"/>
            <a:r>
              <a:rPr lang="en-US" sz="3200" dirty="0" smtClean="0"/>
              <a:t>Extraction of the Quad Layout of a Triangle Mesh Guided By its Curve-Skeleton</a:t>
            </a:r>
            <a:endParaRPr lang="en-US" sz="3200" dirty="0"/>
          </a:p>
        </p:txBody>
      </p:sp>
      <p:sp>
        <p:nvSpPr>
          <p:cNvPr id="3" name="Content Placeholder 1"/>
          <p:cNvSpPr txBox="1">
            <a:spLocks/>
          </p:cNvSpPr>
          <p:nvPr/>
        </p:nvSpPr>
        <p:spPr>
          <a:xfrm>
            <a:off x="188804" y="2180251"/>
            <a:ext cx="6052340" cy="362858"/>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600" b="1" kern="1200" baseline="0">
                <a:solidFill>
                  <a:srgbClr val="430166"/>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en-US" sz="2000" b="0" dirty="0" smtClean="0"/>
              <a:t>Francesco Usai</a:t>
            </a:r>
            <a:r>
              <a:rPr lang="en-US" sz="2000" baseline="30000" dirty="0" smtClean="0">
                <a:solidFill>
                  <a:schemeClr val="accent2">
                    <a:lumMod val="50000"/>
                  </a:schemeClr>
                </a:solidFill>
                <a:cs typeface="Helvetica" pitchFamily="34" charset="0"/>
              </a:rPr>
              <a:t>1</a:t>
            </a:r>
            <a:r>
              <a:rPr lang="en-US" sz="2000" b="0" dirty="0" smtClean="0"/>
              <a:t>, Marco Livesu</a:t>
            </a:r>
            <a:r>
              <a:rPr lang="en-US" sz="2000" baseline="30000" dirty="0" smtClean="0">
                <a:solidFill>
                  <a:schemeClr val="accent2">
                    <a:lumMod val="50000"/>
                  </a:schemeClr>
                </a:solidFill>
                <a:cs typeface="Helvetica" pitchFamily="34" charset="0"/>
              </a:rPr>
              <a:t>1</a:t>
            </a:r>
            <a:r>
              <a:rPr lang="en-US" sz="2000" b="0" dirty="0" smtClean="0"/>
              <a:t>, Enrico Puppo</a:t>
            </a:r>
            <a:r>
              <a:rPr lang="en-US" sz="2000" baseline="30000" dirty="0" smtClean="0">
                <a:solidFill>
                  <a:schemeClr val="accent2">
                    <a:lumMod val="50000"/>
                  </a:schemeClr>
                </a:solidFill>
                <a:cs typeface="Helvetica" pitchFamily="34" charset="0"/>
              </a:rPr>
              <a:t>2</a:t>
            </a:r>
            <a:r>
              <a:rPr lang="en-US" sz="2000" b="0" dirty="0" smtClean="0"/>
              <a:t>, Marco Tarini</a:t>
            </a:r>
            <a:r>
              <a:rPr lang="en-US" sz="2000" baseline="30000" dirty="0" smtClean="0">
                <a:solidFill>
                  <a:schemeClr val="accent2">
                    <a:lumMod val="50000"/>
                  </a:schemeClr>
                </a:solidFill>
                <a:cs typeface="Helvetica" pitchFamily="34" charset="0"/>
              </a:rPr>
              <a:t>3</a:t>
            </a:r>
            <a:r>
              <a:rPr lang="en-US" sz="2000" b="0" dirty="0" smtClean="0"/>
              <a:t> and Riccardo Scateni</a:t>
            </a:r>
            <a:r>
              <a:rPr lang="en-US" sz="2000" baseline="30000" dirty="0" smtClean="0">
                <a:solidFill>
                  <a:schemeClr val="accent2">
                    <a:lumMod val="50000"/>
                  </a:schemeClr>
                </a:solidFill>
                <a:cs typeface="Helvetica" pitchFamily="34" charset="0"/>
              </a:rPr>
              <a:t>1</a:t>
            </a:r>
            <a:endParaRPr lang="en-US" sz="2000" b="0" dirty="0"/>
          </a:p>
        </p:txBody>
      </p:sp>
      <p:pic>
        <p:nvPicPr>
          <p:cNvPr id="5" name="Immagine 4" descr="rep_image_crop.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8925" y="3813814"/>
            <a:ext cx="5400416" cy="2481029"/>
          </a:xfrm>
          <a:prstGeom prst="rect">
            <a:avLst/>
          </a:prstGeom>
        </p:spPr>
      </p:pic>
      <p:sp>
        <p:nvSpPr>
          <p:cNvPr id="6" name="Content Placeholder 1"/>
          <p:cNvSpPr txBox="1">
            <a:spLocks/>
          </p:cNvSpPr>
          <p:nvPr/>
        </p:nvSpPr>
        <p:spPr>
          <a:xfrm>
            <a:off x="217629" y="2824659"/>
            <a:ext cx="4738904" cy="895029"/>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600" b="1" kern="1200" baseline="0">
                <a:solidFill>
                  <a:srgbClr val="430166"/>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en-US" sz="1800" baseline="30000" dirty="0" smtClean="0">
                <a:solidFill>
                  <a:schemeClr val="accent2">
                    <a:lumMod val="50000"/>
                  </a:schemeClr>
                </a:solidFill>
                <a:cs typeface="Helvetica" pitchFamily="34" charset="0"/>
              </a:rPr>
              <a:t>1 </a:t>
            </a:r>
            <a:r>
              <a:rPr lang="en-US" sz="1800" b="0" dirty="0" smtClean="0"/>
              <a:t>University of Cagliari</a:t>
            </a:r>
          </a:p>
          <a:p>
            <a:pPr algn="l"/>
            <a:r>
              <a:rPr lang="en-US" sz="1800" baseline="30000" dirty="0" smtClean="0">
                <a:solidFill>
                  <a:schemeClr val="accent2">
                    <a:lumMod val="50000"/>
                  </a:schemeClr>
                </a:solidFill>
                <a:cs typeface="Helvetica" pitchFamily="34" charset="0"/>
              </a:rPr>
              <a:t>2 </a:t>
            </a:r>
            <a:r>
              <a:rPr lang="en-US" sz="1800" b="0" dirty="0" smtClean="0"/>
              <a:t>University of Genoa</a:t>
            </a:r>
          </a:p>
          <a:p>
            <a:pPr algn="l"/>
            <a:r>
              <a:rPr lang="en-US" sz="1800" baseline="30000" dirty="0" smtClean="0">
                <a:solidFill>
                  <a:schemeClr val="accent2">
                    <a:lumMod val="50000"/>
                  </a:schemeClr>
                </a:solidFill>
                <a:cs typeface="Helvetica" pitchFamily="34" charset="0"/>
              </a:rPr>
              <a:t>3 </a:t>
            </a:r>
            <a:r>
              <a:rPr lang="en-US" sz="1800" b="0" dirty="0" smtClean="0"/>
              <a:t>University of Insubria and ISTI-CNR</a:t>
            </a:r>
            <a:endParaRPr lang="en-US" sz="1800" b="0" dirty="0"/>
          </a:p>
        </p:txBody>
      </p:sp>
    </p:spTree>
    <p:extLst>
      <p:ext uri="{BB962C8B-B14F-4D97-AF65-F5344CB8AC3E}">
        <p14:creationId xmlns:p14="http://schemas.microsoft.com/office/powerpoint/2010/main" val="77302379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Quad Layouts</a:t>
            </a:r>
            <a:endParaRPr lang="en-US" dirty="0"/>
          </a:p>
        </p:txBody>
      </p:sp>
      <p:cxnSp>
        <p:nvCxnSpPr>
          <p:cNvPr id="18" name="Connettore 1 17"/>
          <p:cNvCxnSpPr>
            <a:cxnSpLocks noChangeAspect="1"/>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grpSp>
        <p:nvGrpSpPr>
          <p:cNvPr id="9" name="Gruppo 8"/>
          <p:cNvGrpSpPr/>
          <p:nvPr/>
        </p:nvGrpSpPr>
        <p:grpSpPr>
          <a:xfrm>
            <a:off x="458956" y="1263637"/>
            <a:ext cx="3414817" cy="2983655"/>
            <a:chOff x="458956" y="1263637"/>
            <a:chExt cx="3414817" cy="2983655"/>
          </a:xfrm>
        </p:grpSpPr>
        <p:grpSp>
          <p:nvGrpSpPr>
            <p:cNvPr id="20" name="Gruppo 19"/>
            <p:cNvGrpSpPr>
              <a:grpSpLocks noChangeAspect="1"/>
            </p:cNvGrpSpPr>
            <p:nvPr/>
          </p:nvGrpSpPr>
          <p:grpSpPr>
            <a:xfrm>
              <a:off x="458956" y="1263637"/>
              <a:ext cx="2952952" cy="2516992"/>
              <a:chOff x="3712165" y="1195703"/>
              <a:chExt cx="3708963" cy="3161391"/>
            </a:xfrm>
          </p:grpSpPr>
          <p:pic>
            <p:nvPicPr>
              <p:cNvPr id="21" name="Immagine 20" descr="dual_loops.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712165" y="1644093"/>
                <a:ext cx="3708963" cy="2713001"/>
              </a:xfrm>
              <a:prstGeom prst="rect">
                <a:avLst/>
              </a:prstGeom>
            </p:spPr>
          </p:pic>
          <p:sp>
            <p:nvSpPr>
              <p:cNvPr id="22" name="CasellaDiTesto 21"/>
              <p:cNvSpPr txBox="1"/>
              <p:nvPr/>
            </p:nvSpPr>
            <p:spPr>
              <a:xfrm>
                <a:off x="3712165" y="1195703"/>
                <a:ext cx="2863743" cy="386574"/>
              </a:xfrm>
              <a:prstGeom prst="rect">
                <a:avLst/>
              </a:prstGeom>
              <a:noFill/>
            </p:spPr>
            <p:txBody>
              <a:bodyPr wrap="none" rtlCol="0">
                <a:spAutoFit/>
              </a:bodyPr>
              <a:lstStyle/>
              <a:p>
                <a:r>
                  <a:rPr lang="it-IT" sz="1400" b="1" dirty="0" smtClean="0">
                    <a:latin typeface="Arial"/>
                    <a:cs typeface="Arial"/>
                  </a:rPr>
                  <a:t>e.g. [</a:t>
                </a:r>
                <a:r>
                  <a:rPr lang="it-IT" sz="1400" b="1" dirty="0" err="1" smtClean="0">
                    <a:latin typeface="Arial"/>
                    <a:cs typeface="Arial"/>
                  </a:rPr>
                  <a:t>Campen</a:t>
                </a:r>
                <a:r>
                  <a:rPr lang="it-IT" sz="1400" b="1" dirty="0" smtClean="0">
                    <a:latin typeface="Arial"/>
                    <a:cs typeface="Arial"/>
                  </a:rPr>
                  <a:t> et al, 2012]</a:t>
                </a:r>
              </a:p>
            </p:txBody>
          </p:sp>
        </p:grpSp>
        <p:sp>
          <p:nvSpPr>
            <p:cNvPr id="11" name="CasellaDiTesto 10"/>
            <p:cNvSpPr txBox="1"/>
            <p:nvPr/>
          </p:nvSpPr>
          <p:spPr>
            <a:xfrm>
              <a:off x="458956" y="3816405"/>
              <a:ext cx="3414817" cy="430887"/>
            </a:xfrm>
            <a:prstGeom prst="rect">
              <a:avLst/>
            </a:prstGeom>
            <a:noFill/>
          </p:spPr>
          <p:txBody>
            <a:bodyPr wrap="none" rtlCol="0">
              <a:spAutoFit/>
            </a:bodyPr>
            <a:lstStyle/>
            <a:p>
              <a:r>
                <a:rPr lang="it-IT" sz="2200" dirty="0" smtClean="0">
                  <a:latin typeface="Arial"/>
                  <a:cs typeface="Arial"/>
                </a:rPr>
                <a:t>Semi-Regular Remeshing</a:t>
              </a:r>
            </a:p>
          </p:txBody>
        </p:sp>
      </p:grpSp>
      <p:grpSp>
        <p:nvGrpSpPr>
          <p:cNvPr id="10" name="Gruppo 9"/>
          <p:cNvGrpSpPr/>
          <p:nvPr/>
        </p:nvGrpSpPr>
        <p:grpSpPr>
          <a:xfrm>
            <a:off x="3867260" y="1263637"/>
            <a:ext cx="5065073" cy="2969535"/>
            <a:chOff x="3867260" y="1263637"/>
            <a:chExt cx="5065073" cy="2969535"/>
          </a:xfrm>
        </p:grpSpPr>
        <p:grpSp>
          <p:nvGrpSpPr>
            <p:cNvPr id="23" name="Gruppo 22"/>
            <p:cNvGrpSpPr>
              <a:grpSpLocks noChangeAspect="1"/>
            </p:cNvGrpSpPr>
            <p:nvPr/>
          </p:nvGrpSpPr>
          <p:grpSpPr>
            <a:xfrm>
              <a:off x="3867260" y="1263637"/>
              <a:ext cx="5065073" cy="2516992"/>
              <a:chOff x="3867260" y="4303840"/>
              <a:chExt cx="5065073" cy="2516992"/>
            </a:xfrm>
          </p:grpSpPr>
          <p:pic>
            <p:nvPicPr>
              <p:cNvPr id="24" name="Immagine 23" descr="davidhead_sp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867260" y="4665217"/>
                <a:ext cx="5065073" cy="2155615"/>
              </a:xfrm>
              <a:prstGeom prst="rect">
                <a:avLst/>
              </a:prstGeom>
            </p:spPr>
          </p:pic>
          <p:sp>
            <p:nvSpPr>
              <p:cNvPr id="25" name="CasellaDiTesto 24"/>
              <p:cNvSpPr txBox="1"/>
              <p:nvPr/>
            </p:nvSpPr>
            <p:spPr>
              <a:xfrm>
                <a:off x="3867260" y="4303840"/>
                <a:ext cx="2053667" cy="307777"/>
              </a:xfrm>
              <a:prstGeom prst="rect">
                <a:avLst/>
              </a:prstGeom>
              <a:noFill/>
            </p:spPr>
            <p:txBody>
              <a:bodyPr wrap="none" rtlCol="0">
                <a:spAutoFit/>
              </a:bodyPr>
              <a:lstStyle/>
              <a:p>
                <a:r>
                  <a:rPr lang="it-IT" sz="1400" b="1" dirty="0" smtClean="0">
                    <a:latin typeface="Arial"/>
                    <a:cs typeface="Arial"/>
                  </a:rPr>
                  <a:t>e.g. [</a:t>
                </a:r>
                <a:r>
                  <a:rPr lang="it-IT" sz="1400" b="1" dirty="0" err="1" smtClean="0">
                    <a:latin typeface="Arial"/>
                    <a:cs typeface="Arial"/>
                  </a:rPr>
                  <a:t>Wang</a:t>
                </a:r>
                <a:r>
                  <a:rPr lang="it-IT" sz="1400" b="1" dirty="0" smtClean="0">
                    <a:latin typeface="Arial"/>
                    <a:cs typeface="Arial"/>
                  </a:rPr>
                  <a:t> et al, 2008]</a:t>
                </a:r>
              </a:p>
            </p:txBody>
          </p:sp>
        </p:grpSp>
        <p:sp>
          <p:nvSpPr>
            <p:cNvPr id="12" name="CasellaDiTesto 11"/>
            <p:cNvSpPr txBox="1"/>
            <p:nvPr/>
          </p:nvSpPr>
          <p:spPr>
            <a:xfrm>
              <a:off x="4909568" y="3802285"/>
              <a:ext cx="2975644" cy="430887"/>
            </a:xfrm>
            <a:prstGeom prst="rect">
              <a:avLst/>
            </a:prstGeom>
            <a:noFill/>
          </p:spPr>
          <p:txBody>
            <a:bodyPr wrap="none" rtlCol="0">
              <a:spAutoFit/>
            </a:bodyPr>
            <a:lstStyle/>
            <a:p>
              <a:r>
                <a:rPr lang="it-IT" sz="2200" dirty="0" smtClean="0">
                  <a:latin typeface="Arial"/>
                  <a:cs typeface="Arial"/>
                </a:rPr>
                <a:t>Higher-Order Meshing</a:t>
              </a:r>
            </a:p>
          </p:txBody>
        </p:sp>
      </p:grpSp>
      <p:pic>
        <p:nvPicPr>
          <p:cNvPr id="36" name="Immagine 35" descr="horse4.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58957" y="4270180"/>
            <a:ext cx="3669648" cy="2293530"/>
          </a:xfrm>
          <a:prstGeom prst="rect">
            <a:avLst/>
          </a:prstGeom>
        </p:spPr>
      </p:pic>
      <p:cxnSp>
        <p:nvCxnSpPr>
          <p:cNvPr id="37" name="Connettore 7 36"/>
          <p:cNvCxnSpPr/>
          <p:nvPr/>
        </p:nvCxnSpPr>
        <p:spPr>
          <a:xfrm>
            <a:off x="2092612" y="5116108"/>
            <a:ext cx="2183146" cy="371078"/>
          </a:xfrm>
          <a:prstGeom prst="curvedConnector3">
            <a:avLst>
              <a:gd name="adj1" fmla="val 50000"/>
            </a:avLst>
          </a:prstGeom>
          <a:ln>
            <a:solidFill>
              <a:srgbClr val="000000"/>
            </a:solidFill>
          </a:ln>
        </p:spPr>
        <p:style>
          <a:lnRef idx="2">
            <a:schemeClr val="accent1"/>
          </a:lnRef>
          <a:fillRef idx="0">
            <a:schemeClr val="accent1"/>
          </a:fillRef>
          <a:effectRef idx="1">
            <a:schemeClr val="accent1"/>
          </a:effectRef>
          <a:fontRef idx="minor">
            <a:schemeClr val="tx1"/>
          </a:fontRef>
        </p:style>
      </p:cxnSp>
      <p:grpSp>
        <p:nvGrpSpPr>
          <p:cNvPr id="39" name="Gruppo 38"/>
          <p:cNvGrpSpPr>
            <a:grpSpLocks noChangeAspect="1"/>
          </p:cNvGrpSpPr>
          <p:nvPr/>
        </p:nvGrpSpPr>
        <p:grpSpPr>
          <a:xfrm>
            <a:off x="3580123" y="4332481"/>
            <a:ext cx="1623670" cy="1946992"/>
            <a:chOff x="5556051" y="2814769"/>
            <a:chExt cx="3296831" cy="3953330"/>
          </a:xfrm>
        </p:grpSpPr>
        <p:pic>
          <p:nvPicPr>
            <p:cNvPr id="42" name="Immagine 41" descr="Schermata 06-2457177 alle 20.53.36.png"/>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643208" y="3330569"/>
              <a:ext cx="3161912" cy="3273914"/>
            </a:xfrm>
            <a:prstGeom prst="rect">
              <a:avLst/>
            </a:prstGeom>
          </p:spPr>
        </p:pic>
        <p:sp>
          <p:nvSpPr>
            <p:cNvPr id="43" name="Ovale 42"/>
            <p:cNvSpPr/>
            <p:nvPr/>
          </p:nvSpPr>
          <p:spPr>
            <a:xfrm>
              <a:off x="5898834" y="5293414"/>
              <a:ext cx="128277" cy="128277"/>
            </a:xfrm>
            <a:prstGeom prst="ellipse">
              <a:avLst/>
            </a:prstGeom>
            <a:solidFill>
              <a:schemeClr val="tx1"/>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44" name="Ovale 43"/>
            <p:cNvSpPr/>
            <p:nvPr/>
          </p:nvSpPr>
          <p:spPr>
            <a:xfrm>
              <a:off x="7849292" y="3330568"/>
              <a:ext cx="128277" cy="128277"/>
            </a:xfrm>
            <a:prstGeom prst="ellipse">
              <a:avLst/>
            </a:prstGeom>
            <a:solidFill>
              <a:schemeClr val="tx1"/>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45" name="Ovale 44"/>
            <p:cNvSpPr/>
            <p:nvPr/>
          </p:nvSpPr>
          <p:spPr>
            <a:xfrm>
              <a:off x="7711950" y="6477123"/>
              <a:ext cx="128277" cy="128277"/>
            </a:xfrm>
            <a:prstGeom prst="ellipse">
              <a:avLst/>
            </a:prstGeom>
            <a:solidFill>
              <a:schemeClr val="tx1"/>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46" name="Ovale 45"/>
            <p:cNvSpPr/>
            <p:nvPr/>
          </p:nvSpPr>
          <p:spPr>
            <a:xfrm>
              <a:off x="8346873" y="3589110"/>
              <a:ext cx="128277" cy="128277"/>
            </a:xfrm>
            <a:prstGeom prst="ellipse">
              <a:avLst/>
            </a:prstGeom>
            <a:solidFill>
              <a:schemeClr val="tx1"/>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47" name="CasellaDiTesto 46"/>
            <p:cNvSpPr txBox="1"/>
            <p:nvPr/>
          </p:nvSpPr>
          <p:spPr>
            <a:xfrm>
              <a:off x="7110404" y="2814769"/>
              <a:ext cx="367340" cy="400110"/>
            </a:xfrm>
            <a:prstGeom prst="rect">
              <a:avLst/>
            </a:prstGeom>
            <a:noFill/>
          </p:spPr>
          <p:txBody>
            <a:bodyPr wrap="none" rtlCol="0">
              <a:spAutoFit/>
            </a:bodyPr>
            <a:lstStyle/>
            <a:p>
              <a:r>
                <a:rPr lang="it-IT" sz="2000" b="1" dirty="0" smtClean="0">
                  <a:latin typeface="Candara"/>
                  <a:cs typeface="Candara"/>
                </a:rPr>
                <a:t>v</a:t>
              </a:r>
              <a:r>
                <a:rPr lang="it-IT" sz="2000" b="1" baseline="-25000" dirty="0" smtClean="0">
                  <a:latin typeface="Candara"/>
                  <a:cs typeface="Candara"/>
                </a:rPr>
                <a:t>1</a:t>
              </a:r>
            </a:p>
          </p:txBody>
        </p:sp>
        <p:sp>
          <p:nvSpPr>
            <p:cNvPr id="48" name="CasellaDiTesto 47"/>
            <p:cNvSpPr txBox="1"/>
            <p:nvPr/>
          </p:nvSpPr>
          <p:spPr>
            <a:xfrm>
              <a:off x="8451393" y="3267469"/>
              <a:ext cx="401489" cy="400110"/>
            </a:xfrm>
            <a:prstGeom prst="rect">
              <a:avLst/>
            </a:prstGeom>
            <a:noFill/>
          </p:spPr>
          <p:txBody>
            <a:bodyPr wrap="none" rtlCol="0">
              <a:spAutoFit/>
            </a:bodyPr>
            <a:lstStyle/>
            <a:p>
              <a:r>
                <a:rPr lang="it-IT" sz="2000" b="1" dirty="0" smtClean="0">
                  <a:latin typeface="Candara"/>
                  <a:cs typeface="Candara"/>
                </a:rPr>
                <a:t>v</a:t>
              </a:r>
              <a:r>
                <a:rPr lang="it-IT" sz="2000" b="1" baseline="-25000" dirty="0" smtClean="0">
                  <a:latin typeface="Candara"/>
                  <a:cs typeface="Candara"/>
                </a:rPr>
                <a:t>0</a:t>
              </a:r>
            </a:p>
          </p:txBody>
        </p:sp>
        <p:sp>
          <p:nvSpPr>
            <p:cNvPr id="49" name="CasellaDiTesto 48"/>
            <p:cNvSpPr txBox="1"/>
            <p:nvPr/>
          </p:nvSpPr>
          <p:spPr>
            <a:xfrm>
              <a:off x="7853975" y="6367989"/>
              <a:ext cx="401489" cy="400110"/>
            </a:xfrm>
            <a:prstGeom prst="rect">
              <a:avLst/>
            </a:prstGeom>
            <a:noFill/>
          </p:spPr>
          <p:txBody>
            <a:bodyPr wrap="none" rtlCol="0">
              <a:spAutoFit/>
            </a:bodyPr>
            <a:lstStyle/>
            <a:p>
              <a:r>
                <a:rPr lang="it-IT" sz="2000" b="1" dirty="0" smtClean="0">
                  <a:latin typeface="Candara"/>
                  <a:cs typeface="Candara"/>
                </a:rPr>
                <a:t>v</a:t>
              </a:r>
              <a:r>
                <a:rPr lang="it-IT" sz="2000" b="1" baseline="-25000" dirty="0" smtClean="0">
                  <a:latin typeface="Candara"/>
                  <a:cs typeface="Candara"/>
                </a:rPr>
                <a:t>3</a:t>
              </a:r>
            </a:p>
          </p:txBody>
        </p:sp>
        <p:sp>
          <p:nvSpPr>
            <p:cNvPr id="50" name="CasellaDiTesto 49"/>
            <p:cNvSpPr txBox="1"/>
            <p:nvPr/>
          </p:nvSpPr>
          <p:spPr>
            <a:xfrm>
              <a:off x="5556051" y="5159376"/>
              <a:ext cx="401489" cy="400110"/>
            </a:xfrm>
            <a:prstGeom prst="rect">
              <a:avLst/>
            </a:prstGeom>
            <a:noFill/>
          </p:spPr>
          <p:txBody>
            <a:bodyPr wrap="none" rtlCol="0">
              <a:spAutoFit/>
            </a:bodyPr>
            <a:lstStyle/>
            <a:p>
              <a:r>
                <a:rPr lang="it-IT" sz="2000" b="1" dirty="0" smtClean="0">
                  <a:latin typeface="Candara"/>
                  <a:cs typeface="Candara"/>
                </a:rPr>
                <a:t>v</a:t>
              </a:r>
              <a:r>
                <a:rPr lang="it-IT" sz="2000" b="1" baseline="-25000" dirty="0" smtClean="0">
                  <a:latin typeface="Candara"/>
                  <a:cs typeface="Candara"/>
                </a:rPr>
                <a:t>2</a:t>
              </a:r>
            </a:p>
          </p:txBody>
        </p:sp>
      </p:grpSp>
      <p:pic>
        <p:nvPicPr>
          <p:cNvPr id="40" name="Immagine 39" descr="Schermata 06-2457177 alle 20.53.30.png"/>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921996" y="4885638"/>
            <a:ext cx="1439789" cy="1597200"/>
          </a:xfrm>
          <a:prstGeom prst="rect">
            <a:avLst/>
          </a:prstGeom>
        </p:spPr>
      </p:pic>
      <p:pic>
        <p:nvPicPr>
          <p:cNvPr id="41" name="Immagine 40" descr="Schermata 06-2457177 alle 20.53.24.png"/>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275758" y="5197626"/>
            <a:ext cx="1267619" cy="1597201"/>
          </a:xfrm>
          <a:prstGeom prst="rect">
            <a:avLst/>
          </a:prstGeom>
        </p:spPr>
      </p:pic>
      <p:sp>
        <p:nvSpPr>
          <p:cNvPr id="54" name="CasellaDiTesto 53"/>
          <p:cNvSpPr txBox="1"/>
          <p:nvPr/>
        </p:nvSpPr>
        <p:spPr>
          <a:xfrm>
            <a:off x="5639153" y="4579646"/>
            <a:ext cx="3143408" cy="1169551"/>
          </a:xfrm>
          <a:prstGeom prst="rect">
            <a:avLst/>
          </a:prstGeom>
          <a:noFill/>
        </p:spPr>
        <p:txBody>
          <a:bodyPr wrap="none" rtlCol="0">
            <a:spAutoFit/>
          </a:bodyPr>
          <a:lstStyle/>
          <a:p>
            <a:pPr>
              <a:lnSpc>
                <a:spcPct val="150000"/>
              </a:lnSpc>
            </a:pPr>
            <a:r>
              <a:rPr lang="it-IT" sz="2400" dirty="0" smtClean="0">
                <a:latin typeface="Arial"/>
                <a:cs typeface="Arial"/>
              </a:rPr>
              <a:t>Subdivision Surfaces</a:t>
            </a:r>
          </a:p>
          <a:p>
            <a:pPr>
              <a:lnSpc>
                <a:spcPct val="150000"/>
              </a:lnSpc>
            </a:pPr>
            <a:r>
              <a:rPr lang="it-IT" sz="2400" dirty="0" smtClean="0">
                <a:latin typeface="Arial"/>
                <a:cs typeface="Arial"/>
              </a:rPr>
              <a:t>Textures, Normals, …</a:t>
            </a:r>
          </a:p>
        </p:txBody>
      </p:sp>
    </p:spTree>
    <p:extLst>
      <p:ext uri="{BB962C8B-B14F-4D97-AF65-F5344CB8AC3E}">
        <p14:creationId xmlns:p14="http://schemas.microsoft.com/office/powerpoint/2010/main" val="26458425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par>
                          <p:cTn id="20" fill="hold">
                            <p:stCondLst>
                              <p:cond delay="1000"/>
                            </p:stCondLst>
                            <p:childTnLst>
                              <p:par>
                                <p:cTn id="21" presetID="1" presetClass="entr" presetSubtype="0"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454528" y="875629"/>
            <a:ext cx="2979824" cy="5403616"/>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p>
        </p:txBody>
      </p:sp>
      <p:sp>
        <p:nvSpPr>
          <p:cNvPr id="2" name="Title 1"/>
          <p:cNvSpPr>
            <a:spLocks noGrp="1"/>
          </p:cNvSpPr>
          <p:nvPr>
            <p:ph type="title"/>
          </p:nvPr>
        </p:nvSpPr>
        <p:spPr/>
        <p:txBody>
          <a:bodyPr/>
          <a:lstStyle/>
          <a:p>
            <a:r>
              <a:rPr lang="en-US" dirty="0" smtClean="0"/>
              <a:t>Virtual sculpting</a:t>
            </a:r>
            <a:endParaRPr lang="en-US" dirty="0"/>
          </a:p>
        </p:txBody>
      </p:sp>
      <p:pic>
        <p:nvPicPr>
          <p:cNvPr id="3" name="Immagin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58456" y="875630"/>
            <a:ext cx="6698912" cy="5403615"/>
          </a:xfrm>
          <a:prstGeom prst="rect">
            <a:avLst/>
          </a:prstGeom>
        </p:spPr>
      </p:pic>
      <p:sp>
        <p:nvSpPr>
          <p:cNvPr id="4" name="Rettangolo arrotondato 3"/>
          <p:cNvSpPr/>
          <p:nvPr/>
        </p:nvSpPr>
        <p:spPr>
          <a:xfrm>
            <a:off x="230187" y="3993074"/>
            <a:ext cx="2403391" cy="970514"/>
          </a:xfrm>
          <a:prstGeom prst="roundRect">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2000" b="1" dirty="0" smtClean="0">
                <a:solidFill>
                  <a:schemeClr val="bg1"/>
                </a:solidFill>
                <a:latin typeface="Arial"/>
                <a:cs typeface="Arial"/>
              </a:rPr>
              <a:t>DENSE </a:t>
            </a:r>
          </a:p>
          <a:p>
            <a:pPr algn="ctr"/>
            <a:r>
              <a:rPr lang="it-IT" sz="2000" b="1" dirty="0" smtClean="0">
                <a:solidFill>
                  <a:schemeClr val="bg1"/>
                </a:solidFill>
                <a:latin typeface="Arial"/>
                <a:cs typeface="Arial"/>
              </a:rPr>
              <a:t>TRIANGLE MESH</a:t>
            </a:r>
            <a:endParaRPr lang="it-IT" sz="2000" b="1" dirty="0">
              <a:solidFill>
                <a:schemeClr val="bg1"/>
              </a:solidFill>
              <a:latin typeface="Arial"/>
              <a:cs typeface="Arial"/>
            </a:endParaRPr>
          </a:p>
        </p:txBody>
      </p:sp>
      <p:sp>
        <p:nvSpPr>
          <p:cNvPr id="5" name="Rettangolo arrotondato 4"/>
          <p:cNvSpPr/>
          <p:nvPr/>
        </p:nvSpPr>
        <p:spPr>
          <a:xfrm>
            <a:off x="230188" y="5100873"/>
            <a:ext cx="2403390" cy="970514"/>
          </a:xfrm>
          <a:prstGeom prst="roundRect">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2000" b="1" dirty="0" smtClean="0">
                <a:solidFill>
                  <a:schemeClr val="bg1"/>
                </a:solidFill>
                <a:latin typeface="Arial"/>
                <a:cs typeface="Arial"/>
              </a:rPr>
              <a:t>UNSTRUCTURED</a:t>
            </a:r>
          </a:p>
        </p:txBody>
      </p:sp>
    </p:spTree>
    <p:extLst>
      <p:ext uri="{BB962C8B-B14F-4D97-AF65-F5344CB8AC3E}">
        <p14:creationId xmlns:p14="http://schemas.microsoft.com/office/powerpoint/2010/main" val="376247949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State of the art</a:t>
            </a:r>
            <a:endParaRPr lang="en-US" dirty="0"/>
          </a:p>
        </p:txBody>
      </p:sp>
      <p:sp>
        <p:nvSpPr>
          <p:cNvPr id="26" name="CasellaDiTesto 25"/>
          <p:cNvSpPr txBox="1"/>
          <p:nvPr/>
        </p:nvSpPr>
        <p:spPr>
          <a:xfrm>
            <a:off x="202853" y="1200856"/>
            <a:ext cx="8941147" cy="4675126"/>
          </a:xfrm>
          <a:prstGeom prst="rect">
            <a:avLst/>
          </a:prstGeom>
          <a:noFill/>
        </p:spPr>
        <p:txBody>
          <a:bodyPr wrap="square" rtlCol="0">
            <a:spAutoFit/>
          </a:bodyPr>
          <a:lstStyle/>
          <a:p>
            <a:pPr marL="342900" indent="-342900">
              <a:lnSpc>
                <a:spcPct val="130000"/>
              </a:lnSpc>
              <a:buSzPct val="80000"/>
              <a:buFont typeface="Wingdings" charset="2"/>
              <a:buChar char="§"/>
            </a:pPr>
            <a:endParaRPr lang="it-IT" sz="2400" b="1" dirty="0" smtClean="0">
              <a:latin typeface="Arial"/>
              <a:ea typeface="Adobe 고딕 Std B"/>
              <a:cs typeface="Arial"/>
            </a:endParaRPr>
          </a:p>
          <a:p>
            <a:pPr marL="342900" indent="-342900">
              <a:lnSpc>
                <a:spcPct val="130000"/>
              </a:lnSpc>
              <a:buSzPct val="80000"/>
              <a:buFont typeface="Wingdings" charset="2"/>
              <a:buChar char="§"/>
            </a:pPr>
            <a:r>
              <a:rPr lang="it-IT" sz="2400" b="1" dirty="0" smtClean="0">
                <a:latin typeface="Arial"/>
                <a:ea typeface="Adobe 고딕 Std B"/>
                <a:cs typeface="Arial"/>
              </a:rPr>
              <a:t>Direct</a:t>
            </a:r>
          </a:p>
          <a:p>
            <a:pPr lvl="1">
              <a:lnSpc>
                <a:spcPct val="130000"/>
              </a:lnSpc>
              <a:buSzPct val="80000"/>
            </a:pPr>
            <a:endParaRPr lang="it-IT" sz="2000" dirty="0" smtClean="0">
              <a:latin typeface="Arial"/>
              <a:ea typeface="Adobe 고딕 Std B"/>
              <a:cs typeface="Arial"/>
            </a:endParaRPr>
          </a:p>
          <a:p>
            <a:pPr lvl="1">
              <a:lnSpc>
                <a:spcPct val="130000"/>
              </a:lnSpc>
              <a:buSzPct val="80000"/>
            </a:pPr>
            <a:endParaRPr lang="it-IT" sz="2000" dirty="0" smtClean="0">
              <a:latin typeface="Arial"/>
              <a:ea typeface="Adobe 고딕 Std B"/>
              <a:cs typeface="Arial"/>
            </a:endParaRPr>
          </a:p>
          <a:p>
            <a:pPr lvl="1">
              <a:lnSpc>
                <a:spcPct val="130000"/>
              </a:lnSpc>
              <a:buSzPct val="80000"/>
            </a:pPr>
            <a:endParaRPr lang="it-IT" sz="2000" dirty="0" smtClean="0">
              <a:latin typeface="Arial"/>
              <a:ea typeface="Adobe 고딕 Std B"/>
              <a:cs typeface="Arial"/>
            </a:endParaRPr>
          </a:p>
          <a:p>
            <a:pPr marL="342900" indent="-342900">
              <a:lnSpc>
                <a:spcPct val="130000"/>
              </a:lnSpc>
              <a:buSzPct val="80000"/>
              <a:buFont typeface="Wingdings" charset="2"/>
              <a:buChar char="§"/>
            </a:pPr>
            <a:r>
              <a:rPr lang="it-IT" sz="2400" b="1" dirty="0" smtClean="0">
                <a:latin typeface="Arial"/>
                <a:ea typeface="Adobe 고딕 Std B"/>
                <a:cs typeface="Arial"/>
              </a:rPr>
              <a:t>Simplification</a:t>
            </a:r>
            <a:endParaRPr lang="it-IT" sz="2400" b="1" dirty="0">
              <a:latin typeface="Arial"/>
              <a:ea typeface="Adobe 고딕 Std B"/>
              <a:cs typeface="Arial"/>
            </a:endParaRPr>
          </a:p>
          <a:p>
            <a:pPr marL="342900" indent="-342900">
              <a:lnSpc>
                <a:spcPct val="130000"/>
              </a:lnSpc>
              <a:buSzPct val="80000"/>
              <a:buFont typeface="Wingdings" charset="2"/>
              <a:buChar char="§"/>
            </a:pPr>
            <a:endParaRPr lang="it-IT" sz="2500" dirty="0" smtClean="0">
              <a:latin typeface="Arial"/>
              <a:ea typeface="Adobe 고딕 Std B"/>
              <a:cs typeface="Arial"/>
            </a:endParaRPr>
          </a:p>
          <a:p>
            <a:pPr>
              <a:lnSpc>
                <a:spcPct val="130000"/>
              </a:lnSpc>
              <a:buSzPct val="80000"/>
            </a:pPr>
            <a:endParaRPr lang="it-IT" sz="2500" dirty="0" smtClean="0">
              <a:latin typeface="Arial"/>
              <a:ea typeface="Adobe 고딕 Std B"/>
              <a:cs typeface="Arial"/>
            </a:endParaRPr>
          </a:p>
          <a:p>
            <a:pPr marL="342900" indent="-342900">
              <a:lnSpc>
                <a:spcPct val="130000"/>
              </a:lnSpc>
              <a:buSzPct val="80000"/>
              <a:buFont typeface="Wingdings" charset="2"/>
              <a:buChar char="§"/>
            </a:pPr>
            <a:r>
              <a:rPr lang="it-IT" sz="2400" b="1" dirty="0" smtClean="0">
                <a:latin typeface="Arial"/>
                <a:ea typeface="Adobe 고딕 Std B"/>
                <a:cs typeface="Arial"/>
              </a:rPr>
              <a:t>User assisted </a:t>
            </a:r>
          </a:p>
          <a:p>
            <a:pPr>
              <a:lnSpc>
                <a:spcPct val="130000"/>
              </a:lnSpc>
              <a:buSzPct val="80000"/>
            </a:pPr>
            <a:endParaRPr lang="it-IT" sz="2400" b="1" dirty="0" smtClean="0">
              <a:latin typeface="Arial"/>
              <a:ea typeface="Adobe 고딕 Std B"/>
              <a:cs typeface="Arial"/>
            </a:endParaRPr>
          </a:p>
        </p:txBody>
      </p:sp>
      <p:grpSp>
        <p:nvGrpSpPr>
          <p:cNvPr id="27" name="Gruppo 26"/>
          <p:cNvGrpSpPr/>
          <p:nvPr/>
        </p:nvGrpSpPr>
        <p:grpSpPr>
          <a:xfrm>
            <a:off x="4147613" y="995237"/>
            <a:ext cx="4588437" cy="1435839"/>
            <a:chOff x="4603539" y="1455551"/>
            <a:chExt cx="4588437" cy="1435839"/>
          </a:xfrm>
        </p:grpSpPr>
        <p:grpSp>
          <p:nvGrpSpPr>
            <p:cNvPr id="28" name="Gruppo 27"/>
            <p:cNvGrpSpPr/>
            <p:nvPr/>
          </p:nvGrpSpPr>
          <p:grpSpPr>
            <a:xfrm>
              <a:off x="6825022" y="1547774"/>
              <a:ext cx="2366954" cy="1332276"/>
              <a:chOff x="5960649" y="1985842"/>
              <a:chExt cx="2366954" cy="1332276"/>
            </a:xfrm>
          </p:grpSpPr>
          <p:grpSp>
            <p:nvGrpSpPr>
              <p:cNvPr id="32" name="Gruppo 31"/>
              <p:cNvGrpSpPr/>
              <p:nvPr/>
            </p:nvGrpSpPr>
            <p:grpSpPr>
              <a:xfrm>
                <a:off x="5960649" y="1985842"/>
                <a:ext cx="2366954" cy="1001827"/>
                <a:chOff x="1359314" y="2574065"/>
                <a:chExt cx="8325556" cy="3523840"/>
              </a:xfrm>
            </p:grpSpPr>
            <p:pic>
              <p:nvPicPr>
                <p:cNvPr id="34" name="Immagine 33" descr="IGM.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59314" y="2574065"/>
                  <a:ext cx="8325556" cy="3523840"/>
                </a:xfrm>
                <a:prstGeom prst="rect">
                  <a:avLst/>
                </a:prstGeom>
              </p:spPr>
            </p:pic>
            <p:sp>
              <p:nvSpPr>
                <p:cNvPr id="35" name="Freccia destra 34"/>
                <p:cNvSpPr/>
                <p:nvPr/>
              </p:nvSpPr>
              <p:spPr>
                <a:xfrm>
                  <a:off x="6312381" y="4684890"/>
                  <a:ext cx="710296" cy="484633"/>
                </a:xfrm>
                <a:prstGeom prst="rightArrow">
                  <a:avLst/>
                </a:prstGeom>
                <a:solidFill>
                  <a:schemeClr val="tx1">
                    <a:lumMod val="65000"/>
                    <a:lumOff val="35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pSp>
          <p:sp>
            <p:nvSpPr>
              <p:cNvPr id="33" name="Rettangolo 32"/>
              <p:cNvSpPr/>
              <p:nvPr/>
            </p:nvSpPr>
            <p:spPr>
              <a:xfrm>
                <a:off x="6094923" y="3010341"/>
                <a:ext cx="1970824" cy="307777"/>
              </a:xfrm>
              <a:prstGeom prst="rect">
                <a:avLst/>
              </a:prstGeom>
            </p:spPr>
            <p:txBody>
              <a:bodyPr wrap="none">
                <a:spAutoFit/>
              </a:bodyPr>
              <a:lstStyle/>
              <a:p>
                <a:r>
                  <a:rPr lang="it-IT" sz="1400" b="1" dirty="0">
                    <a:latin typeface="Arial"/>
                    <a:ea typeface="Adobe 고딕 Std B"/>
                    <a:cs typeface="Arial"/>
                  </a:rPr>
                  <a:t>[</a:t>
                </a:r>
                <a:r>
                  <a:rPr lang="it-IT" sz="1400" b="1" dirty="0" err="1">
                    <a:latin typeface="Arial"/>
                    <a:ea typeface="Adobe 고딕 Std B"/>
                    <a:cs typeface="Arial"/>
                  </a:rPr>
                  <a:t>Bommes</a:t>
                </a:r>
                <a:r>
                  <a:rPr lang="it-IT" sz="1400" b="1" dirty="0">
                    <a:latin typeface="Arial"/>
                    <a:ea typeface="Adobe 고딕 Std B"/>
                    <a:cs typeface="Arial"/>
                  </a:rPr>
                  <a:t> et al, 2013]</a:t>
                </a:r>
                <a:endParaRPr lang="it-IT" sz="1400" dirty="0">
                  <a:latin typeface="Arial"/>
                  <a:cs typeface="Arial"/>
                </a:endParaRPr>
              </a:p>
            </p:txBody>
          </p:sp>
        </p:grpSp>
        <p:grpSp>
          <p:nvGrpSpPr>
            <p:cNvPr id="29" name="Gruppo 28"/>
            <p:cNvGrpSpPr/>
            <p:nvPr/>
          </p:nvGrpSpPr>
          <p:grpSpPr>
            <a:xfrm>
              <a:off x="4603539" y="1455551"/>
              <a:ext cx="1920856" cy="1435839"/>
              <a:chOff x="3854903" y="1536442"/>
              <a:chExt cx="1920856" cy="1435839"/>
            </a:xfrm>
          </p:grpSpPr>
          <p:pic>
            <p:nvPicPr>
              <p:cNvPr id="30" name="Immagine 29" descr="dual_loops.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106247" y="1536442"/>
                <a:ext cx="1542181" cy="1128062"/>
              </a:xfrm>
              <a:prstGeom prst="rect">
                <a:avLst/>
              </a:prstGeom>
            </p:spPr>
          </p:pic>
          <p:sp>
            <p:nvSpPr>
              <p:cNvPr id="31" name="Rettangolo 30"/>
              <p:cNvSpPr/>
              <p:nvPr/>
            </p:nvSpPr>
            <p:spPr>
              <a:xfrm>
                <a:off x="3854903" y="2664504"/>
                <a:ext cx="1920856" cy="307777"/>
              </a:xfrm>
              <a:prstGeom prst="rect">
                <a:avLst/>
              </a:prstGeom>
            </p:spPr>
            <p:txBody>
              <a:bodyPr wrap="none">
                <a:spAutoFit/>
              </a:bodyPr>
              <a:lstStyle/>
              <a:p>
                <a:r>
                  <a:rPr lang="it-IT" sz="1400" b="1" dirty="0">
                    <a:latin typeface="Arial"/>
                    <a:ea typeface="Adobe 고딕 Std B"/>
                    <a:cs typeface="Arial"/>
                  </a:rPr>
                  <a:t>[</a:t>
                </a:r>
                <a:r>
                  <a:rPr lang="it-IT" sz="1400" b="1" dirty="0" err="1">
                    <a:latin typeface="Arial"/>
                    <a:ea typeface="Adobe 고딕 Std B"/>
                    <a:cs typeface="Arial"/>
                  </a:rPr>
                  <a:t>Campen</a:t>
                </a:r>
                <a:r>
                  <a:rPr lang="it-IT" sz="1400" b="1" dirty="0">
                    <a:latin typeface="Arial"/>
                    <a:ea typeface="Adobe 고딕 Std B"/>
                    <a:cs typeface="Arial"/>
                  </a:rPr>
                  <a:t> et al, 2012]</a:t>
                </a:r>
                <a:endParaRPr lang="it-IT" sz="1400" dirty="0">
                  <a:latin typeface="Arial"/>
                  <a:cs typeface="Arial"/>
                </a:endParaRPr>
              </a:p>
            </p:txBody>
          </p:sp>
        </p:grpSp>
      </p:grpSp>
      <p:grpSp>
        <p:nvGrpSpPr>
          <p:cNvPr id="36" name="Gruppo 35"/>
          <p:cNvGrpSpPr/>
          <p:nvPr/>
        </p:nvGrpSpPr>
        <p:grpSpPr>
          <a:xfrm>
            <a:off x="4271539" y="3130094"/>
            <a:ext cx="4679176" cy="1101490"/>
            <a:chOff x="4099440" y="3470185"/>
            <a:chExt cx="4679176" cy="1101490"/>
          </a:xfrm>
        </p:grpSpPr>
        <p:grpSp>
          <p:nvGrpSpPr>
            <p:cNvPr id="37" name="Gruppo 36"/>
            <p:cNvGrpSpPr/>
            <p:nvPr/>
          </p:nvGrpSpPr>
          <p:grpSpPr>
            <a:xfrm>
              <a:off x="6228217" y="3470185"/>
              <a:ext cx="2550399" cy="1101490"/>
              <a:chOff x="4309376" y="3974789"/>
              <a:chExt cx="2550399" cy="1101490"/>
            </a:xfrm>
          </p:grpSpPr>
          <p:pic>
            <p:nvPicPr>
              <p:cNvPr id="41" name="Immagine 40" descr="Schermata 06-2457178 alle 00.07.57.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309376" y="3974789"/>
                <a:ext cx="2550399" cy="830230"/>
              </a:xfrm>
              <a:prstGeom prst="rect">
                <a:avLst/>
              </a:prstGeom>
            </p:spPr>
          </p:pic>
          <p:sp>
            <p:nvSpPr>
              <p:cNvPr id="42" name="Rettangolo 41"/>
              <p:cNvSpPr/>
              <p:nvPr/>
            </p:nvSpPr>
            <p:spPr>
              <a:xfrm>
                <a:off x="4865113" y="4768502"/>
                <a:ext cx="1727995" cy="307777"/>
              </a:xfrm>
              <a:prstGeom prst="rect">
                <a:avLst/>
              </a:prstGeom>
            </p:spPr>
            <p:txBody>
              <a:bodyPr wrap="none">
                <a:spAutoFit/>
              </a:bodyPr>
              <a:lstStyle/>
              <a:p>
                <a:r>
                  <a:rPr lang="it-IT" sz="1400" b="1" dirty="0">
                    <a:latin typeface="Arial"/>
                    <a:ea typeface="Adobe 고딕 Std B"/>
                    <a:cs typeface="Arial"/>
                  </a:rPr>
                  <a:t>[</a:t>
                </a:r>
                <a:r>
                  <a:rPr lang="it-IT" sz="1400" b="1" dirty="0" err="1">
                    <a:latin typeface="Arial"/>
                    <a:ea typeface="Adobe 고딕 Std B"/>
                    <a:cs typeface="Arial"/>
                  </a:rPr>
                  <a:t>Tarini</a:t>
                </a:r>
                <a:r>
                  <a:rPr lang="it-IT" sz="1400" b="1" dirty="0">
                    <a:latin typeface="Arial"/>
                    <a:ea typeface="Adobe 고딕 Std B"/>
                    <a:cs typeface="Arial"/>
                  </a:rPr>
                  <a:t> et. al, 2011]</a:t>
                </a:r>
                <a:endParaRPr lang="it-IT" sz="1400" dirty="0">
                  <a:latin typeface="Arial"/>
                  <a:cs typeface="Arial"/>
                </a:endParaRPr>
              </a:p>
            </p:txBody>
          </p:sp>
        </p:grpSp>
        <p:grpSp>
          <p:nvGrpSpPr>
            <p:cNvPr id="38" name="Gruppo 37"/>
            <p:cNvGrpSpPr/>
            <p:nvPr/>
          </p:nvGrpSpPr>
          <p:grpSpPr>
            <a:xfrm>
              <a:off x="4099440" y="3528440"/>
              <a:ext cx="1960918" cy="1043235"/>
              <a:chOff x="4099440" y="3528440"/>
              <a:chExt cx="1960918" cy="1043235"/>
            </a:xfrm>
          </p:grpSpPr>
          <p:sp>
            <p:nvSpPr>
              <p:cNvPr id="39" name="Rettangolo 38"/>
              <p:cNvSpPr/>
              <p:nvPr/>
            </p:nvSpPr>
            <p:spPr>
              <a:xfrm>
                <a:off x="4099440" y="4263898"/>
                <a:ext cx="1960918" cy="307777"/>
              </a:xfrm>
              <a:prstGeom prst="rect">
                <a:avLst/>
              </a:prstGeom>
            </p:spPr>
            <p:txBody>
              <a:bodyPr wrap="none">
                <a:spAutoFit/>
              </a:bodyPr>
              <a:lstStyle/>
              <a:p>
                <a:r>
                  <a:rPr lang="it-IT" sz="1400" b="1" dirty="0">
                    <a:latin typeface="Arial"/>
                    <a:ea typeface="Adobe 고딕 Std B"/>
                    <a:cs typeface="Arial"/>
                  </a:rPr>
                  <a:t>[</a:t>
                </a:r>
                <a:r>
                  <a:rPr lang="it-IT" sz="1400" b="1" dirty="0" err="1">
                    <a:latin typeface="Arial"/>
                    <a:ea typeface="Adobe 고딕 Std B"/>
                    <a:cs typeface="Arial"/>
                  </a:rPr>
                  <a:t>Bommes</a:t>
                </a:r>
                <a:r>
                  <a:rPr lang="it-IT" sz="1400" b="1" dirty="0">
                    <a:latin typeface="Arial"/>
                    <a:ea typeface="Adobe 고딕 Std B"/>
                    <a:cs typeface="Arial"/>
                  </a:rPr>
                  <a:t> et al, 2011]</a:t>
                </a:r>
                <a:endParaRPr lang="it-IT" sz="1400" dirty="0">
                  <a:latin typeface="Arial"/>
                  <a:cs typeface="Arial"/>
                </a:endParaRPr>
              </a:p>
            </p:txBody>
          </p:sp>
          <p:pic>
            <p:nvPicPr>
              <p:cNvPr id="40" name="Immagine 39" descr="Schermata 06-2457179 alle 10.08.12.png"/>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121909" y="3528440"/>
                <a:ext cx="1899295" cy="697233"/>
              </a:xfrm>
              <a:prstGeom prst="rect">
                <a:avLst/>
              </a:prstGeom>
            </p:spPr>
          </p:pic>
        </p:grpSp>
      </p:grpSp>
      <p:grpSp>
        <p:nvGrpSpPr>
          <p:cNvPr id="43" name="Gruppo 42"/>
          <p:cNvGrpSpPr/>
          <p:nvPr/>
        </p:nvGrpSpPr>
        <p:grpSpPr>
          <a:xfrm>
            <a:off x="4226350" y="4398420"/>
            <a:ext cx="4781956" cy="1702763"/>
            <a:chOff x="4226350" y="4820466"/>
            <a:chExt cx="4781956" cy="1702763"/>
          </a:xfrm>
        </p:grpSpPr>
        <p:grpSp>
          <p:nvGrpSpPr>
            <p:cNvPr id="44" name="Gruppo 43"/>
            <p:cNvGrpSpPr/>
            <p:nvPr/>
          </p:nvGrpSpPr>
          <p:grpSpPr>
            <a:xfrm>
              <a:off x="6524749" y="4963801"/>
              <a:ext cx="2483557" cy="1336154"/>
              <a:chOff x="4092221" y="5684390"/>
              <a:chExt cx="2483557" cy="1336154"/>
            </a:xfrm>
          </p:grpSpPr>
          <p:pic>
            <p:nvPicPr>
              <p:cNvPr id="48" name="Immagine 47" descr="Schermata 06-2457178 alle 00.05.34.png"/>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092221" y="5684390"/>
                <a:ext cx="2483557" cy="1056178"/>
              </a:xfrm>
              <a:prstGeom prst="rect">
                <a:avLst/>
              </a:prstGeom>
            </p:spPr>
          </p:pic>
          <p:sp>
            <p:nvSpPr>
              <p:cNvPr id="49" name="Rettangolo 48"/>
              <p:cNvSpPr/>
              <p:nvPr/>
            </p:nvSpPr>
            <p:spPr>
              <a:xfrm>
                <a:off x="4415219" y="6712767"/>
                <a:ext cx="1920856" cy="307777"/>
              </a:xfrm>
              <a:prstGeom prst="rect">
                <a:avLst/>
              </a:prstGeom>
            </p:spPr>
            <p:txBody>
              <a:bodyPr wrap="none">
                <a:spAutoFit/>
              </a:bodyPr>
              <a:lstStyle/>
              <a:p>
                <a:r>
                  <a:rPr lang="it-IT" sz="1400" b="1" dirty="0">
                    <a:latin typeface="Arial"/>
                    <a:ea typeface="Adobe 고딕 Std B"/>
                    <a:cs typeface="Arial"/>
                  </a:rPr>
                  <a:t>[</a:t>
                </a:r>
                <a:r>
                  <a:rPr lang="it-IT" sz="1400" b="1" dirty="0" err="1" smtClean="0">
                    <a:latin typeface="Arial"/>
                    <a:ea typeface="Adobe 고딕 Std B"/>
                    <a:cs typeface="Arial"/>
                  </a:rPr>
                  <a:t>Campen</a:t>
                </a:r>
                <a:r>
                  <a:rPr lang="it-IT" sz="1400" b="1" dirty="0" smtClean="0">
                    <a:latin typeface="Arial"/>
                    <a:ea typeface="Adobe 고딕 Std B"/>
                    <a:cs typeface="Arial"/>
                  </a:rPr>
                  <a:t> </a:t>
                </a:r>
                <a:r>
                  <a:rPr lang="it-IT" sz="1400" b="1" dirty="0">
                    <a:latin typeface="Arial"/>
                    <a:ea typeface="Adobe 고딕 Std B"/>
                    <a:cs typeface="Arial"/>
                  </a:rPr>
                  <a:t>et al, 2014]</a:t>
                </a:r>
                <a:endParaRPr lang="it-IT" sz="1400" dirty="0">
                  <a:latin typeface="Arial"/>
                  <a:cs typeface="Arial"/>
                </a:endParaRPr>
              </a:p>
            </p:txBody>
          </p:sp>
        </p:grpSp>
        <p:grpSp>
          <p:nvGrpSpPr>
            <p:cNvPr id="45" name="Gruppo 44"/>
            <p:cNvGrpSpPr/>
            <p:nvPr/>
          </p:nvGrpSpPr>
          <p:grpSpPr>
            <a:xfrm>
              <a:off x="4226350" y="4820466"/>
              <a:ext cx="2067606" cy="1702763"/>
              <a:chOff x="4226350" y="4820466"/>
              <a:chExt cx="2067606" cy="1702763"/>
            </a:xfrm>
          </p:grpSpPr>
          <p:sp>
            <p:nvSpPr>
              <p:cNvPr id="46" name="Rettangolo 45"/>
              <p:cNvSpPr/>
              <p:nvPr/>
            </p:nvSpPr>
            <p:spPr>
              <a:xfrm>
                <a:off x="4226350" y="6000009"/>
                <a:ext cx="2067606" cy="523220"/>
              </a:xfrm>
              <a:prstGeom prst="rect">
                <a:avLst/>
              </a:prstGeom>
            </p:spPr>
            <p:txBody>
              <a:bodyPr wrap="none">
                <a:spAutoFit/>
              </a:bodyPr>
              <a:lstStyle/>
              <a:p>
                <a:pPr algn="ctr"/>
                <a:r>
                  <a:rPr lang="it-IT" sz="1400" b="1" dirty="0">
                    <a:latin typeface="Arial"/>
                    <a:ea typeface="Adobe 고딕 Std B"/>
                    <a:cs typeface="Arial"/>
                  </a:rPr>
                  <a:t>[</a:t>
                </a:r>
                <a:r>
                  <a:rPr lang="it-IT" sz="1400" b="1" dirty="0" err="1">
                    <a:latin typeface="Arial"/>
                    <a:ea typeface="Adobe 고딕 Std B"/>
                    <a:cs typeface="Arial"/>
                  </a:rPr>
                  <a:t>Takayama</a:t>
                </a:r>
                <a:r>
                  <a:rPr lang="it-IT" sz="1400" b="1" dirty="0">
                    <a:latin typeface="Arial"/>
                    <a:ea typeface="Adobe 고딕 Std B"/>
                    <a:cs typeface="Arial"/>
                  </a:rPr>
                  <a:t> et al, 2013</a:t>
                </a:r>
                <a:r>
                  <a:rPr lang="it-IT" sz="1400" b="1" dirty="0" smtClean="0">
                    <a:latin typeface="Arial"/>
                    <a:ea typeface="Adobe 고딕 Std B"/>
                    <a:cs typeface="Arial"/>
                  </a:rPr>
                  <a:t>]</a:t>
                </a:r>
                <a:r>
                  <a:rPr lang="it-IT" sz="1400" b="1" dirty="0">
                    <a:latin typeface="Arial"/>
                    <a:ea typeface="Adobe 고딕 Std B"/>
                    <a:cs typeface="Arial"/>
                  </a:rPr>
                  <a:t/>
                </a:r>
                <a:br>
                  <a:rPr lang="it-IT" sz="1400" b="1" dirty="0">
                    <a:latin typeface="Arial"/>
                    <a:ea typeface="Adobe 고딕 Std B"/>
                    <a:cs typeface="Arial"/>
                  </a:rPr>
                </a:br>
                <a:r>
                  <a:rPr lang="it-IT" sz="1400" b="1" dirty="0" smtClean="0">
                    <a:latin typeface="Arial"/>
                    <a:ea typeface="Adobe 고딕 Std B"/>
                    <a:cs typeface="Arial"/>
                  </a:rPr>
                  <a:t>[</a:t>
                </a:r>
                <a:r>
                  <a:rPr lang="it-IT" sz="1400" b="1" dirty="0" err="1">
                    <a:latin typeface="Arial"/>
                    <a:ea typeface="Adobe 고딕 Std B"/>
                    <a:cs typeface="Arial"/>
                  </a:rPr>
                  <a:t>Marcias</a:t>
                </a:r>
                <a:r>
                  <a:rPr lang="it-IT" sz="1400" b="1" dirty="0">
                    <a:latin typeface="Arial"/>
                    <a:ea typeface="Adobe 고딕 Std B"/>
                    <a:cs typeface="Arial"/>
                  </a:rPr>
                  <a:t> et al, 2015]</a:t>
                </a:r>
                <a:endParaRPr lang="it-IT" sz="1400" dirty="0">
                  <a:latin typeface="Arial"/>
                  <a:cs typeface="Arial"/>
                </a:endParaRPr>
              </a:p>
            </p:txBody>
          </p:sp>
          <p:pic>
            <p:nvPicPr>
              <p:cNvPr id="47" name="Immagine 46" descr="Schermata 06-2457179 alle 11.00.02.png"/>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447248" y="4820466"/>
                <a:ext cx="1603086" cy="1264920"/>
              </a:xfrm>
              <a:prstGeom prst="rect">
                <a:avLst/>
              </a:prstGeom>
            </p:spPr>
          </p:pic>
        </p:grpSp>
      </p:grpSp>
    </p:spTree>
    <p:extLst>
      <p:ext uri="{BB962C8B-B14F-4D97-AF65-F5344CB8AC3E}">
        <p14:creationId xmlns:p14="http://schemas.microsoft.com/office/powerpoint/2010/main" val="375014101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xEl>
                                              <p:pRg st="1" end="1"/>
                                            </p:txEl>
                                          </p:spTgt>
                                        </p:tgtEl>
                                        <p:attrNameLst>
                                          <p:attrName>style.visibility</p:attrName>
                                        </p:attrNameLst>
                                      </p:cBhvr>
                                      <p:to>
                                        <p:strVal val="visible"/>
                                      </p:to>
                                    </p:set>
                                    <p:animEffect transition="in" filter="fade">
                                      <p:cBhvr>
                                        <p:cTn id="7" dur="500"/>
                                        <p:tgtEl>
                                          <p:spTgt spid="26">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6">
                                            <p:txEl>
                                              <p:pRg st="5" end="5"/>
                                            </p:txEl>
                                          </p:spTgt>
                                        </p:tgtEl>
                                        <p:attrNameLst>
                                          <p:attrName>style.visibility</p:attrName>
                                        </p:attrNameLst>
                                      </p:cBhvr>
                                      <p:to>
                                        <p:strVal val="visible"/>
                                      </p:to>
                                    </p:set>
                                    <p:animEffect transition="in" filter="fade">
                                      <p:cBhvr>
                                        <p:cTn id="15" dur="500"/>
                                        <p:tgtEl>
                                          <p:spTgt spid="26">
                                            <p:txEl>
                                              <p:pRg st="5" end="5"/>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
                                            <p:txEl>
                                              <p:pRg st="8" end="8"/>
                                            </p:txEl>
                                          </p:spTgt>
                                        </p:tgtEl>
                                        <p:attrNameLst>
                                          <p:attrName>style.visibility</p:attrName>
                                        </p:attrNameLst>
                                      </p:cBhvr>
                                      <p:to>
                                        <p:strVal val="visible"/>
                                      </p:to>
                                    </p:set>
                                    <p:animEffect transition="in" filter="fade">
                                      <p:cBhvr>
                                        <p:cTn id="23" dur="500"/>
                                        <p:tgtEl>
                                          <p:spTgt spid="26">
                                            <p:txEl>
                                              <p:pRg st="8" end="8"/>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Immagine 34" descr="Schermata 06-2457189 alle 22.15.33.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11433" y="2135720"/>
            <a:ext cx="3500683" cy="3920416"/>
          </a:xfrm>
          <a:prstGeom prst="rect">
            <a:avLst/>
          </a:prstGeom>
        </p:spPr>
      </p:pic>
      <p:grpSp>
        <p:nvGrpSpPr>
          <p:cNvPr id="36" name="Gruppo 35"/>
          <p:cNvGrpSpPr/>
          <p:nvPr/>
        </p:nvGrpSpPr>
        <p:grpSpPr>
          <a:xfrm>
            <a:off x="5997403" y="1916140"/>
            <a:ext cx="2667635" cy="2565397"/>
            <a:chOff x="5945788" y="1916140"/>
            <a:chExt cx="3061983" cy="2956800"/>
          </a:xfrm>
        </p:grpSpPr>
        <p:grpSp>
          <p:nvGrpSpPr>
            <p:cNvPr id="37" name="Gruppo 36"/>
            <p:cNvGrpSpPr/>
            <p:nvPr/>
          </p:nvGrpSpPr>
          <p:grpSpPr>
            <a:xfrm>
              <a:off x="5945788" y="3394540"/>
              <a:ext cx="901983" cy="964925"/>
              <a:chOff x="3872384" y="5782382"/>
              <a:chExt cx="901983" cy="964925"/>
            </a:xfrm>
          </p:grpSpPr>
          <p:sp>
            <p:nvSpPr>
              <p:cNvPr id="39" name="Ovale 38"/>
              <p:cNvSpPr/>
              <p:nvPr/>
            </p:nvSpPr>
            <p:spPr>
              <a:xfrm>
                <a:off x="3872384" y="6108973"/>
                <a:ext cx="657882" cy="638334"/>
              </a:xfrm>
              <a:prstGeom prst="ellipse">
                <a:avLst/>
              </a:prstGeom>
              <a:noFill/>
              <a:ln w="28575" cmpd="sng">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cxnSp>
            <p:nvCxnSpPr>
              <p:cNvPr id="40" name="Connettore 1 39"/>
              <p:cNvCxnSpPr>
                <a:stCxn id="39" idx="6"/>
                <a:endCxn id="38" idx="0"/>
              </p:cNvCxnSpPr>
              <p:nvPr/>
            </p:nvCxnSpPr>
            <p:spPr>
              <a:xfrm flipV="1">
                <a:off x="4530266" y="5782382"/>
                <a:ext cx="244101" cy="645758"/>
              </a:xfrm>
              <a:prstGeom prst="line">
                <a:avLst/>
              </a:prstGeom>
              <a:ln w="28575" cmpd="sng">
                <a:solidFill>
                  <a:srgbClr val="000000"/>
                </a:solidFill>
              </a:ln>
              <a:effectLst/>
            </p:spPr>
            <p:style>
              <a:lnRef idx="2">
                <a:schemeClr val="accent1"/>
              </a:lnRef>
              <a:fillRef idx="0">
                <a:schemeClr val="accent1"/>
              </a:fillRef>
              <a:effectRef idx="1">
                <a:schemeClr val="accent1"/>
              </a:effectRef>
              <a:fontRef idx="minor">
                <a:schemeClr val="tx1"/>
              </a:fontRef>
            </p:style>
          </p:cxnSp>
        </p:grpSp>
        <p:pic>
          <p:nvPicPr>
            <p:cNvPr id="38" name="Immagine 37" descr="Schermata 06-2457189 alle 22.17.20.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6200000">
              <a:off x="6449371" y="2314540"/>
              <a:ext cx="2956800" cy="2160000"/>
            </a:xfrm>
            <a:prstGeom prst="rect">
              <a:avLst/>
            </a:prstGeom>
            <a:ln w="28575" cmpd="sng">
              <a:solidFill>
                <a:srgbClr val="000000"/>
              </a:solidFill>
            </a:ln>
          </p:spPr>
        </p:pic>
      </p:grpSp>
      <p:pic>
        <p:nvPicPr>
          <p:cNvPr id="47" name="Immagine 46" descr="Schermata 06-2457189 alle 22.18.09.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rot="16200000">
            <a:off x="6441431" y="2257930"/>
            <a:ext cx="2565397" cy="1881817"/>
          </a:xfrm>
          <a:prstGeom prst="rect">
            <a:avLst/>
          </a:prstGeom>
        </p:spPr>
      </p:pic>
      <p:sp>
        <p:nvSpPr>
          <p:cNvPr id="49" name="Rettangolo arrotondato 48"/>
          <p:cNvSpPr/>
          <p:nvPr/>
        </p:nvSpPr>
        <p:spPr>
          <a:xfrm>
            <a:off x="3854152" y="3877858"/>
            <a:ext cx="2143251" cy="1002864"/>
          </a:xfrm>
          <a:prstGeom prst="roundRect">
            <a:avLst/>
          </a:prstGeom>
          <a:solidFill>
            <a:srgbClr val="008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1600" b="1" dirty="0" smtClean="0">
                <a:solidFill>
                  <a:schemeClr val="bg1"/>
                </a:solidFill>
                <a:latin typeface="Arial"/>
                <a:cs typeface="Arial"/>
              </a:rPr>
              <a:t>QUADMESH</a:t>
            </a:r>
          </a:p>
          <a:p>
            <a:pPr algn="ctr"/>
            <a:r>
              <a:rPr lang="it-IT" sz="1600" b="1" dirty="0" smtClean="0">
                <a:solidFill>
                  <a:schemeClr val="bg1"/>
                </a:solidFill>
                <a:latin typeface="Arial"/>
                <a:cs typeface="Arial"/>
              </a:rPr>
              <a:t>+</a:t>
            </a:r>
          </a:p>
          <a:p>
            <a:pPr algn="ctr"/>
            <a:r>
              <a:rPr lang="it-IT" sz="1600" b="1" dirty="0" smtClean="0">
                <a:solidFill>
                  <a:schemeClr val="bg1"/>
                </a:solidFill>
                <a:latin typeface="Arial"/>
                <a:cs typeface="Arial"/>
              </a:rPr>
              <a:t>COARSE QUAD LAYOUT</a:t>
            </a:r>
            <a:endParaRPr lang="it-IT" sz="1600" b="1" dirty="0">
              <a:solidFill>
                <a:schemeClr val="bg1"/>
              </a:solidFill>
              <a:latin typeface="Arial"/>
              <a:cs typeface="Arial"/>
            </a:endParaRPr>
          </a:p>
        </p:txBody>
      </p:sp>
      <p:sp>
        <p:nvSpPr>
          <p:cNvPr id="3" name="CasellaDiTesto 2"/>
          <p:cNvSpPr txBox="1"/>
          <p:nvPr/>
        </p:nvSpPr>
        <p:spPr>
          <a:xfrm>
            <a:off x="299615" y="1439086"/>
            <a:ext cx="8366304" cy="477054"/>
          </a:xfrm>
          <a:prstGeom prst="rect">
            <a:avLst/>
          </a:prstGeom>
          <a:noFill/>
        </p:spPr>
        <p:txBody>
          <a:bodyPr wrap="square" rtlCol="0">
            <a:spAutoFit/>
          </a:bodyPr>
          <a:lstStyle/>
          <a:p>
            <a:pPr>
              <a:buSzPct val="80000"/>
            </a:pPr>
            <a:r>
              <a:rPr lang="it-IT" sz="2400" i="1" dirty="0" smtClean="0">
                <a:latin typeface="Arial"/>
                <a:ea typeface="Adobe 고딕 Std B"/>
                <a:cs typeface="Arial"/>
              </a:rPr>
              <a:t>Subdivide </a:t>
            </a:r>
            <a:r>
              <a:rPr lang="it-IT" sz="2400" i="1" dirty="0">
                <a:latin typeface="Arial"/>
                <a:ea typeface="Adobe 고딕 Std B"/>
                <a:cs typeface="Arial"/>
              </a:rPr>
              <a:t>and </a:t>
            </a:r>
            <a:r>
              <a:rPr lang="it-IT" sz="2400" i="1" dirty="0" smtClean="0">
                <a:latin typeface="Arial"/>
                <a:ea typeface="Adobe 고딕 Std B"/>
                <a:cs typeface="Arial"/>
              </a:rPr>
              <a:t>extrude </a:t>
            </a:r>
            <a:r>
              <a:rPr lang="it-IT" sz="2400" dirty="0" smtClean="0">
                <a:latin typeface="Arial"/>
                <a:ea typeface="Adobe 고딕 Std B"/>
                <a:cs typeface="Arial"/>
              </a:rPr>
              <a:t>approach to character modeling</a:t>
            </a:r>
            <a:endParaRPr lang="it-IT" sz="2400" dirty="0">
              <a:latin typeface="Arial"/>
              <a:ea typeface="Adobe 고딕 Std B"/>
              <a:cs typeface="Arial"/>
            </a:endParaRPr>
          </a:p>
        </p:txBody>
      </p:sp>
      <p:pic>
        <p:nvPicPr>
          <p:cNvPr id="4" name="Immagine 3" descr="4.pdf"/>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1524" y="2290197"/>
            <a:ext cx="3017341" cy="3600000"/>
          </a:xfrm>
          <a:prstGeom prst="rect">
            <a:avLst/>
          </a:prstGeom>
        </p:spPr>
      </p:pic>
      <p:pic>
        <p:nvPicPr>
          <p:cNvPr id="5" name="Immagine 4" descr="5.pdf"/>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51524" y="2290197"/>
            <a:ext cx="3017341" cy="3600000"/>
          </a:xfrm>
          <a:prstGeom prst="rect">
            <a:avLst/>
          </a:prstGeom>
        </p:spPr>
      </p:pic>
      <p:pic>
        <p:nvPicPr>
          <p:cNvPr id="6" name="Immagine 5" descr="6.pdf"/>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51524" y="2290197"/>
            <a:ext cx="3017341" cy="3600000"/>
          </a:xfrm>
          <a:prstGeom prst="rect">
            <a:avLst/>
          </a:prstGeom>
        </p:spPr>
      </p:pic>
      <p:pic>
        <p:nvPicPr>
          <p:cNvPr id="7" name="Immagine 6" descr="9 2.pdf"/>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46050" y="2290197"/>
            <a:ext cx="3017341" cy="3600000"/>
          </a:xfrm>
          <a:prstGeom prst="rect">
            <a:avLst/>
          </a:prstGeom>
        </p:spPr>
      </p:pic>
      <p:pic>
        <p:nvPicPr>
          <p:cNvPr id="8" name="Immagine 7" descr="7.pdf"/>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146050" y="2290197"/>
            <a:ext cx="3017341" cy="3600000"/>
          </a:xfrm>
          <a:prstGeom prst="rect">
            <a:avLst/>
          </a:prstGeom>
        </p:spPr>
      </p:pic>
      <p:pic>
        <p:nvPicPr>
          <p:cNvPr id="9" name="Immagine 8" descr="11.pdf"/>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146050" y="2290197"/>
            <a:ext cx="3017341" cy="3600000"/>
          </a:xfrm>
          <a:prstGeom prst="rect">
            <a:avLst/>
          </a:prstGeom>
        </p:spPr>
      </p:pic>
      <p:sp>
        <p:nvSpPr>
          <p:cNvPr id="50" name="CasellaDiTesto 49"/>
          <p:cNvSpPr txBox="1"/>
          <p:nvPr/>
        </p:nvSpPr>
        <p:spPr>
          <a:xfrm>
            <a:off x="298734" y="1439086"/>
            <a:ext cx="8366304" cy="477054"/>
          </a:xfrm>
          <a:prstGeom prst="rect">
            <a:avLst/>
          </a:prstGeom>
          <a:noFill/>
        </p:spPr>
        <p:txBody>
          <a:bodyPr wrap="square" rtlCol="0">
            <a:spAutoFit/>
          </a:bodyPr>
          <a:lstStyle/>
          <a:p>
            <a:pPr>
              <a:buSzPct val="80000"/>
            </a:pPr>
            <a:r>
              <a:rPr lang="it-IT" sz="2400" i="1" dirty="0" smtClean="0">
                <a:latin typeface="Arial"/>
                <a:ea typeface="Adobe 고딕 Std B"/>
                <a:cs typeface="Arial"/>
              </a:rPr>
              <a:t>Subdivide </a:t>
            </a:r>
            <a:r>
              <a:rPr lang="it-IT" sz="2400" i="1" dirty="0">
                <a:latin typeface="Arial"/>
                <a:ea typeface="Adobe 고딕 Std B"/>
                <a:cs typeface="Arial"/>
              </a:rPr>
              <a:t>and </a:t>
            </a:r>
            <a:r>
              <a:rPr lang="it-IT" sz="2400" i="1" dirty="0" smtClean="0">
                <a:latin typeface="Arial"/>
                <a:ea typeface="Adobe 고딕 Std B"/>
                <a:cs typeface="Arial"/>
              </a:rPr>
              <a:t>extrude </a:t>
            </a:r>
            <a:r>
              <a:rPr lang="it-IT" sz="2400" dirty="0" smtClean="0">
                <a:latin typeface="Arial"/>
                <a:ea typeface="Adobe 고딕 Std B"/>
                <a:cs typeface="Arial"/>
              </a:rPr>
              <a:t>approach to character modeling</a:t>
            </a:r>
            <a:endParaRPr lang="it-IT" sz="2400" dirty="0">
              <a:latin typeface="Arial"/>
              <a:ea typeface="Adobe 고딕 Std B"/>
              <a:cs typeface="Arial"/>
            </a:endParaRPr>
          </a:p>
        </p:txBody>
      </p:sp>
      <p:sp>
        <p:nvSpPr>
          <p:cNvPr id="2" name="Title 1"/>
          <p:cNvSpPr>
            <a:spLocks noGrp="1"/>
          </p:cNvSpPr>
          <p:nvPr>
            <p:ph type="title"/>
          </p:nvPr>
        </p:nvSpPr>
        <p:spPr/>
        <p:txBody>
          <a:bodyPr/>
          <a:lstStyle/>
          <a:p>
            <a:r>
              <a:rPr lang="en-US" dirty="0" smtClean="0"/>
              <a:t>Inspiration</a:t>
            </a:r>
            <a:endParaRPr lang="en-US" dirty="0"/>
          </a:p>
        </p:txBody>
      </p:sp>
    </p:spTree>
    <p:extLst>
      <p:ext uri="{BB962C8B-B14F-4D97-AF65-F5344CB8AC3E}">
        <p14:creationId xmlns:p14="http://schemas.microsoft.com/office/powerpoint/2010/main" val="38204013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700"/>
                                        <p:tgtEl>
                                          <p:spTgt spid="6"/>
                                        </p:tgtEl>
                                      </p:cBhvr>
                                    </p:animEffect>
                                  </p:childTnLst>
                                </p:cTn>
                              </p:par>
                            </p:childTnLst>
                          </p:cTn>
                        </p:par>
                        <p:par>
                          <p:cTn id="12" fill="hold">
                            <p:stCondLst>
                              <p:cond delay="12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700"/>
                                        <p:tgtEl>
                                          <p:spTgt spid="7"/>
                                        </p:tgtEl>
                                      </p:cBhvr>
                                    </p:animEffect>
                                  </p:childTnLst>
                                </p:cTn>
                              </p:par>
                            </p:childTnLst>
                          </p:cTn>
                        </p:par>
                        <p:par>
                          <p:cTn id="16" fill="hold">
                            <p:stCondLst>
                              <p:cond delay="19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00"/>
                                        <p:tgtEl>
                                          <p:spTgt spid="8"/>
                                        </p:tgtEl>
                                      </p:cBhvr>
                                    </p:animEffect>
                                  </p:childTnLst>
                                </p:cTn>
                              </p:par>
                            </p:childTnLst>
                          </p:cTn>
                        </p:par>
                        <p:par>
                          <p:cTn id="20" fill="hold">
                            <p:stCondLst>
                              <p:cond delay="2600"/>
                            </p:stCondLst>
                            <p:childTnLst>
                              <p:par>
                                <p:cTn id="21" presetID="10"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7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childTnLst>
                          </p:cTn>
                        </p:par>
                        <p:par>
                          <p:cTn id="28" fill="hold">
                            <p:stCondLst>
                              <p:cond delay="0"/>
                            </p:stCondLst>
                            <p:childTnLst>
                              <p:par>
                                <p:cTn id="29" presetID="10" presetClass="entr" presetSubtype="0"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fade">
                                      <p:cBhvr>
                                        <p:cTn id="36" dur="500"/>
                                        <p:tgtEl>
                                          <p:spTgt spid="47"/>
                                        </p:tgtEl>
                                      </p:cBhvr>
                                    </p:animEffect>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ttangolo 31"/>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2" name="Title 1"/>
          <p:cNvSpPr>
            <a:spLocks noGrp="1"/>
          </p:cNvSpPr>
          <p:nvPr>
            <p:ph type="title"/>
          </p:nvPr>
        </p:nvSpPr>
        <p:spPr/>
        <p:txBody>
          <a:bodyPr/>
          <a:lstStyle/>
          <a:p>
            <a:r>
              <a:rPr lang="en-US" dirty="0" smtClean="0"/>
              <a:t>Idea &amp; Pipeline</a:t>
            </a:r>
            <a:endParaRPr lang="en-US" dirty="0"/>
          </a:p>
        </p:txBody>
      </p:sp>
      <p:cxnSp>
        <p:nvCxnSpPr>
          <p:cNvPr id="4" name="Connettore 1 3"/>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grpSp>
        <p:nvGrpSpPr>
          <p:cNvPr id="35" name="Gruppo 34"/>
          <p:cNvGrpSpPr/>
          <p:nvPr/>
        </p:nvGrpSpPr>
        <p:grpSpPr>
          <a:xfrm>
            <a:off x="142442" y="2389537"/>
            <a:ext cx="8747847" cy="3100809"/>
            <a:chOff x="142442" y="2389537"/>
            <a:chExt cx="8747847" cy="3100809"/>
          </a:xfrm>
        </p:grpSpPr>
        <p:grpSp>
          <p:nvGrpSpPr>
            <p:cNvPr id="15" name="Gruppo 14"/>
            <p:cNvGrpSpPr/>
            <p:nvPr/>
          </p:nvGrpSpPr>
          <p:grpSpPr>
            <a:xfrm>
              <a:off x="142442" y="2389538"/>
              <a:ext cx="2227166" cy="3100808"/>
              <a:chOff x="369242" y="2722350"/>
              <a:chExt cx="2227166" cy="3100808"/>
            </a:xfrm>
          </p:grpSpPr>
          <p:pic>
            <p:nvPicPr>
              <p:cNvPr id="16" name="Immagine 15" descr="A.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69242" y="2722350"/>
                <a:ext cx="2227166" cy="2446832"/>
              </a:xfrm>
              <a:prstGeom prst="rect">
                <a:avLst/>
              </a:prstGeom>
            </p:spPr>
          </p:pic>
          <p:sp>
            <p:nvSpPr>
              <p:cNvPr id="17" name="CasellaDiTesto 16"/>
              <p:cNvSpPr txBox="1"/>
              <p:nvPr/>
            </p:nvSpPr>
            <p:spPr>
              <a:xfrm>
                <a:off x="1185218" y="5423048"/>
                <a:ext cx="954107" cy="400110"/>
              </a:xfrm>
              <a:prstGeom prst="rect">
                <a:avLst/>
              </a:prstGeom>
              <a:noFill/>
            </p:spPr>
            <p:txBody>
              <a:bodyPr wrap="none" rtlCol="0">
                <a:spAutoFit/>
              </a:bodyPr>
              <a:lstStyle/>
              <a:p>
                <a:r>
                  <a:rPr lang="it-IT" sz="2000" b="1" dirty="0" smtClean="0">
                    <a:latin typeface="Arial"/>
                    <a:cs typeface="Arial"/>
                  </a:rPr>
                  <a:t>INPUT</a:t>
                </a:r>
              </a:p>
            </p:txBody>
          </p:sp>
        </p:grpSp>
        <p:grpSp>
          <p:nvGrpSpPr>
            <p:cNvPr id="5" name="Gruppo 4"/>
            <p:cNvGrpSpPr/>
            <p:nvPr/>
          </p:nvGrpSpPr>
          <p:grpSpPr>
            <a:xfrm>
              <a:off x="6822670" y="2389537"/>
              <a:ext cx="2067619" cy="3100809"/>
              <a:chOff x="6414430" y="2722349"/>
              <a:chExt cx="2067619" cy="3100809"/>
            </a:xfrm>
          </p:grpSpPr>
          <p:pic>
            <p:nvPicPr>
              <p:cNvPr id="6" name="Immagine 5" descr="D.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414430" y="2722349"/>
                <a:ext cx="2067619" cy="2446833"/>
              </a:xfrm>
              <a:prstGeom prst="rect">
                <a:avLst/>
              </a:prstGeom>
            </p:spPr>
          </p:pic>
          <p:sp>
            <p:nvSpPr>
              <p:cNvPr id="7" name="CasellaDiTesto 6"/>
              <p:cNvSpPr txBox="1"/>
              <p:nvPr/>
            </p:nvSpPr>
            <p:spPr>
              <a:xfrm>
                <a:off x="6921474" y="5423048"/>
                <a:ext cx="1348957" cy="400110"/>
              </a:xfrm>
              <a:prstGeom prst="rect">
                <a:avLst/>
              </a:prstGeom>
              <a:noFill/>
            </p:spPr>
            <p:txBody>
              <a:bodyPr wrap="square" rtlCol="0">
                <a:spAutoFit/>
              </a:bodyPr>
              <a:lstStyle/>
              <a:p>
                <a:r>
                  <a:rPr lang="it-IT" sz="2000" b="1" dirty="0" smtClean="0">
                    <a:latin typeface="Arial"/>
                    <a:cs typeface="Arial"/>
                  </a:rPr>
                  <a:t>OUTPUT</a:t>
                </a:r>
              </a:p>
            </p:txBody>
          </p:sp>
        </p:grpSp>
      </p:grpSp>
      <p:sp>
        <p:nvSpPr>
          <p:cNvPr id="3" name="Rettangolo 2"/>
          <p:cNvSpPr/>
          <p:nvPr/>
        </p:nvSpPr>
        <p:spPr>
          <a:xfrm>
            <a:off x="6239933" y="4417941"/>
            <a:ext cx="243521" cy="40930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atin typeface="Arial"/>
              <a:cs typeface="Arial"/>
            </a:endParaRPr>
          </a:p>
        </p:txBody>
      </p:sp>
    </p:spTree>
    <p:extLst>
      <p:ext uri="{BB962C8B-B14F-4D97-AF65-F5344CB8AC3E}">
        <p14:creationId xmlns:p14="http://schemas.microsoft.com/office/powerpoint/2010/main" val="184884770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ttangolo 31"/>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2" name="Title 1"/>
          <p:cNvSpPr>
            <a:spLocks noGrp="1"/>
          </p:cNvSpPr>
          <p:nvPr>
            <p:ph type="title"/>
          </p:nvPr>
        </p:nvSpPr>
        <p:spPr/>
        <p:txBody>
          <a:bodyPr/>
          <a:lstStyle/>
          <a:p>
            <a:r>
              <a:rPr lang="en-US" dirty="0" smtClean="0"/>
              <a:t>Idea &amp; Pipeline</a:t>
            </a:r>
            <a:endParaRPr lang="en-US" dirty="0"/>
          </a:p>
        </p:txBody>
      </p:sp>
      <p:cxnSp>
        <p:nvCxnSpPr>
          <p:cNvPr id="4" name="Connettore 1 3"/>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grpSp>
        <p:nvGrpSpPr>
          <p:cNvPr id="35" name="Gruppo 34"/>
          <p:cNvGrpSpPr/>
          <p:nvPr/>
        </p:nvGrpSpPr>
        <p:grpSpPr>
          <a:xfrm>
            <a:off x="142442" y="2389537"/>
            <a:ext cx="8747847" cy="3100809"/>
            <a:chOff x="142442" y="2389537"/>
            <a:chExt cx="8747847" cy="3100809"/>
          </a:xfrm>
        </p:grpSpPr>
        <p:grpSp>
          <p:nvGrpSpPr>
            <p:cNvPr id="15" name="Gruppo 14"/>
            <p:cNvGrpSpPr/>
            <p:nvPr/>
          </p:nvGrpSpPr>
          <p:grpSpPr>
            <a:xfrm>
              <a:off x="142442" y="2389538"/>
              <a:ext cx="2227166" cy="3100808"/>
              <a:chOff x="369242" y="2722350"/>
              <a:chExt cx="2227166" cy="3100808"/>
            </a:xfrm>
          </p:grpSpPr>
          <p:pic>
            <p:nvPicPr>
              <p:cNvPr id="16" name="Immagine 15" descr="A.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69242" y="2722350"/>
                <a:ext cx="2227166" cy="2446832"/>
              </a:xfrm>
              <a:prstGeom prst="rect">
                <a:avLst/>
              </a:prstGeom>
            </p:spPr>
          </p:pic>
          <p:sp>
            <p:nvSpPr>
              <p:cNvPr id="17" name="CasellaDiTesto 16"/>
              <p:cNvSpPr txBox="1"/>
              <p:nvPr/>
            </p:nvSpPr>
            <p:spPr>
              <a:xfrm>
                <a:off x="1185218" y="5423048"/>
                <a:ext cx="954107" cy="400110"/>
              </a:xfrm>
              <a:prstGeom prst="rect">
                <a:avLst/>
              </a:prstGeom>
              <a:noFill/>
            </p:spPr>
            <p:txBody>
              <a:bodyPr wrap="none" rtlCol="0">
                <a:spAutoFit/>
              </a:bodyPr>
              <a:lstStyle/>
              <a:p>
                <a:r>
                  <a:rPr lang="it-IT" sz="2000" b="1" dirty="0" smtClean="0">
                    <a:latin typeface="Arial"/>
                    <a:cs typeface="Arial"/>
                  </a:rPr>
                  <a:t>INPUT</a:t>
                </a:r>
              </a:p>
            </p:txBody>
          </p:sp>
        </p:grpSp>
        <p:grpSp>
          <p:nvGrpSpPr>
            <p:cNvPr id="5" name="Gruppo 4"/>
            <p:cNvGrpSpPr/>
            <p:nvPr/>
          </p:nvGrpSpPr>
          <p:grpSpPr>
            <a:xfrm>
              <a:off x="6822670" y="2389537"/>
              <a:ext cx="2067619" cy="3100809"/>
              <a:chOff x="6414430" y="2722349"/>
              <a:chExt cx="2067619" cy="3100809"/>
            </a:xfrm>
          </p:grpSpPr>
          <p:pic>
            <p:nvPicPr>
              <p:cNvPr id="6" name="Immagine 5" descr="D.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414430" y="2722349"/>
                <a:ext cx="2067619" cy="2446833"/>
              </a:xfrm>
              <a:prstGeom prst="rect">
                <a:avLst/>
              </a:prstGeom>
            </p:spPr>
          </p:pic>
          <p:sp>
            <p:nvSpPr>
              <p:cNvPr id="7" name="CasellaDiTesto 6"/>
              <p:cNvSpPr txBox="1"/>
              <p:nvPr/>
            </p:nvSpPr>
            <p:spPr>
              <a:xfrm>
                <a:off x="6921474" y="5423048"/>
                <a:ext cx="1348957" cy="400110"/>
              </a:xfrm>
              <a:prstGeom prst="rect">
                <a:avLst/>
              </a:prstGeom>
              <a:noFill/>
            </p:spPr>
            <p:txBody>
              <a:bodyPr wrap="square" rtlCol="0">
                <a:spAutoFit/>
              </a:bodyPr>
              <a:lstStyle/>
              <a:p>
                <a:r>
                  <a:rPr lang="it-IT" sz="2000" b="1" dirty="0" smtClean="0">
                    <a:latin typeface="Arial"/>
                    <a:cs typeface="Arial"/>
                  </a:rPr>
                  <a:t>OUTPUT</a:t>
                </a:r>
              </a:p>
            </p:txBody>
          </p:sp>
        </p:grpSp>
      </p:grpSp>
      <p:grpSp>
        <p:nvGrpSpPr>
          <p:cNvPr id="34" name="Gruppo 33"/>
          <p:cNvGrpSpPr/>
          <p:nvPr/>
        </p:nvGrpSpPr>
        <p:grpSpPr>
          <a:xfrm>
            <a:off x="1912525" y="2261359"/>
            <a:ext cx="2956990" cy="3388055"/>
            <a:chOff x="1912525" y="2261359"/>
            <a:chExt cx="2956990" cy="3388055"/>
          </a:xfrm>
        </p:grpSpPr>
        <p:cxnSp>
          <p:nvCxnSpPr>
            <p:cNvPr id="19" name="Connettore 2 18"/>
            <p:cNvCxnSpPr>
              <a:stCxn id="17" idx="3"/>
              <a:endCxn id="21" idx="1"/>
            </p:cNvCxnSpPr>
            <p:nvPr/>
          </p:nvCxnSpPr>
          <p:spPr>
            <a:xfrm>
              <a:off x="1912525" y="5290291"/>
              <a:ext cx="680950" cy="518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nvGrpSpPr>
            <p:cNvPr id="20" name="Gruppo 19"/>
            <p:cNvGrpSpPr/>
            <p:nvPr/>
          </p:nvGrpSpPr>
          <p:grpSpPr>
            <a:xfrm>
              <a:off x="2240550" y="2261359"/>
              <a:ext cx="2363826" cy="3388055"/>
              <a:chOff x="2267426" y="2594171"/>
              <a:chExt cx="2363826" cy="3388055"/>
            </a:xfrm>
          </p:grpSpPr>
          <p:sp>
            <p:nvSpPr>
              <p:cNvPr id="21" name="CasellaDiTesto 20"/>
              <p:cNvSpPr txBox="1"/>
              <p:nvPr/>
            </p:nvSpPr>
            <p:spPr>
              <a:xfrm>
                <a:off x="2620351" y="5274340"/>
                <a:ext cx="1818106" cy="707886"/>
              </a:xfrm>
              <a:prstGeom prst="rect">
                <a:avLst/>
              </a:prstGeom>
              <a:noFill/>
            </p:spPr>
            <p:txBody>
              <a:bodyPr wrap="square" rtlCol="0">
                <a:spAutoFit/>
              </a:bodyPr>
              <a:lstStyle/>
              <a:p>
                <a:pPr algn="ctr"/>
                <a:r>
                  <a:rPr lang="it-IT" sz="2000" b="1" i="1" dirty="0" smtClean="0">
                    <a:solidFill>
                      <a:schemeClr val="accent2"/>
                    </a:solidFill>
                    <a:latin typeface="Arial"/>
                    <a:cs typeface="Arial"/>
                  </a:rPr>
                  <a:t>BRANCHING</a:t>
                </a:r>
              </a:p>
              <a:p>
                <a:pPr algn="ctr"/>
                <a:r>
                  <a:rPr lang="it-IT" sz="2000" b="1" dirty="0" smtClean="0">
                    <a:solidFill>
                      <a:schemeClr val="accent2"/>
                    </a:solidFill>
                    <a:latin typeface="Arial"/>
                    <a:cs typeface="Arial"/>
                  </a:rPr>
                  <a:t>CUBES</a:t>
                </a:r>
              </a:p>
            </p:txBody>
          </p:sp>
          <p:pic>
            <p:nvPicPr>
              <p:cNvPr id="22" name="Immagine 21" descr="sdvbsdjv.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267426" y="2594171"/>
                <a:ext cx="2363826" cy="2632727"/>
              </a:xfrm>
              <a:prstGeom prst="rect">
                <a:avLst/>
              </a:prstGeom>
            </p:spPr>
          </p:pic>
        </p:grpSp>
        <p:cxnSp>
          <p:nvCxnSpPr>
            <p:cNvPr id="12" name="Connettore 2 11"/>
            <p:cNvCxnSpPr>
              <a:stCxn id="21" idx="3"/>
              <a:endCxn id="14" idx="1"/>
            </p:cNvCxnSpPr>
            <p:nvPr/>
          </p:nvCxnSpPr>
          <p:spPr>
            <a:xfrm>
              <a:off x="4411581" y="5295471"/>
              <a:ext cx="457934" cy="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sp>
        <p:nvSpPr>
          <p:cNvPr id="3" name="Rettangolo 2"/>
          <p:cNvSpPr/>
          <p:nvPr/>
        </p:nvSpPr>
        <p:spPr>
          <a:xfrm>
            <a:off x="6239933" y="4417941"/>
            <a:ext cx="243521" cy="40930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atin typeface="Arial"/>
              <a:cs typeface="Arial"/>
            </a:endParaRPr>
          </a:p>
        </p:txBody>
      </p:sp>
    </p:spTree>
    <p:extLst>
      <p:ext uri="{BB962C8B-B14F-4D97-AF65-F5344CB8AC3E}">
        <p14:creationId xmlns:p14="http://schemas.microsoft.com/office/powerpoint/2010/main" val="425290142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ttangolo 31"/>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2" name="Title 1"/>
          <p:cNvSpPr>
            <a:spLocks noGrp="1"/>
          </p:cNvSpPr>
          <p:nvPr>
            <p:ph type="title"/>
          </p:nvPr>
        </p:nvSpPr>
        <p:spPr/>
        <p:txBody>
          <a:bodyPr/>
          <a:lstStyle/>
          <a:p>
            <a:r>
              <a:rPr lang="en-US" dirty="0" smtClean="0"/>
              <a:t>Idea &amp; Pipeline</a:t>
            </a:r>
            <a:endParaRPr lang="en-US" dirty="0"/>
          </a:p>
        </p:txBody>
      </p:sp>
      <p:cxnSp>
        <p:nvCxnSpPr>
          <p:cNvPr id="4" name="Connettore 1 3"/>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grpSp>
        <p:nvGrpSpPr>
          <p:cNvPr id="35" name="Gruppo 34"/>
          <p:cNvGrpSpPr/>
          <p:nvPr/>
        </p:nvGrpSpPr>
        <p:grpSpPr>
          <a:xfrm>
            <a:off x="142442" y="2389537"/>
            <a:ext cx="8747847" cy="3100809"/>
            <a:chOff x="142442" y="2389537"/>
            <a:chExt cx="8747847" cy="3100809"/>
          </a:xfrm>
        </p:grpSpPr>
        <p:grpSp>
          <p:nvGrpSpPr>
            <p:cNvPr id="15" name="Gruppo 14"/>
            <p:cNvGrpSpPr/>
            <p:nvPr/>
          </p:nvGrpSpPr>
          <p:grpSpPr>
            <a:xfrm>
              <a:off x="142442" y="2389538"/>
              <a:ext cx="2227166" cy="3100808"/>
              <a:chOff x="369242" y="2722350"/>
              <a:chExt cx="2227166" cy="3100808"/>
            </a:xfrm>
          </p:grpSpPr>
          <p:pic>
            <p:nvPicPr>
              <p:cNvPr id="16" name="Immagine 15" descr="A.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69242" y="2722350"/>
                <a:ext cx="2227166" cy="2446832"/>
              </a:xfrm>
              <a:prstGeom prst="rect">
                <a:avLst/>
              </a:prstGeom>
            </p:spPr>
          </p:pic>
          <p:sp>
            <p:nvSpPr>
              <p:cNvPr id="17" name="CasellaDiTesto 16"/>
              <p:cNvSpPr txBox="1"/>
              <p:nvPr/>
            </p:nvSpPr>
            <p:spPr>
              <a:xfrm>
                <a:off x="1185218" y="5423048"/>
                <a:ext cx="954107" cy="400110"/>
              </a:xfrm>
              <a:prstGeom prst="rect">
                <a:avLst/>
              </a:prstGeom>
              <a:noFill/>
            </p:spPr>
            <p:txBody>
              <a:bodyPr wrap="none" rtlCol="0">
                <a:spAutoFit/>
              </a:bodyPr>
              <a:lstStyle/>
              <a:p>
                <a:r>
                  <a:rPr lang="it-IT" sz="2000" b="1" dirty="0" smtClean="0">
                    <a:latin typeface="Arial"/>
                    <a:cs typeface="Arial"/>
                  </a:rPr>
                  <a:t>INPUT</a:t>
                </a:r>
              </a:p>
            </p:txBody>
          </p:sp>
        </p:grpSp>
        <p:grpSp>
          <p:nvGrpSpPr>
            <p:cNvPr id="5" name="Gruppo 4"/>
            <p:cNvGrpSpPr/>
            <p:nvPr/>
          </p:nvGrpSpPr>
          <p:grpSpPr>
            <a:xfrm>
              <a:off x="6822670" y="2389537"/>
              <a:ext cx="2067619" cy="3100809"/>
              <a:chOff x="6414430" y="2722349"/>
              <a:chExt cx="2067619" cy="3100809"/>
            </a:xfrm>
          </p:grpSpPr>
          <p:pic>
            <p:nvPicPr>
              <p:cNvPr id="6" name="Immagine 5" descr="D.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414430" y="2722349"/>
                <a:ext cx="2067619" cy="2446833"/>
              </a:xfrm>
              <a:prstGeom prst="rect">
                <a:avLst/>
              </a:prstGeom>
            </p:spPr>
          </p:pic>
          <p:sp>
            <p:nvSpPr>
              <p:cNvPr id="7" name="CasellaDiTesto 6"/>
              <p:cNvSpPr txBox="1"/>
              <p:nvPr/>
            </p:nvSpPr>
            <p:spPr>
              <a:xfrm>
                <a:off x="6921474" y="5423048"/>
                <a:ext cx="1348957" cy="400110"/>
              </a:xfrm>
              <a:prstGeom prst="rect">
                <a:avLst/>
              </a:prstGeom>
              <a:noFill/>
            </p:spPr>
            <p:txBody>
              <a:bodyPr wrap="square" rtlCol="0">
                <a:spAutoFit/>
              </a:bodyPr>
              <a:lstStyle/>
              <a:p>
                <a:r>
                  <a:rPr lang="it-IT" sz="2000" b="1" dirty="0" smtClean="0">
                    <a:latin typeface="Arial"/>
                    <a:cs typeface="Arial"/>
                  </a:rPr>
                  <a:t>OUTPUT</a:t>
                </a:r>
              </a:p>
            </p:txBody>
          </p:sp>
        </p:grpSp>
      </p:grpSp>
      <p:grpSp>
        <p:nvGrpSpPr>
          <p:cNvPr id="34" name="Gruppo 33"/>
          <p:cNvGrpSpPr/>
          <p:nvPr/>
        </p:nvGrpSpPr>
        <p:grpSpPr>
          <a:xfrm>
            <a:off x="1912525" y="2261359"/>
            <a:ext cx="2956990" cy="3388055"/>
            <a:chOff x="1912525" y="2261359"/>
            <a:chExt cx="2956990" cy="3388055"/>
          </a:xfrm>
        </p:grpSpPr>
        <p:cxnSp>
          <p:nvCxnSpPr>
            <p:cNvPr id="19" name="Connettore 2 18"/>
            <p:cNvCxnSpPr>
              <a:stCxn id="17" idx="3"/>
              <a:endCxn id="21" idx="1"/>
            </p:cNvCxnSpPr>
            <p:nvPr/>
          </p:nvCxnSpPr>
          <p:spPr>
            <a:xfrm>
              <a:off x="1912525" y="5290291"/>
              <a:ext cx="680950" cy="518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nvGrpSpPr>
            <p:cNvPr id="20" name="Gruppo 19"/>
            <p:cNvGrpSpPr/>
            <p:nvPr/>
          </p:nvGrpSpPr>
          <p:grpSpPr>
            <a:xfrm>
              <a:off x="2240550" y="2261359"/>
              <a:ext cx="2363826" cy="3388055"/>
              <a:chOff x="2267426" y="2594171"/>
              <a:chExt cx="2363826" cy="3388055"/>
            </a:xfrm>
          </p:grpSpPr>
          <p:sp>
            <p:nvSpPr>
              <p:cNvPr id="21" name="CasellaDiTesto 20"/>
              <p:cNvSpPr txBox="1"/>
              <p:nvPr/>
            </p:nvSpPr>
            <p:spPr>
              <a:xfrm>
                <a:off x="2620351" y="5274340"/>
                <a:ext cx="1818106" cy="707886"/>
              </a:xfrm>
              <a:prstGeom prst="rect">
                <a:avLst/>
              </a:prstGeom>
              <a:noFill/>
            </p:spPr>
            <p:txBody>
              <a:bodyPr wrap="square" rtlCol="0">
                <a:spAutoFit/>
              </a:bodyPr>
              <a:lstStyle/>
              <a:p>
                <a:pPr algn="ctr"/>
                <a:r>
                  <a:rPr lang="it-IT" sz="2000" b="1" i="1" dirty="0" smtClean="0">
                    <a:solidFill>
                      <a:schemeClr val="accent2"/>
                    </a:solidFill>
                    <a:latin typeface="Arial"/>
                    <a:cs typeface="Arial"/>
                  </a:rPr>
                  <a:t>BRANCHING</a:t>
                </a:r>
              </a:p>
              <a:p>
                <a:pPr algn="ctr"/>
                <a:r>
                  <a:rPr lang="it-IT" sz="2000" b="1" dirty="0" smtClean="0">
                    <a:solidFill>
                      <a:schemeClr val="accent2"/>
                    </a:solidFill>
                    <a:latin typeface="Arial"/>
                    <a:cs typeface="Arial"/>
                  </a:rPr>
                  <a:t>CUBES</a:t>
                </a:r>
              </a:p>
            </p:txBody>
          </p:sp>
          <p:pic>
            <p:nvPicPr>
              <p:cNvPr id="22" name="Immagine 21" descr="sdvbsdjv.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267426" y="2594171"/>
                <a:ext cx="2363826" cy="2632727"/>
              </a:xfrm>
              <a:prstGeom prst="rect">
                <a:avLst/>
              </a:prstGeom>
            </p:spPr>
          </p:pic>
        </p:grpSp>
        <p:cxnSp>
          <p:nvCxnSpPr>
            <p:cNvPr id="12" name="Connettore 2 11"/>
            <p:cNvCxnSpPr>
              <a:stCxn id="21" idx="3"/>
              <a:endCxn id="14" idx="1"/>
            </p:cNvCxnSpPr>
            <p:nvPr/>
          </p:nvCxnSpPr>
          <p:spPr>
            <a:xfrm>
              <a:off x="4411581" y="5295471"/>
              <a:ext cx="457934" cy="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grpSp>
        <p:nvGrpSpPr>
          <p:cNvPr id="33" name="Gruppo 32"/>
          <p:cNvGrpSpPr/>
          <p:nvPr/>
        </p:nvGrpSpPr>
        <p:grpSpPr>
          <a:xfrm>
            <a:off x="4569467" y="2446086"/>
            <a:ext cx="2760247" cy="3203328"/>
            <a:chOff x="4569467" y="2446086"/>
            <a:chExt cx="2760247" cy="3203328"/>
          </a:xfrm>
        </p:grpSpPr>
        <p:cxnSp>
          <p:nvCxnSpPr>
            <p:cNvPr id="9" name="Connettore 2 8"/>
            <p:cNvCxnSpPr>
              <a:stCxn id="14" idx="3"/>
              <a:endCxn id="7" idx="1"/>
            </p:cNvCxnSpPr>
            <p:nvPr/>
          </p:nvCxnSpPr>
          <p:spPr>
            <a:xfrm flipV="1">
              <a:off x="6635769" y="5290291"/>
              <a:ext cx="693945" cy="518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sp>
          <p:nvSpPr>
            <p:cNvPr id="14" name="CasellaDiTesto 13"/>
            <p:cNvSpPr txBox="1"/>
            <p:nvPr/>
          </p:nvSpPr>
          <p:spPr>
            <a:xfrm>
              <a:off x="4869515" y="4941528"/>
              <a:ext cx="1766254" cy="707886"/>
            </a:xfrm>
            <a:prstGeom prst="rect">
              <a:avLst/>
            </a:prstGeom>
            <a:noFill/>
          </p:spPr>
          <p:txBody>
            <a:bodyPr wrap="none" rtlCol="0">
              <a:spAutoFit/>
            </a:bodyPr>
            <a:lstStyle/>
            <a:p>
              <a:pPr algn="ctr"/>
              <a:r>
                <a:rPr lang="it-IT" sz="2000" b="1" dirty="0" smtClean="0">
                  <a:latin typeface="Arial"/>
                  <a:cs typeface="Arial"/>
                </a:rPr>
                <a:t>TUBULAR</a:t>
              </a:r>
            </a:p>
            <a:p>
              <a:pPr algn="ctr"/>
              <a:r>
                <a:rPr lang="it-IT" sz="2000" b="1" dirty="0" smtClean="0">
                  <a:latin typeface="Arial"/>
                  <a:cs typeface="Arial"/>
                </a:rPr>
                <a:t>STRUCTURE</a:t>
              </a:r>
            </a:p>
          </p:txBody>
        </p:sp>
        <p:pic>
          <p:nvPicPr>
            <p:cNvPr id="24" name="Immagine 23" descr="teaser.png"/>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569467" y="2446086"/>
              <a:ext cx="2060005" cy="2448000"/>
            </a:xfrm>
            <a:prstGeom prst="rect">
              <a:avLst/>
            </a:prstGeom>
          </p:spPr>
        </p:pic>
      </p:grpSp>
      <p:sp>
        <p:nvSpPr>
          <p:cNvPr id="3" name="Rettangolo 2"/>
          <p:cNvSpPr/>
          <p:nvPr/>
        </p:nvSpPr>
        <p:spPr>
          <a:xfrm>
            <a:off x="6239933" y="4417941"/>
            <a:ext cx="243521" cy="40930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atin typeface="Arial"/>
              <a:cs typeface="Arial"/>
            </a:endParaRPr>
          </a:p>
        </p:txBody>
      </p:sp>
    </p:spTree>
    <p:extLst>
      <p:ext uri="{BB962C8B-B14F-4D97-AF65-F5344CB8AC3E}">
        <p14:creationId xmlns:p14="http://schemas.microsoft.com/office/powerpoint/2010/main" val="143565826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Branching Cubes: semantics</a:t>
            </a:r>
            <a:endParaRPr lang="en-US" dirty="0"/>
          </a:p>
        </p:txBody>
      </p:sp>
      <p:pic>
        <p:nvPicPr>
          <p:cNvPr id="3" name="Immagine 2" descr="sdvbsdjv.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0188" y="1243880"/>
            <a:ext cx="2363826" cy="2632727"/>
          </a:xfrm>
          <a:prstGeom prst="rect">
            <a:avLst/>
          </a:prstGeom>
        </p:spPr>
      </p:pic>
      <p:sp>
        <p:nvSpPr>
          <p:cNvPr id="4" name="CasellaDiTesto 3"/>
          <p:cNvSpPr txBox="1"/>
          <p:nvPr/>
        </p:nvSpPr>
        <p:spPr>
          <a:xfrm>
            <a:off x="2559379" y="1266160"/>
            <a:ext cx="6549986" cy="2308324"/>
          </a:xfrm>
          <a:prstGeom prst="rect">
            <a:avLst/>
          </a:prstGeom>
          <a:noFill/>
        </p:spPr>
        <p:txBody>
          <a:bodyPr wrap="square" rtlCol="0">
            <a:spAutoFit/>
          </a:bodyPr>
          <a:lstStyle/>
          <a:p>
            <a:pPr marL="342900" indent="-342900">
              <a:buSzPct val="80000"/>
              <a:buFont typeface="Wingdings" charset="2"/>
              <a:buChar char="§"/>
            </a:pPr>
            <a:r>
              <a:rPr lang="it-IT" sz="2400" dirty="0" smtClean="0">
                <a:latin typeface="Arial"/>
                <a:ea typeface="Adobe 고딕 Std B"/>
                <a:cs typeface="Arial"/>
              </a:rPr>
              <a:t>A cube centered at each skeletal node</a:t>
            </a:r>
          </a:p>
          <a:p>
            <a:pPr marL="342900" indent="-342900">
              <a:buSzPct val="80000"/>
              <a:buFont typeface="Wingdings" charset="2"/>
              <a:buChar char="§"/>
            </a:pPr>
            <a:endParaRPr lang="it-IT" sz="2400" dirty="0" smtClean="0">
              <a:latin typeface="Arial"/>
              <a:ea typeface="Adobe 고딕 Std B"/>
              <a:cs typeface="Arial"/>
            </a:endParaRPr>
          </a:p>
          <a:p>
            <a:pPr marL="342900" indent="-342900">
              <a:buSzPct val="80000"/>
              <a:buFont typeface="Wingdings" charset="2"/>
              <a:buChar char="§"/>
            </a:pPr>
            <a:r>
              <a:rPr lang="it-IT" sz="2400" dirty="0" smtClean="0">
                <a:latin typeface="Arial"/>
                <a:ea typeface="Adobe 고딕 Std B"/>
                <a:cs typeface="Arial"/>
              </a:rPr>
              <a:t>Facets </a:t>
            </a:r>
            <a:r>
              <a:rPr lang="it-IT" sz="2400" b="1" dirty="0" smtClean="0">
                <a:solidFill>
                  <a:srgbClr val="370057"/>
                </a:solidFill>
                <a:latin typeface="Arial"/>
                <a:ea typeface="Adobe 고딕 Std B"/>
                <a:cs typeface="Arial"/>
              </a:rPr>
              <a:t>as orthogonal as possible</a:t>
            </a:r>
            <a:r>
              <a:rPr lang="it-IT" sz="2400" dirty="0" smtClean="0">
                <a:solidFill>
                  <a:srgbClr val="370057"/>
                </a:solidFill>
                <a:latin typeface="Arial"/>
                <a:ea typeface="Adobe 고딕 Std B"/>
                <a:cs typeface="Arial"/>
              </a:rPr>
              <a:t> </a:t>
            </a:r>
            <a:r>
              <a:rPr lang="it-IT" sz="2400" dirty="0" smtClean="0">
                <a:latin typeface="Arial"/>
                <a:ea typeface="Adobe 고딕 Std B"/>
                <a:cs typeface="Arial"/>
              </a:rPr>
              <a:t>to the incoming skeletal arcs</a:t>
            </a:r>
            <a:endParaRPr lang="it-IT" sz="2400" dirty="0" smtClean="0">
              <a:solidFill>
                <a:schemeClr val="tx2"/>
              </a:solidFill>
              <a:latin typeface="Arial"/>
              <a:ea typeface="Adobe 고딕 Std B"/>
              <a:cs typeface="Arial"/>
            </a:endParaRPr>
          </a:p>
          <a:p>
            <a:pPr marL="342900" indent="-342900">
              <a:buSzPct val="80000"/>
              <a:buFont typeface="Wingdings" charset="2"/>
              <a:buChar char="§"/>
            </a:pPr>
            <a:endParaRPr lang="it-IT" sz="2400" dirty="0" smtClean="0">
              <a:latin typeface="Arial"/>
              <a:ea typeface="Adobe 고딕 Std B"/>
              <a:cs typeface="Arial"/>
            </a:endParaRPr>
          </a:p>
          <a:p>
            <a:pPr marL="342900" indent="-342900">
              <a:buSzPct val="80000"/>
              <a:buFont typeface="Wingdings" charset="2"/>
              <a:buChar char="§"/>
            </a:pPr>
            <a:r>
              <a:rPr lang="it-IT" sz="2400" dirty="0" smtClean="0">
                <a:latin typeface="Arial"/>
                <a:ea typeface="Adobe 고딕 Std B"/>
                <a:cs typeface="Arial"/>
              </a:rPr>
              <a:t>Cube orientation determines the </a:t>
            </a:r>
            <a:r>
              <a:rPr lang="it-IT" sz="2400" b="1" dirty="0" smtClean="0">
                <a:solidFill>
                  <a:schemeClr val="accent3">
                    <a:lumMod val="75000"/>
                  </a:schemeClr>
                </a:solidFill>
                <a:latin typeface="Arial"/>
                <a:ea typeface="Adobe 고딕 Std B"/>
                <a:cs typeface="Arial"/>
              </a:rPr>
              <a:t>edge flow</a:t>
            </a:r>
          </a:p>
        </p:txBody>
      </p:sp>
      <p:pic>
        <p:nvPicPr>
          <p:cNvPr id="9" name="Immagine 8" descr="4.pdf"/>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07054" y="4115262"/>
            <a:ext cx="1834685" cy="1834685"/>
          </a:xfrm>
          <a:prstGeom prst="rect">
            <a:avLst/>
          </a:prstGeom>
        </p:spPr>
      </p:pic>
      <p:pic>
        <p:nvPicPr>
          <p:cNvPr id="10" name="Immagine 9" descr="10.pdf"/>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07054" y="4115262"/>
            <a:ext cx="1834685" cy="1834685"/>
          </a:xfrm>
          <a:prstGeom prst="rect">
            <a:avLst/>
          </a:prstGeom>
        </p:spPr>
      </p:pic>
      <p:pic>
        <p:nvPicPr>
          <p:cNvPr id="11" name="Immagine 10" descr="9.pdf"/>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07054" y="4115262"/>
            <a:ext cx="1834685" cy="1834685"/>
          </a:xfrm>
          <a:prstGeom prst="rect">
            <a:avLst/>
          </a:prstGeom>
        </p:spPr>
      </p:pic>
      <p:pic>
        <p:nvPicPr>
          <p:cNvPr id="12" name="Immagine 11" descr="8.pdf"/>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07054" y="4115262"/>
            <a:ext cx="1834685" cy="1834685"/>
          </a:xfrm>
          <a:prstGeom prst="rect">
            <a:avLst/>
          </a:prstGeom>
        </p:spPr>
      </p:pic>
      <p:grpSp>
        <p:nvGrpSpPr>
          <p:cNvPr id="13" name="Gruppo 12"/>
          <p:cNvGrpSpPr>
            <a:grpSpLocks noChangeAspect="1"/>
          </p:cNvGrpSpPr>
          <p:nvPr/>
        </p:nvGrpSpPr>
        <p:grpSpPr>
          <a:xfrm>
            <a:off x="3428984" y="4115262"/>
            <a:ext cx="4034800" cy="1834685"/>
            <a:chOff x="3281228" y="2633494"/>
            <a:chExt cx="5541930" cy="2520000"/>
          </a:xfrm>
        </p:grpSpPr>
        <p:pic>
          <p:nvPicPr>
            <p:cNvPr id="14" name="Immagine 13" descr="3.pdf"/>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3281228" y="2633494"/>
              <a:ext cx="2520000" cy="2520000"/>
            </a:xfrm>
            <a:prstGeom prst="rect">
              <a:avLst/>
            </a:prstGeom>
          </p:spPr>
        </p:pic>
        <p:pic>
          <p:nvPicPr>
            <p:cNvPr id="15" name="Immagine 14" descr="7.pdf"/>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6303158" y="2633494"/>
              <a:ext cx="2520000" cy="2520000"/>
            </a:xfrm>
            <a:prstGeom prst="rect">
              <a:avLst/>
            </a:prstGeom>
          </p:spPr>
        </p:pic>
      </p:grpSp>
      <p:grpSp>
        <p:nvGrpSpPr>
          <p:cNvPr id="16" name="Gruppo 15"/>
          <p:cNvGrpSpPr>
            <a:grpSpLocks noChangeAspect="1"/>
          </p:cNvGrpSpPr>
          <p:nvPr/>
        </p:nvGrpSpPr>
        <p:grpSpPr>
          <a:xfrm>
            <a:off x="3428984" y="4115262"/>
            <a:ext cx="4034800" cy="1834685"/>
            <a:chOff x="3281228" y="2633494"/>
            <a:chExt cx="5541930" cy="2520000"/>
          </a:xfrm>
        </p:grpSpPr>
        <p:pic>
          <p:nvPicPr>
            <p:cNvPr id="17" name="Immagine 16" descr="1.pdf"/>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3281228" y="2633494"/>
              <a:ext cx="2520000" cy="2520000"/>
            </a:xfrm>
            <a:prstGeom prst="rect">
              <a:avLst/>
            </a:prstGeom>
          </p:spPr>
        </p:pic>
        <p:pic>
          <p:nvPicPr>
            <p:cNvPr id="18" name="Immagine 17" descr="5.pdf"/>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6303158" y="2633494"/>
              <a:ext cx="2520000" cy="2520000"/>
            </a:xfrm>
            <a:prstGeom prst="rect">
              <a:avLst/>
            </a:prstGeom>
          </p:spPr>
        </p:pic>
      </p:grpSp>
      <p:grpSp>
        <p:nvGrpSpPr>
          <p:cNvPr id="19" name="Gruppo 18"/>
          <p:cNvGrpSpPr>
            <a:grpSpLocks noChangeAspect="1"/>
          </p:cNvGrpSpPr>
          <p:nvPr/>
        </p:nvGrpSpPr>
        <p:grpSpPr>
          <a:xfrm>
            <a:off x="989299" y="4495240"/>
            <a:ext cx="6208579" cy="1235602"/>
            <a:chOff x="1021054" y="3182406"/>
            <a:chExt cx="8527687" cy="1697139"/>
          </a:xfrm>
        </p:grpSpPr>
        <p:sp>
          <p:nvSpPr>
            <p:cNvPr id="20" name="Figura a mano libera 19"/>
            <p:cNvSpPr/>
            <p:nvPr/>
          </p:nvSpPr>
          <p:spPr>
            <a:xfrm>
              <a:off x="8108527" y="3846110"/>
              <a:ext cx="875630" cy="1033435"/>
            </a:xfrm>
            <a:custGeom>
              <a:avLst/>
              <a:gdLst>
                <a:gd name="connsiteX0" fmla="*/ 767236 w 774109"/>
                <a:gd name="connsiteY0" fmla="*/ 913618 h 913618"/>
                <a:gd name="connsiteX1" fmla="*/ 714323 w 774109"/>
                <a:gd name="connsiteY1" fmla="*/ 649022 h 913618"/>
                <a:gd name="connsiteX2" fmla="*/ 330705 w 774109"/>
                <a:gd name="connsiteY2" fmla="*/ 93370 h 913618"/>
                <a:gd name="connsiteX3" fmla="*/ 0 w 774109"/>
                <a:gd name="connsiteY3" fmla="*/ 762 h 913618"/>
              </a:gdLst>
              <a:ahLst/>
              <a:cxnLst>
                <a:cxn ang="0">
                  <a:pos x="connsiteX0" y="connsiteY0"/>
                </a:cxn>
                <a:cxn ang="0">
                  <a:pos x="connsiteX1" y="connsiteY1"/>
                </a:cxn>
                <a:cxn ang="0">
                  <a:pos x="connsiteX2" y="connsiteY2"/>
                </a:cxn>
                <a:cxn ang="0">
                  <a:pos x="connsiteX3" y="connsiteY3"/>
                </a:cxn>
              </a:cxnLst>
              <a:rect l="l" t="t" r="r" b="b"/>
              <a:pathLst>
                <a:path w="774109" h="913618">
                  <a:moveTo>
                    <a:pt x="767236" y="913618"/>
                  </a:moveTo>
                  <a:cubicBezTo>
                    <a:pt x="777157" y="849674"/>
                    <a:pt x="787078" y="785730"/>
                    <a:pt x="714323" y="649022"/>
                  </a:cubicBezTo>
                  <a:cubicBezTo>
                    <a:pt x="641568" y="512314"/>
                    <a:pt x="449759" y="201413"/>
                    <a:pt x="330705" y="93370"/>
                  </a:cubicBezTo>
                  <a:cubicBezTo>
                    <a:pt x="211651" y="-14673"/>
                    <a:pt x="0" y="762"/>
                    <a:pt x="0" y="762"/>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21" name="Figura a mano libera 20"/>
            <p:cNvSpPr/>
            <p:nvPr/>
          </p:nvSpPr>
          <p:spPr>
            <a:xfrm>
              <a:off x="8542101" y="3480328"/>
              <a:ext cx="696106" cy="1257046"/>
            </a:xfrm>
            <a:custGeom>
              <a:avLst/>
              <a:gdLst>
                <a:gd name="connsiteX0" fmla="*/ 608498 w 615400"/>
                <a:gd name="connsiteY0" fmla="*/ 1111304 h 1111304"/>
                <a:gd name="connsiteX1" fmla="*/ 529128 w 615400"/>
                <a:gd name="connsiteY1" fmla="*/ 820248 h 1111304"/>
                <a:gd name="connsiteX2" fmla="*/ 0 w 615400"/>
                <a:gd name="connsiteY2" fmla="*/ 0 h 1111304"/>
              </a:gdLst>
              <a:ahLst/>
              <a:cxnLst>
                <a:cxn ang="0">
                  <a:pos x="connsiteX0" y="connsiteY0"/>
                </a:cxn>
                <a:cxn ang="0">
                  <a:pos x="connsiteX1" y="connsiteY1"/>
                </a:cxn>
                <a:cxn ang="0">
                  <a:pos x="connsiteX2" y="connsiteY2"/>
                </a:cxn>
              </a:cxnLst>
              <a:rect l="l" t="t" r="r" b="b"/>
              <a:pathLst>
                <a:path w="615400" h="1111304">
                  <a:moveTo>
                    <a:pt x="608498" y="1111304"/>
                  </a:moveTo>
                  <a:cubicBezTo>
                    <a:pt x="619521" y="1058384"/>
                    <a:pt x="630544" y="1005465"/>
                    <a:pt x="529128" y="820248"/>
                  </a:cubicBezTo>
                  <a:cubicBezTo>
                    <a:pt x="427712" y="635031"/>
                    <a:pt x="0" y="0"/>
                    <a:pt x="0"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22" name="Figura a mano libera 21"/>
            <p:cNvSpPr/>
            <p:nvPr/>
          </p:nvSpPr>
          <p:spPr>
            <a:xfrm>
              <a:off x="8984157" y="3279708"/>
              <a:ext cx="564584" cy="1421657"/>
            </a:xfrm>
            <a:custGeom>
              <a:avLst/>
              <a:gdLst>
                <a:gd name="connsiteX0" fmla="*/ 499126 w 499126"/>
                <a:gd name="connsiteY0" fmla="*/ 1256831 h 1256831"/>
                <a:gd name="connsiteX1" fmla="*/ 393301 w 499126"/>
                <a:gd name="connsiteY1" fmla="*/ 952546 h 1256831"/>
                <a:gd name="connsiteX2" fmla="*/ 49367 w 499126"/>
                <a:gd name="connsiteY2" fmla="*/ 396894 h 1256831"/>
                <a:gd name="connsiteX3" fmla="*/ 9682 w 499126"/>
                <a:gd name="connsiteY3" fmla="*/ 0 h 1256831"/>
              </a:gdLst>
              <a:ahLst/>
              <a:cxnLst>
                <a:cxn ang="0">
                  <a:pos x="connsiteX0" y="connsiteY0"/>
                </a:cxn>
                <a:cxn ang="0">
                  <a:pos x="connsiteX1" y="connsiteY1"/>
                </a:cxn>
                <a:cxn ang="0">
                  <a:pos x="connsiteX2" y="connsiteY2"/>
                </a:cxn>
                <a:cxn ang="0">
                  <a:pos x="connsiteX3" y="connsiteY3"/>
                </a:cxn>
              </a:cxnLst>
              <a:rect l="l" t="t" r="r" b="b"/>
              <a:pathLst>
                <a:path w="499126" h="1256831">
                  <a:moveTo>
                    <a:pt x="499126" y="1256831"/>
                  </a:moveTo>
                  <a:cubicBezTo>
                    <a:pt x="483693" y="1176350"/>
                    <a:pt x="468261" y="1095869"/>
                    <a:pt x="393301" y="952546"/>
                  </a:cubicBezTo>
                  <a:cubicBezTo>
                    <a:pt x="318341" y="809223"/>
                    <a:pt x="113303" y="555652"/>
                    <a:pt x="49367" y="396894"/>
                  </a:cubicBezTo>
                  <a:cubicBezTo>
                    <a:pt x="-14569" y="238136"/>
                    <a:pt x="-2444" y="119068"/>
                    <a:pt x="9682"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23" name="Figura a mano libera 22"/>
            <p:cNvSpPr/>
            <p:nvPr/>
          </p:nvSpPr>
          <p:spPr>
            <a:xfrm>
              <a:off x="8431224" y="3689835"/>
              <a:ext cx="1062375" cy="748241"/>
            </a:xfrm>
            <a:custGeom>
              <a:avLst/>
              <a:gdLst>
                <a:gd name="connsiteX0" fmla="*/ 0 w 899519"/>
                <a:gd name="connsiteY0" fmla="*/ 661491 h 661491"/>
                <a:gd name="connsiteX1" fmla="*/ 740780 w 899519"/>
                <a:gd name="connsiteY1" fmla="*/ 171988 h 661491"/>
                <a:gd name="connsiteX2" fmla="*/ 899519 w 899519"/>
                <a:gd name="connsiteY2" fmla="*/ 0 h 661491"/>
              </a:gdLst>
              <a:ahLst/>
              <a:cxnLst>
                <a:cxn ang="0">
                  <a:pos x="connsiteX0" y="connsiteY0"/>
                </a:cxn>
                <a:cxn ang="0">
                  <a:pos x="connsiteX1" y="connsiteY1"/>
                </a:cxn>
                <a:cxn ang="0">
                  <a:pos x="connsiteX2" y="connsiteY2"/>
                </a:cxn>
              </a:cxnLst>
              <a:rect l="l" t="t" r="r" b="b"/>
              <a:pathLst>
                <a:path w="899519" h="661491">
                  <a:moveTo>
                    <a:pt x="0" y="661491"/>
                  </a:moveTo>
                  <a:cubicBezTo>
                    <a:pt x="295430" y="471863"/>
                    <a:pt x="590860" y="282236"/>
                    <a:pt x="740780" y="171988"/>
                  </a:cubicBezTo>
                  <a:cubicBezTo>
                    <a:pt x="890700" y="61739"/>
                    <a:pt x="895109" y="30869"/>
                    <a:pt x="899519"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grpSp>
          <p:nvGrpSpPr>
            <p:cNvPr id="24" name="Gruppo 23"/>
            <p:cNvGrpSpPr/>
            <p:nvPr/>
          </p:nvGrpSpPr>
          <p:grpSpPr>
            <a:xfrm>
              <a:off x="1021054" y="3214055"/>
              <a:ext cx="1421485" cy="1631166"/>
              <a:chOff x="4084540" y="4647617"/>
              <a:chExt cx="1107182" cy="1270500"/>
            </a:xfrm>
          </p:grpSpPr>
          <p:sp>
            <p:nvSpPr>
              <p:cNvPr id="28" name="Figura a mano libera 27"/>
              <p:cNvSpPr/>
              <p:nvPr/>
            </p:nvSpPr>
            <p:spPr>
              <a:xfrm>
                <a:off x="4084540" y="5252412"/>
                <a:ext cx="978983" cy="362650"/>
              </a:xfrm>
              <a:custGeom>
                <a:avLst/>
                <a:gdLst>
                  <a:gd name="connsiteX0" fmla="*/ 1111170 w 1111170"/>
                  <a:gd name="connsiteY0" fmla="*/ 411617 h 411617"/>
                  <a:gd name="connsiteX1" fmla="*/ 317477 w 1111170"/>
                  <a:gd name="connsiteY1" fmla="*/ 54412 h 411617"/>
                  <a:gd name="connsiteX2" fmla="*/ 0 w 1111170"/>
                  <a:gd name="connsiteY2" fmla="*/ 1493 h 411617"/>
                </a:gdLst>
                <a:ahLst/>
                <a:cxnLst>
                  <a:cxn ang="0">
                    <a:pos x="connsiteX0" y="connsiteY0"/>
                  </a:cxn>
                  <a:cxn ang="0">
                    <a:pos x="connsiteX1" y="connsiteY1"/>
                  </a:cxn>
                  <a:cxn ang="0">
                    <a:pos x="connsiteX2" y="connsiteY2"/>
                  </a:cxn>
                </a:cxnLst>
                <a:rect l="l" t="t" r="r" b="b"/>
                <a:pathLst>
                  <a:path w="1111170" h="411617">
                    <a:moveTo>
                      <a:pt x="1111170" y="411617"/>
                    </a:moveTo>
                    <a:cubicBezTo>
                      <a:pt x="806921" y="267191"/>
                      <a:pt x="502672" y="122766"/>
                      <a:pt x="317477" y="54412"/>
                    </a:cubicBezTo>
                    <a:cubicBezTo>
                      <a:pt x="132282" y="-13942"/>
                      <a:pt x="0" y="1493"/>
                      <a:pt x="0" y="1493"/>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29" name="Figura a mano libera 28"/>
              <p:cNvSpPr/>
              <p:nvPr/>
            </p:nvSpPr>
            <p:spPr>
              <a:xfrm>
                <a:off x="4282667" y="4729209"/>
                <a:ext cx="909055" cy="559486"/>
              </a:xfrm>
              <a:custGeom>
                <a:avLst/>
                <a:gdLst>
                  <a:gd name="connsiteX0" fmla="*/ 1031800 w 1031800"/>
                  <a:gd name="connsiteY0" fmla="*/ 635030 h 635030"/>
                  <a:gd name="connsiteX1" fmla="*/ 291020 w 1031800"/>
                  <a:gd name="connsiteY1" fmla="*/ 357204 h 635030"/>
                  <a:gd name="connsiteX2" fmla="*/ 0 w 1031800"/>
                  <a:gd name="connsiteY2" fmla="*/ 0 h 635030"/>
                </a:gdLst>
                <a:ahLst/>
                <a:cxnLst>
                  <a:cxn ang="0">
                    <a:pos x="connsiteX0" y="connsiteY0"/>
                  </a:cxn>
                  <a:cxn ang="0">
                    <a:pos x="connsiteX1" y="connsiteY1"/>
                  </a:cxn>
                  <a:cxn ang="0">
                    <a:pos x="connsiteX2" y="connsiteY2"/>
                  </a:cxn>
                </a:cxnLst>
                <a:rect l="l" t="t" r="r" b="b"/>
                <a:pathLst>
                  <a:path w="1031800" h="635030">
                    <a:moveTo>
                      <a:pt x="1031800" y="635030"/>
                    </a:moveTo>
                    <a:cubicBezTo>
                      <a:pt x="747393" y="549036"/>
                      <a:pt x="462987" y="463042"/>
                      <a:pt x="291020" y="357204"/>
                    </a:cubicBezTo>
                    <a:cubicBezTo>
                      <a:pt x="119053" y="251366"/>
                      <a:pt x="0" y="0"/>
                      <a:pt x="0"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30" name="Figura a mano libera 29"/>
              <p:cNvSpPr/>
              <p:nvPr/>
            </p:nvSpPr>
            <p:spPr>
              <a:xfrm>
                <a:off x="4409066" y="4647617"/>
                <a:ext cx="282403" cy="1165597"/>
              </a:xfrm>
              <a:custGeom>
                <a:avLst/>
                <a:gdLst>
                  <a:gd name="connsiteX0" fmla="*/ 54958 w 320534"/>
                  <a:gd name="connsiteY0" fmla="*/ 1322981 h 1322981"/>
                  <a:gd name="connsiteX1" fmla="*/ 15273 w 320534"/>
                  <a:gd name="connsiteY1" fmla="*/ 979006 h 1322981"/>
                  <a:gd name="connsiteX2" fmla="*/ 279837 w 320534"/>
                  <a:gd name="connsiteY2" fmla="*/ 370435 h 1322981"/>
                  <a:gd name="connsiteX3" fmla="*/ 319522 w 320534"/>
                  <a:gd name="connsiteY3" fmla="*/ 0 h 1322981"/>
                </a:gdLst>
                <a:ahLst/>
                <a:cxnLst>
                  <a:cxn ang="0">
                    <a:pos x="connsiteX0" y="connsiteY0"/>
                  </a:cxn>
                  <a:cxn ang="0">
                    <a:pos x="connsiteX1" y="connsiteY1"/>
                  </a:cxn>
                  <a:cxn ang="0">
                    <a:pos x="connsiteX2" y="connsiteY2"/>
                  </a:cxn>
                  <a:cxn ang="0">
                    <a:pos x="connsiteX3" y="connsiteY3"/>
                  </a:cxn>
                </a:cxnLst>
                <a:rect l="l" t="t" r="r" b="b"/>
                <a:pathLst>
                  <a:path w="320534" h="1322981">
                    <a:moveTo>
                      <a:pt x="54958" y="1322981"/>
                    </a:moveTo>
                    <a:cubicBezTo>
                      <a:pt x="16375" y="1230372"/>
                      <a:pt x="-22207" y="1137764"/>
                      <a:pt x="15273" y="979006"/>
                    </a:cubicBezTo>
                    <a:cubicBezTo>
                      <a:pt x="52753" y="820248"/>
                      <a:pt x="229129" y="533603"/>
                      <a:pt x="279837" y="370435"/>
                    </a:cubicBezTo>
                    <a:cubicBezTo>
                      <a:pt x="330545" y="207267"/>
                      <a:pt x="319522" y="0"/>
                      <a:pt x="319522"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31" name="Figura a mano libera 30"/>
              <p:cNvSpPr/>
              <p:nvPr/>
            </p:nvSpPr>
            <p:spPr>
              <a:xfrm>
                <a:off x="4716151" y="4845769"/>
                <a:ext cx="475571" cy="1072348"/>
              </a:xfrm>
              <a:custGeom>
                <a:avLst/>
                <a:gdLst>
                  <a:gd name="connsiteX0" fmla="*/ 63570 w 539785"/>
                  <a:gd name="connsiteY0" fmla="*/ 1217142 h 1217142"/>
                  <a:gd name="connsiteX1" fmla="*/ 10657 w 539785"/>
                  <a:gd name="connsiteY1" fmla="*/ 912856 h 1217142"/>
                  <a:gd name="connsiteX2" fmla="*/ 248764 w 539785"/>
                  <a:gd name="connsiteY2" fmla="*/ 251366 h 1217142"/>
                  <a:gd name="connsiteX3" fmla="*/ 539785 w 539785"/>
                  <a:gd name="connsiteY3" fmla="*/ 0 h 1217142"/>
                </a:gdLst>
                <a:ahLst/>
                <a:cxnLst>
                  <a:cxn ang="0">
                    <a:pos x="connsiteX0" y="connsiteY0"/>
                  </a:cxn>
                  <a:cxn ang="0">
                    <a:pos x="connsiteX1" y="connsiteY1"/>
                  </a:cxn>
                  <a:cxn ang="0">
                    <a:pos x="connsiteX2" y="connsiteY2"/>
                  </a:cxn>
                  <a:cxn ang="0">
                    <a:pos x="connsiteX3" y="connsiteY3"/>
                  </a:cxn>
                </a:cxnLst>
                <a:rect l="l" t="t" r="r" b="b"/>
                <a:pathLst>
                  <a:path w="539785" h="1217142">
                    <a:moveTo>
                      <a:pt x="63570" y="1217142"/>
                    </a:moveTo>
                    <a:cubicBezTo>
                      <a:pt x="21680" y="1145480"/>
                      <a:pt x="-20209" y="1073819"/>
                      <a:pt x="10657" y="912856"/>
                    </a:cubicBezTo>
                    <a:cubicBezTo>
                      <a:pt x="41523" y="751893"/>
                      <a:pt x="160576" y="403509"/>
                      <a:pt x="248764" y="251366"/>
                    </a:cubicBezTo>
                    <a:cubicBezTo>
                      <a:pt x="336952" y="99223"/>
                      <a:pt x="539785" y="0"/>
                      <a:pt x="539785"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grpSp>
        <p:sp>
          <p:nvSpPr>
            <p:cNvPr id="25" name="Figura a mano libera 24"/>
            <p:cNvSpPr/>
            <p:nvPr/>
          </p:nvSpPr>
          <p:spPr>
            <a:xfrm>
              <a:off x="5403344" y="3376947"/>
              <a:ext cx="329186" cy="1331869"/>
            </a:xfrm>
            <a:custGeom>
              <a:avLst/>
              <a:gdLst>
                <a:gd name="connsiteX0" fmla="*/ 291021 w 291021"/>
                <a:gd name="connsiteY0" fmla="*/ 1177453 h 1177453"/>
                <a:gd name="connsiteX1" fmla="*/ 211651 w 291021"/>
                <a:gd name="connsiteY1" fmla="*/ 939316 h 1177453"/>
                <a:gd name="connsiteX2" fmla="*/ 145510 w 291021"/>
                <a:gd name="connsiteY2" fmla="*/ 304286 h 1177453"/>
                <a:gd name="connsiteX3" fmla="*/ 0 w 291021"/>
                <a:gd name="connsiteY3" fmla="*/ 0 h 1177453"/>
              </a:gdLst>
              <a:ahLst/>
              <a:cxnLst>
                <a:cxn ang="0">
                  <a:pos x="connsiteX0" y="connsiteY0"/>
                </a:cxn>
                <a:cxn ang="0">
                  <a:pos x="connsiteX1" y="connsiteY1"/>
                </a:cxn>
                <a:cxn ang="0">
                  <a:pos x="connsiteX2" y="connsiteY2"/>
                </a:cxn>
                <a:cxn ang="0">
                  <a:pos x="connsiteX3" y="connsiteY3"/>
                </a:cxn>
              </a:cxnLst>
              <a:rect l="l" t="t" r="r" b="b"/>
              <a:pathLst>
                <a:path w="291021" h="1177453">
                  <a:moveTo>
                    <a:pt x="291021" y="1177453"/>
                  </a:moveTo>
                  <a:cubicBezTo>
                    <a:pt x="263462" y="1131148"/>
                    <a:pt x="235903" y="1084844"/>
                    <a:pt x="211651" y="939316"/>
                  </a:cubicBezTo>
                  <a:cubicBezTo>
                    <a:pt x="187399" y="793788"/>
                    <a:pt x="180785" y="460839"/>
                    <a:pt x="145510" y="304286"/>
                  </a:cubicBezTo>
                  <a:cubicBezTo>
                    <a:pt x="110235" y="147733"/>
                    <a:pt x="0" y="0"/>
                    <a:pt x="0"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26" name="Figura a mano libera 25"/>
            <p:cNvSpPr/>
            <p:nvPr/>
          </p:nvSpPr>
          <p:spPr>
            <a:xfrm>
              <a:off x="5944018" y="3182406"/>
              <a:ext cx="207476" cy="1421657"/>
            </a:xfrm>
            <a:custGeom>
              <a:avLst/>
              <a:gdLst>
                <a:gd name="connsiteX0" fmla="*/ 183421 w 183421"/>
                <a:gd name="connsiteY0" fmla="*/ 1256831 h 1256831"/>
                <a:gd name="connsiteX1" fmla="*/ 130509 w 183421"/>
                <a:gd name="connsiteY1" fmla="*/ 1045154 h 1256831"/>
                <a:gd name="connsiteX2" fmla="*/ 11455 w 183421"/>
                <a:gd name="connsiteY2" fmla="*/ 343975 h 1256831"/>
                <a:gd name="connsiteX3" fmla="*/ 11455 w 183421"/>
                <a:gd name="connsiteY3" fmla="*/ 0 h 1256831"/>
              </a:gdLst>
              <a:ahLst/>
              <a:cxnLst>
                <a:cxn ang="0">
                  <a:pos x="connsiteX0" y="connsiteY0"/>
                </a:cxn>
                <a:cxn ang="0">
                  <a:pos x="connsiteX1" y="connsiteY1"/>
                </a:cxn>
                <a:cxn ang="0">
                  <a:pos x="connsiteX2" y="connsiteY2"/>
                </a:cxn>
                <a:cxn ang="0">
                  <a:pos x="connsiteX3" y="connsiteY3"/>
                </a:cxn>
              </a:cxnLst>
              <a:rect l="l" t="t" r="r" b="b"/>
              <a:pathLst>
                <a:path w="183421" h="1256831">
                  <a:moveTo>
                    <a:pt x="183421" y="1256831"/>
                  </a:moveTo>
                  <a:cubicBezTo>
                    <a:pt x="171295" y="1227064"/>
                    <a:pt x="159170" y="1197297"/>
                    <a:pt x="130509" y="1045154"/>
                  </a:cubicBezTo>
                  <a:cubicBezTo>
                    <a:pt x="101848" y="893011"/>
                    <a:pt x="31297" y="518167"/>
                    <a:pt x="11455" y="343975"/>
                  </a:cubicBezTo>
                  <a:cubicBezTo>
                    <a:pt x="-8387" y="169783"/>
                    <a:pt x="1534" y="84891"/>
                    <a:pt x="11455"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27" name="Figura a mano libera 26"/>
            <p:cNvSpPr/>
            <p:nvPr/>
          </p:nvSpPr>
          <p:spPr>
            <a:xfrm>
              <a:off x="5119046" y="3795963"/>
              <a:ext cx="1316745" cy="269482"/>
            </a:xfrm>
            <a:custGeom>
              <a:avLst/>
              <a:gdLst>
                <a:gd name="connsiteX0" fmla="*/ 0 w 1164082"/>
                <a:gd name="connsiteY0" fmla="*/ 171987 h 238237"/>
                <a:gd name="connsiteX1" fmla="*/ 224879 w 1164082"/>
                <a:gd name="connsiteY1" fmla="*/ 238136 h 238237"/>
                <a:gd name="connsiteX2" fmla="*/ 965659 w 1164082"/>
                <a:gd name="connsiteY2" fmla="*/ 158757 h 238237"/>
                <a:gd name="connsiteX3" fmla="*/ 1164082 w 1164082"/>
                <a:gd name="connsiteY3" fmla="*/ 0 h 238237"/>
              </a:gdLst>
              <a:ahLst/>
              <a:cxnLst>
                <a:cxn ang="0">
                  <a:pos x="connsiteX0" y="connsiteY0"/>
                </a:cxn>
                <a:cxn ang="0">
                  <a:pos x="connsiteX1" y="connsiteY1"/>
                </a:cxn>
                <a:cxn ang="0">
                  <a:pos x="connsiteX2" y="connsiteY2"/>
                </a:cxn>
                <a:cxn ang="0">
                  <a:pos x="connsiteX3" y="connsiteY3"/>
                </a:cxn>
              </a:cxnLst>
              <a:rect l="l" t="t" r="r" b="b"/>
              <a:pathLst>
                <a:path w="1164082" h="238237">
                  <a:moveTo>
                    <a:pt x="0" y="171987"/>
                  </a:moveTo>
                  <a:cubicBezTo>
                    <a:pt x="31968" y="206164"/>
                    <a:pt x="63936" y="240341"/>
                    <a:pt x="224879" y="238136"/>
                  </a:cubicBezTo>
                  <a:cubicBezTo>
                    <a:pt x="385822" y="235931"/>
                    <a:pt x="809125" y="198446"/>
                    <a:pt x="965659" y="158757"/>
                  </a:cubicBezTo>
                  <a:cubicBezTo>
                    <a:pt x="1122193" y="119068"/>
                    <a:pt x="1143137" y="59534"/>
                    <a:pt x="1164082" y="0"/>
                  </a:cubicBezTo>
                </a:path>
              </a:pathLst>
            </a:custGeom>
            <a:ln>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grpSp>
      <p:grpSp>
        <p:nvGrpSpPr>
          <p:cNvPr id="32" name="Gruppo 31"/>
          <p:cNvGrpSpPr>
            <a:grpSpLocks noChangeAspect="1"/>
          </p:cNvGrpSpPr>
          <p:nvPr/>
        </p:nvGrpSpPr>
        <p:grpSpPr>
          <a:xfrm>
            <a:off x="1904380" y="5331747"/>
            <a:ext cx="5813566" cy="484472"/>
            <a:chOff x="2217111" y="3862254"/>
            <a:chExt cx="7985118" cy="665436"/>
          </a:xfrm>
        </p:grpSpPr>
        <p:sp>
          <p:nvSpPr>
            <p:cNvPr id="33" name="Rettangolo 32"/>
            <p:cNvSpPr/>
            <p:nvPr/>
          </p:nvSpPr>
          <p:spPr>
            <a:xfrm>
              <a:off x="6562404" y="3862255"/>
              <a:ext cx="537595" cy="665435"/>
            </a:xfrm>
            <a:prstGeom prst="rect">
              <a:avLst/>
            </a:prstGeom>
          </p:spPr>
          <p:txBody>
            <a:bodyPr wrap="none">
              <a:spAutoFit/>
            </a:bodyPr>
            <a:lstStyle/>
            <a:p>
              <a:r>
                <a:rPr lang="it-IT" sz="4000" dirty="0">
                  <a:solidFill>
                    <a:srgbClr val="008000"/>
                  </a:solidFill>
                  <a:latin typeface="Candara"/>
                  <a:ea typeface="Zapf Dingbats"/>
                  <a:cs typeface="Candara"/>
                </a:rPr>
                <a:t>✓</a:t>
              </a:r>
              <a:endParaRPr lang="it-IT" sz="4000" dirty="0">
                <a:solidFill>
                  <a:srgbClr val="008000"/>
                </a:solidFill>
                <a:latin typeface="Candara"/>
                <a:cs typeface="Candara"/>
              </a:endParaRPr>
            </a:p>
          </p:txBody>
        </p:sp>
        <p:sp>
          <p:nvSpPr>
            <p:cNvPr id="34" name="Rettangolo 33"/>
            <p:cNvSpPr/>
            <p:nvPr/>
          </p:nvSpPr>
          <p:spPr>
            <a:xfrm>
              <a:off x="2217111" y="3862254"/>
              <a:ext cx="450856" cy="665434"/>
            </a:xfrm>
            <a:prstGeom prst="rect">
              <a:avLst/>
            </a:prstGeom>
          </p:spPr>
          <p:txBody>
            <a:bodyPr wrap="none">
              <a:spAutoFit/>
            </a:bodyPr>
            <a:lstStyle/>
            <a:p>
              <a:r>
                <a:rPr lang="it-IT" sz="4000" dirty="0">
                  <a:solidFill>
                    <a:srgbClr val="FF0000"/>
                  </a:solidFill>
                  <a:latin typeface="Candara"/>
                  <a:ea typeface="Zapf Dingbats"/>
                  <a:cs typeface="Candara"/>
                </a:rPr>
                <a:t>✗</a:t>
              </a:r>
              <a:endParaRPr lang="it-IT" sz="4000" dirty="0">
                <a:solidFill>
                  <a:srgbClr val="FF0000"/>
                </a:solidFill>
                <a:latin typeface="Candara"/>
                <a:cs typeface="Candara"/>
              </a:endParaRPr>
            </a:p>
          </p:txBody>
        </p:sp>
        <p:sp>
          <p:nvSpPr>
            <p:cNvPr id="35" name="Rettangolo 34"/>
            <p:cNvSpPr/>
            <p:nvPr/>
          </p:nvSpPr>
          <p:spPr>
            <a:xfrm>
              <a:off x="9751373" y="3862255"/>
              <a:ext cx="450856" cy="665435"/>
            </a:xfrm>
            <a:prstGeom prst="rect">
              <a:avLst/>
            </a:prstGeom>
          </p:spPr>
          <p:txBody>
            <a:bodyPr wrap="none">
              <a:spAutoFit/>
            </a:bodyPr>
            <a:lstStyle/>
            <a:p>
              <a:r>
                <a:rPr lang="it-IT" sz="4000" dirty="0">
                  <a:solidFill>
                    <a:srgbClr val="FF0000"/>
                  </a:solidFill>
                  <a:latin typeface="Candara"/>
                  <a:ea typeface="Zapf Dingbats"/>
                  <a:cs typeface="Candara"/>
                </a:rPr>
                <a:t>✗</a:t>
              </a:r>
              <a:endParaRPr lang="it-IT" sz="4000" dirty="0">
                <a:solidFill>
                  <a:srgbClr val="FF0000"/>
                </a:solidFill>
                <a:latin typeface="Candara"/>
                <a:cs typeface="Candara"/>
              </a:endParaRPr>
            </a:p>
          </p:txBody>
        </p:sp>
      </p:grpSp>
    </p:spTree>
    <p:extLst>
      <p:ext uri="{BB962C8B-B14F-4D97-AF65-F5344CB8AC3E}">
        <p14:creationId xmlns:p14="http://schemas.microsoft.com/office/powerpoint/2010/main" val="315051546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nodeType="with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ttangolo 34"/>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pic>
        <p:nvPicPr>
          <p:cNvPr id="39" name="Immagine 38" descr="formulation.png"/>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567545" y="2577677"/>
            <a:ext cx="1339273" cy="1209232"/>
          </a:xfrm>
          <a:prstGeom prst="rect">
            <a:avLst/>
          </a:prstGeom>
        </p:spPr>
      </p:pic>
      <p:sp>
        <p:nvSpPr>
          <p:cNvPr id="3" name="Rettangolo 2"/>
          <p:cNvSpPr/>
          <p:nvPr/>
        </p:nvSpPr>
        <p:spPr>
          <a:xfrm>
            <a:off x="314780" y="1796904"/>
            <a:ext cx="7908395" cy="523220"/>
          </a:xfrm>
          <a:prstGeom prst="rect">
            <a:avLst/>
          </a:prstGeom>
        </p:spPr>
        <p:txBody>
          <a:bodyPr wrap="square">
            <a:spAutoFit/>
          </a:bodyPr>
          <a:lstStyle/>
          <a:p>
            <a:pPr>
              <a:buSzPct val="80000"/>
            </a:pPr>
            <a:r>
              <a:rPr lang="it-IT" sz="2800" dirty="0" smtClean="0">
                <a:latin typeface="Arial"/>
                <a:ea typeface="Adobe 고딕 Std B"/>
                <a:cs typeface="Arial"/>
              </a:rPr>
              <a:t>We solve as a L1 minimization problem</a:t>
            </a:r>
          </a:p>
        </p:txBody>
      </p:sp>
      <p:pic>
        <p:nvPicPr>
          <p:cNvPr id="41" name="Immagine 40" descr="formulation.png"/>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3567546" y="2577677"/>
            <a:ext cx="4808546" cy="1209232"/>
          </a:xfrm>
          <a:prstGeom prst="rect">
            <a:avLst/>
          </a:prstGeom>
        </p:spPr>
      </p:pic>
      <p:pic>
        <p:nvPicPr>
          <p:cNvPr id="4" name="Immagine 3" descr="formulation.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87349" y="2577677"/>
            <a:ext cx="8083633" cy="1209232"/>
          </a:xfrm>
          <a:prstGeom prst="rect">
            <a:avLst/>
          </a:prstGeom>
        </p:spPr>
      </p:pic>
      <p:grpSp>
        <p:nvGrpSpPr>
          <p:cNvPr id="10" name="Gruppo 9"/>
          <p:cNvGrpSpPr/>
          <p:nvPr/>
        </p:nvGrpSpPr>
        <p:grpSpPr>
          <a:xfrm>
            <a:off x="387351" y="3915841"/>
            <a:ext cx="2658287" cy="2243933"/>
            <a:chOff x="387351" y="3007655"/>
            <a:chExt cx="2658287" cy="2243933"/>
          </a:xfrm>
        </p:grpSpPr>
        <p:sp>
          <p:nvSpPr>
            <p:cNvPr id="49" name="Rettangolo 48"/>
            <p:cNvSpPr/>
            <p:nvPr/>
          </p:nvSpPr>
          <p:spPr>
            <a:xfrm>
              <a:off x="387351" y="3720541"/>
              <a:ext cx="1032740" cy="461665"/>
            </a:xfrm>
            <a:prstGeom prst="rect">
              <a:avLst/>
            </a:prstGeom>
          </p:spPr>
          <p:txBody>
            <a:bodyPr wrap="square">
              <a:spAutoFit/>
            </a:bodyPr>
            <a:lstStyle/>
            <a:p>
              <a:r>
                <a:rPr lang="it-IT" sz="2400" dirty="0" smtClean="0">
                  <a:latin typeface="Arial"/>
                  <a:ea typeface="Adobe 고딕 Std B"/>
                  <a:cs typeface="Arial"/>
                </a:rPr>
                <a:t>In 2D</a:t>
              </a:r>
              <a:endParaRPr lang="it-IT" sz="2400" dirty="0"/>
            </a:p>
          </p:txBody>
        </p:sp>
        <p:sp>
          <p:nvSpPr>
            <p:cNvPr id="24" name="CasellaDiTesto 23"/>
            <p:cNvSpPr txBox="1"/>
            <p:nvPr/>
          </p:nvSpPr>
          <p:spPr>
            <a:xfrm>
              <a:off x="2593120" y="3778719"/>
              <a:ext cx="452518" cy="461665"/>
            </a:xfrm>
            <a:prstGeom prst="rect">
              <a:avLst/>
            </a:prstGeom>
            <a:noFill/>
          </p:spPr>
          <p:txBody>
            <a:bodyPr wrap="none" rtlCol="0">
              <a:spAutoFit/>
            </a:bodyPr>
            <a:lstStyle/>
            <a:p>
              <a:r>
                <a:rPr lang="it-IT" sz="2400" dirty="0" smtClean="0">
                  <a:latin typeface="Arial"/>
                  <a:cs typeface="Arial"/>
                </a:rPr>
                <a:t>U</a:t>
              </a:r>
              <a:r>
                <a:rPr lang="it-IT" sz="2400" baseline="-25000" dirty="0" smtClean="0">
                  <a:latin typeface="Arial"/>
                  <a:cs typeface="Arial"/>
                </a:rPr>
                <a:t>i</a:t>
              </a:r>
              <a:endParaRPr lang="it-IT" sz="2400" baseline="-25000" dirty="0">
                <a:latin typeface="Arial"/>
                <a:cs typeface="Arial"/>
              </a:endParaRPr>
            </a:p>
          </p:txBody>
        </p:sp>
        <p:cxnSp>
          <p:nvCxnSpPr>
            <p:cNvPr id="18" name="Connettore 2 17"/>
            <p:cNvCxnSpPr/>
            <p:nvPr/>
          </p:nvCxnSpPr>
          <p:spPr>
            <a:xfrm flipV="1">
              <a:off x="1557339" y="3414070"/>
              <a:ext cx="868590" cy="857212"/>
            </a:xfrm>
            <a:prstGeom prst="straightConnector1">
              <a:avLst/>
            </a:prstGeom>
            <a:ln w="5715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6" name="Connettore 2 15"/>
            <p:cNvCxnSpPr/>
            <p:nvPr/>
          </p:nvCxnSpPr>
          <p:spPr>
            <a:xfrm flipH="1" flipV="1">
              <a:off x="1565480" y="3007655"/>
              <a:ext cx="1" cy="1260000"/>
            </a:xfrm>
            <a:prstGeom prst="straightConnector1">
              <a:avLst/>
            </a:prstGeom>
            <a:ln w="38100" cmpd="sng">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7" name="Connettore 2 16"/>
            <p:cNvCxnSpPr/>
            <p:nvPr/>
          </p:nvCxnSpPr>
          <p:spPr>
            <a:xfrm rot="5400000" flipV="1">
              <a:off x="2195480" y="3637655"/>
              <a:ext cx="0" cy="1260000"/>
            </a:xfrm>
            <a:prstGeom prst="straightConnector1">
              <a:avLst/>
            </a:prstGeom>
            <a:ln w="38100" cmpd="sng">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25" name="CasellaDiTesto 24"/>
            <p:cNvSpPr txBox="1"/>
            <p:nvPr/>
          </p:nvSpPr>
          <p:spPr>
            <a:xfrm>
              <a:off x="1121981" y="3089978"/>
              <a:ext cx="435536" cy="461665"/>
            </a:xfrm>
            <a:prstGeom prst="rect">
              <a:avLst/>
            </a:prstGeom>
            <a:noFill/>
          </p:spPr>
          <p:txBody>
            <a:bodyPr wrap="none" rtlCol="0">
              <a:spAutoFit/>
            </a:bodyPr>
            <a:lstStyle/>
            <a:p>
              <a:r>
                <a:rPr lang="it-IT" sz="2400" dirty="0">
                  <a:latin typeface="Arial"/>
                  <a:cs typeface="Arial"/>
                </a:rPr>
                <a:t>V</a:t>
              </a:r>
              <a:r>
                <a:rPr lang="it-IT" sz="2400" baseline="-25000" dirty="0" smtClean="0">
                  <a:latin typeface="Arial"/>
                  <a:cs typeface="Arial"/>
                </a:rPr>
                <a:t>i</a:t>
              </a:r>
              <a:endParaRPr lang="it-IT" sz="2400" baseline="-25000" dirty="0">
                <a:latin typeface="Arial"/>
                <a:cs typeface="Arial"/>
              </a:endParaRPr>
            </a:p>
          </p:txBody>
        </p:sp>
        <p:sp>
          <p:nvSpPr>
            <p:cNvPr id="27" name="CasellaDiTesto 26"/>
            <p:cNvSpPr txBox="1"/>
            <p:nvPr/>
          </p:nvSpPr>
          <p:spPr>
            <a:xfrm>
              <a:off x="2434070" y="3183237"/>
              <a:ext cx="447007" cy="461665"/>
            </a:xfrm>
            <a:prstGeom prst="rect">
              <a:avLst/>
            </a:prstGeom>
            <a:noFill/>
          </p:spPr>
          <p:txBody>
            <a:bodyPr wrap="none" rtlCol="0">
              <a:spAutoFit/>
            </a:bodyPr>
            <a:lstStyle/>
            <a:p>
              <a:r>
                <a:rPr lang="it-IT" sz="2400" dirty="0" smtClean="0">
                  <a:latin typeface="Arial"/>
                  <a:cs typeface="Arial"/>
                </a:rPr>
                <a:t>d</a:t>
              </a:r>
              <a:r>
                <a:rPr lang="it-IT" sz="2400" baseline="-25000" dirty="0" smtClean="0">
                  <a:latin typeface="Arial"/>
                  <a:cs typeface="Arial"/>
                </a:rPr>
                <a:t>i</a:t>
              </a:r>
              <a:r>
                <a:rPr lang="it-IT" sz="2400" baseline="30000" dirty="0" smtClean="0">
                  <a:latin typeface="Arial"/>
                  <a:cs typeface="Arial"/>
                </a:rPr>
                <a:t>j</a:t>
              </a:r>
              <a:endParaRPr lang="it-IT" sz="2400" baseline="30000" dirty="0">
                <a:latin typeface="Arial"/>
                <a:cs typeface="Arial"/>
              </a:endParaRPr>
            </a:p>
          </p:txBody>
        </p:sp>
        <p:sp>
          <p:nvSpPr>
            <p:cNvPr id="51" name="Rettangolo 50"/>
            <p:cNvSpPr/>
            <p:nvPr/>
          </p:nvSpPr>
          <p:spPr>
            <a:xfrm>
              <a:off x="1787900" y="4420591"/>
              <a:ext cx="983913" cy="830997"/>
            </a:xfrm>
            <a:prstGeom prst="rect">
              <a:avLst/>
            </a:prstGeom>
          </p:spPr>
          <p:txBody>
            <a:bodyPr wrap="none">
              <a:spAutoFit/>
            </a:bodyPr>
            <a:lstStyle/>
            <a:p>
              <a:pPr algn="ctr"/>
              <a:r>
                <a:rPr lang="it-IT" sz="2400" b="1" dirty="0">
                  <a:latin typeface="Arial"/>
                  <a:ea typeface="Adobe 고딕 Std B"/>
                  <a:cs typeface="Arial"/>
                </a:rPr>
                <a:t>f </a:t>
              </a:r>
              <a:r>
                <a:rPr lang="it-IT" sz="2400" b="1" dirty="0" smtClean="0">
                  <a:latin typeface="Arial"/>
                  <a:ea typeface="Adobe 고딕 Std B"/>
                  <a:cs typeface="Arial"/>
                </a:rPr>
                <a:t>= √</a:t>
              </a:r>
              <a:r>
                <a:rPr lang="it-IT" sz="2400" b="1" dirty="0">
                  <a:latin typeface="Arial"/>
                  <a:ea typeface="Adobe 고딕 Std B"/>
                  <a:cs typeface="Arial"/>
                </a:rPr>
                <a:t>2  </a:t>
              </a:r>
              <a:endParaRPr lang="it-IT" sz="2400" b="1" dirty="0" smtClean="0">
                <a:latin typeface="Arial"/>
                <a:ea typeface="Adobe 고딕 Std B"/>
                <a:cs typeface="Arial"/>
              </a:endParaRPr>
            </a:p>
            <a:p>
              <a:pPr algn="ctr"/>
              <a:r>
                <a:rPr lang="it-IT" sz="2400" b="1" dirty="0" smtClean="0">
                  <a:solidFill>
                    <a:schemeClr val="accent2"/>
                  </a:solidFill>
                  <a:latin typeface="Arial"/>
                  <a:ea typeface="Adobe 고딕 Std B"/>
                  <a:cs typeface="Arial"/>
                </a:rPr>
                <a:t>MAX!</a:t>
              </a:r>
              <a:endParaRPr lang="it-IT" sz="2400" b="1" dirty="0">
                <a:solidFill>
                  <a:schemeClr val="accent2"/>
                </a:solidFill>
              </a:endParaRPr>
            </a:p>
          </p:txBody>
        </p:sp>
      </p:grpSp>
      <p:sp>
        <p:nvSpPr>
          <p:cNvPr id="12" name="Cubo 11"/>
          <p:cNvSpPr>
            <a:spLocks noChangeAspect="1"/>
          </p:cNvSpPr>
          <p:nvPr/>
        </p:nvSpPr>
        <p:spPr>
          <a:xfrm flipH="1">
            <a:off x="6918428" y="1300387"/>
            <a:ext cx="1440000" cy="1440000"/>
          </a:xfrm>
          <a:prstGeom prst="cub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p>
        </p:txBody>
      </p:sp>
      <p:cxnSp>
        <p:nvCxnSpPr>
          <p:cNvPr id="36" name="Connettore 1 35"/>
          <p:cNvCxnSpPr/>
          <p:nvPr/>
        </p:nvCxnSpPr>
        <p:spPr>
          <a:xfrm>
            <a:off x="7287439" y="1663946"/>
            <a:ext cx="0" cy="1086026"/>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37" name="Connettore 1 36"/>
          <p:cNvCxnSpPr/>
          <p:nvPr/>
        </p:nvCxnSpPr>
        <p:spPr>
          <a:xfrm>
            <a:off x="6918428" y="1300387"/>
            <a:ext cx="378342" cy="363559"/>
          </a:xfrm>
          <a:prstGeom prst="line">
            <a:avLst/>
          </a:prstGeom>
          <a:ln w="57150" cmpd="sng">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38" name="Connettore 1 37"/>
          <p:cNvCxnSpPr/>
          <p:nvPr/>
        </p:nvCxnSpPr>
        <p:spPr>
          <a:xfrm>
            <a:off x="7258762" y="1663946"/>
            <a:ext cx="1099666" cy="0"/>
          </a:xfrm>
          <a:prstGeom prst="line">
            <a:avLst/>
          </a:prstGeom>
          <a:ln w="57150" cmpd="sng">
            <a:solidFill>
              <a:srgbClr val="008000"/>
            </a:solidFill>
          </a:ln>
          <a:effectLst/>
        </p:spPr>
        <p:style>
          <a:lnRef idx="2">
            <a:schemeClr val="accent1"/>
          </a:lnRef>
          <a:fillRef idx="0">
            <a:schemeClr val="accent1"/>
          </a:fillRef>
          <a:effectRef idx="1">
            <a:schemeClr val="accent1"/>
          </a:effectRef>
          <a:fontRef idx="minor">
            <a:schemeClr val="tx1"/>
          </a:fontRef>
        </p:style>
      </p:cxnSp>
      <p:sp>
        <p:nvSpPr>
          <p:cNvPr id="40" name="CasellaDiTesto 39"/>
          <p:cNvSpPr txBox="1"/>
          <p:nvPr/>
        </p:nvSpPr>
        <p:spPr>
          <a:xfrm>
            <a:off x="6485489" y="1283946"/>
            <a:ext cx="406932" cy="461665"/>
          </a:xfrm>
          <a:prstGeom prst="rect">
            <a:avLst/>
          </a:prstGeom>
          <a:noFill/>
        </p:spPr>
        <p:txBody>
          <a:bodyPr wrap="none" rtlCol="0">
            <a:spAutoFit/>
          </a:bodyPr>
          <a:lstStyle/>
          <a:p>
            <a:r>
              <a:rPr lang="it-IT" sz="2400" b="1" dirty="0" smtClean="0">
                <a:latin typeface="Arial"/>
                <a:cs typeface="Arial"/>
              </a:rPr>
              <a:t>U</a:t>
            </a:r>
            <a:endParaRPr lang="it-IT" sz="2400" b="1" baseline="-25000" dirty="0">
              <a:latin typeface="Arial"/>
              <a:cs typeface="Arial"/>
            </a:endParaRPr>
          </a:p>
        </p:txBody>
      </p:sp>
      <p:sp>
        <p:nvSpPr>
          <p:cNvPr id="42" name="CasellaDiTesto 41"/>
          <p:cNvSpPr txBox="1"/>
          <p:nvPr/>
        </p:nvSpPr>
        <p:spPr>
          <a:xfrm>
            <a:off x="8358428" y="1479280"/>
            <a:ext cx="479618" cy="461665"/>
          </a:xfrm>
          <a:prstGeom prst="rect">
            <a:avLst/>
          </a:prstGeom>
          <a:noFill/>
        </p:spPr>
        <p:txBody>
          <a:bodyPr wrap="none" rtlCol="0">
            <a:spAutoFit/>
          </a:bodyPr>
          <a:lstStyle/>
          <a:p>
            <a:r>
              <a:rPr lang="it-IT" sz="2400" b="1" dirty="0">
                <a:latin typeface="Arial"/>
                <a:cs typeface="Arial"/>
              </a:rPr>
              <a:t>W</a:t>
            </a:r>
            <a:endParaRPr lang="it-IT" sz="2400" b="1" baseline="-25000" dirty="0">
              <a:latin typeface="Arial"/>
              <a:cs typeface="Arial"/>
            </a:endParaRPr>
          </a:p>
        </p:txBody>
      </p:sp>
      <p:sp>
        <p:nvSpPr>
          <p:cNvPr id="47" name="CasellaDiTesto 46"/>
          <p:cNvSpPr txBox="1"/>
          <p:nvPr/>
        </p:nvSpPr>
        <p:spPr>
          <a:xfrm>
            <a:off x="7296770" y="2173710"/>
            <a:ext cx="402674" cy="461665"/>
          </a:xfrm>
          <a:prstGeom prst="rect">
            <a:avLst/>
          </a:prstGeom>
          <a:noFill/>
        </p:spPr>
        <p:txBody>
          <a:bodyPr wrap="none" rtlCol="0">
            <a:spAutoFit/>
          </a:bodyPr>
          <a:lstStyle/>
          <a:p>
            <a:r>
              <a:rPr lang="it-IT" sz="2400" b="1" dirty="0">
                <a:latin typeface="Arial"/>
                <a:cs typeface="Arial"/>
              </a:rPr>
              <a:t>V</a:t>
            </a:r>
            <a:endParaRPr lang="it-IT" sz="2400" b="1" baseline="-25000" dirty="0">
              <a:latin typeface="Arial"/>
              <a:cs typeface="Arial"/>
            </a:endParaRPr>
          </a:p>
        </p:txBody>
      </p:sp>
      <p:cxnSp>
        <p:nvCxnSpPr>
          <p:cNvPr id="6" name="Connettore 2 5"/>
          <p:cNvCxnSpPr/>
          <p:nvPr/>
        </p:nvCxnSpPr>
        <p:spPr>
          <a:xfrm flipV="1">
            <a:off x="7711298" y="889001"/>
            <a:ext cx="117585" cy="590279"/>
          </a:xfrm>
          <a:prstGeom prst="straightConnector1">
            <a:avLst/>
          </a:prstGeom>
          <a:ln w="57150" cmpd="sng">
            <a:solidFill>
              <a:srgbClr val="370057"/>
            </a:solidFill>
            <a:tailEnd type="arrow"/>
          </a:ln>
          <a:effectLst/>
        </p:spPr>
        <p:style>
          <a:lnRef idx="2">
            <a:schemeClr val="accent1"/>
          </a:lnRef>
          <a:fillRef idx="0">
            <a:schemeClr val="accent1"/>
          </a:fillRef>
          <a:effectRef idx="1">
            <a:schemeClr val="accent1"/>
          </a:effectRef>
          <a:fontRef idx="minor">
            <a:schemeClr val="tx1"/>
          </a:fontRef>
        </p:style>
      </p:cxnSp>
      <p:sp>
        <p:nvSpPr>
          <p:cNvPr id="14" name="Rettangolo 13"/>
          <p:cNvSpPr/>
          <p:nvPr/>
        </p:nvSpPr>
        <p:spPr>
          <a:xfrm>
            <a:off x="7316487" y="822281"/>
            <a:ext cx="429675" cy="461665"/>
          </a:xfrm>
          <a:prstGeom prst="rect">
            <a:avLst/>
          </a:prstGeom>
        </p:spPr>
        <p:txBody>
          <a:bodyPr wrap="none">
            <a:spAutoFit/>
          </a:bodyPr>
          <a:lstStyle/>
          <a:p>
            <a:r>
              <a:rPr lang="it-IT" sz="2400" b="1" dirty="0" smtClean="0">
                <a:solidFill>
                  <a:prstClr val="black"/>
                </a:solidFill>
                <a:latin typeface="Arial"/>
                <a:cs typeface="Arial"/>
              </a:rPr>
              <a:t>d</a:t>
            </a:r>
            <a:r>
              <a:rPr lang="it-IT" sz="2400" b="1" baseline="-25000" dirty="0" smtClean="0">
                <a:solidFill>
                  <a:prstClr val="black"/>
                </a:solidFill>
                <a:latin typeface="Arial"/>
                <a:cs typeface="Arial"/>
              </a:rPr>
              <a:t>i</a:t>
            </a:r>
            <a:endParaRPr lang="it-IT" b="1" dirty="0"/>
          </a:p>
        </p:txBody>
      </p:sp>
      <p:sp>
        <p:nvSpPr>
          <p:cNvPr id="2" name="Title 1"/>
          <p:cNvSpPr>
            <a:spLocks noGrp="1"/>
          </p:cNvSpPr>
          <p:nvPr>
            <p:ph type="title"/>
          </p:nvPr>
        </p:nvSpPr>
        <p:spPr/>
        <p:txBody>
          <a:bodyPr/>
          <a:lstStyle/>
          <a:p>
            <a:r>
              <a:rPr lang="en-US" dirty="0" smtClean="0"/>
              <a:t>Cubes Orientation</a:t>
            </a:r>
            <a:endParaRPr lang="en-US" dirty="0"/>
          </a:p>
        </p:txBody>
      </p:sp>
      <p:grpSp>
        <p:nvGrpSpPr>
          <p:cNvPr id="7" name="Gruppo 6"/>
          <p:cNvGrpSpPr/>
          <p:nvPr/>
        </p:nvGrpSpPr>
        <p:grpSpPr>
          <a:xfrm>
            <a:off x="3995136" y="3696627"/>
            <a:ext cx="4584165" cy="2476992"/>
            <a:chOff x="3995136" y="3696627"/>
            <a:chExt cx="4584165" cy="2476992"/>
          </a:xfrm>
        </p:grpSpPr>
        <p:grpSp>
          <p:nvGrpSpPr>
            <p:cNvPr id="5" name="Gruppo 4"/>
            <p:cNvGrpSpPr/>
            <p:nvPr/>
          </p:nvGrpSpPr>
          <p:grpSpPr>
            <a:xfrm rot="18948424">
              <a:off x="4033080" y="3696627"/>
              <a:ext cx="1259997" cy="1260002"/>
              <a:chOff x="4199430" y="3951998"/>
              <a:chExt cx="1259997" cy="1260002"/>
            </a:xfrm>
          </p:grpSpPr>
          <p:cxnSp>
            <p:nvCxnSpPr>
              <p:cNvPr id="31" name="Connettore 2 30"/>
              <p:cNvCxnSpPr/>
              <p:nvPr/>
            </p:nvCxnSpPr>
            <p:spPr>
              <a:xfrm flipV="1">
                <a:off x="4215712" y="3951998"/>
                <a:ext cx="0" cy="1260000"/>
              </a:xfrm>
              <a:prstGeom prst="straightConnector1">
                <a:avLst/>
              </a:prstGeom>
              <a:ln w="38100" cmpd="sng">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2" name="Connettore 2 31"/>
              <p:cNvCxnSpPr/>
              <p:nvPr/>
            </p:nvCxnSpPr>
            <p:spPr>
              <a:xfrm rot="5400000" flipV="1">
                <a:off x="4829429" y="4582001"/>
                <a:ext cx="0" cy="1259997"/>
              </a:xfrm>
              <a:prstGeom prst="straightConnector1">
                <a:avLst/>
              </a:prstGeom>
              <a:ln w="57150" cmpd="sng">
                <a:solidFill>
                  <a:schemeClr val="accent3">
                    <a:lumMod val="75000"/>
                  </a:schemeClr>
                </a:solidFill>
                <a:tailEnd type="arrow"/>
              </a:ln>
              <a:effectLst/>
            </p:spPr>
            <p:style>
              <a:lnRef idx="2">
                <a:schemeClr val="accent1"/>
              </a:lnRef>
              <a:fillRef idx="0">
                <a:schemeClr val="accent1"/>
              </a:fillRef>
              <a:effectRef idx="1">
                <a:schemeClr val="accent1"/>
              </a:effectRef>
              <a:fontRef idx="minor">
                <a:schemeClr val="tx1"/>
              </a:fontRef>
            </p:style>
          </p:cxnSp>
        </p:grpSp>
        <p:sp>
          <p:nvSpPr>
            <p:cNvPr id="33" name="CasellaDiTesto 32"/>
            <p:cNvSpPr txBox="1"/>
            <p:nvPr/>
          </p:nvSpPr>
          <p:spPr>
            <a:xfrm>
              <a:off x="3995136" y="3976388"/>
              <a:ext cx="435536" cy="461665"/>
            </a:xfrm>
            <a:prstGeom prst="rect">
              <a:avLst/>
            </a:prstGeom>
            <a:noFill/>
          </p:spPr>
          <p:txBody>
            <a:bodyPr wrap="none" rtlCol="0">
              <a:spAutoFit/>
            </a:bodyPr>
            <a:lstStyle/>
            <a:p>
              <a:r>
                <a:rPr lang="it-IT" sz="2400" dirty="0">
                  <a:latin typeface="Arial"/>
                  <a:cs typeface="Arial"/>
                </a:rPr>
                <a:t>V</a:t>
              </a:r>
              <a:r>
                <a:rPr lang="it-IT" sz="2400" baseline="-25000" dirty="0" smtClean="0">
                  <a:latin typeface="Arial"/>
                  <a:cs typeface="Arial"/>
                </a:rPr>
                <a:t>i</a:t>
              </a:r>
              <a:endParaRPr lang="it-IT" sz="2400" baseline="-25000" dirty="0">
                <a:latin typeface="Arial"/>
                <a:cs typeface="Arial"/>
              </a:endParaRPr>
            </a:p>
          </p:txBody>
        </p:sp>
        <p:sp>
          <p:nvSpPr>
            <p:cNvPr id="34" name="CasellaDiTesto 33"/>
            <p:cNvSpPr txBox="1"/>
            <p:nvPr/>
          </p:nvSpPr>
          <p:spPr>
            <a:xfrm>
              <a:off x="5039747" y="4917738"/>
              <a:ext cx="1028396" cy="461665"/>
            </a:xfrm>
            <a:prstGeom prst="rect">
              <a:avLst/>
            </a:prstGeom>
            <a:noFill/>
          </p:spPr>
          <p:txBody>
            <a:bodyPr wrap="none" rtlCol="0">
              <a:spAutoFit/>
            </a:bodyPr>
            <a:lstStyle/>
            <a:p>
              <a:r>
                <a:rPr lang="it-IT" sz="2400" dirty="0" smtClean="0">
                  <a:latin typeface="Arial"/>
                  <a:cs typeface="Arial"/>
                </a:rPr>
                <a:t>d</a:t>
              </a:r>
              <a:r>
                <a:rPr lang="it-IT" sz="2400" baseline="-25000" dirty="0" smtClean="0">
                  <a:latin typeface="Arial"/>
                  <a:cs typeface="Arial"/>
                </a:rPr>
                <a:t>i</a:t>
              </a:r>
              <a:r>
                <a:rPr lang="it-IT" sz="2400" baseline="30000" dirty="0" smtClean="0">
                  <a:latin typeface="Arial"/>
                  <a:cs typeface="Arial"/>
                </a:rPr>
                <a:t>j </a:t>
              </a:r>
              <a:r>
                <a:rPr lang="it-IT" sz="2400" dirty="0" smtClean="0">
                  <a:latin typeface="Arial"/>
                  <a:cs typeface="Arial"/>
                </a:rPr>
                <a:t>// U</a:t>
              </a:r>
              <a:r>
                <a:rPr lang="it-IT" sz="2400" baseline="-25000" dirty="0" smtClean="0">
                  <a:latin typeface="Arial"/>
                  <a:cs typeface="Arial"/>
                </a:rPr>
                <a:t>i</a:t>
              </a:r>
              <a:endParaRPr lang="it-IT" sz="2400" baseline="30000" dirty="0">
                <a:latin typeface="Arial"/>
                <a:cs typeface="Arial"/>
              </a:endParaRPr>
            </a:p>
          </p:txBody>
        </p:sp>
        <p:sp>
          <p:nvSpPr>
            <p:cNvPr id="52" name="Rettangolo 51"/>
            <p:cNvSpPr/>
            <p:nvPr/>
          </p:nvSpPr>
          <p:spPr>
            <a:xfrm>
              <a:off x="6241110" y="5342622"/>
              <a:ext cx="851315" cy="830997"/>
            </a:xfrm>
            <a:prstGeom prst="rect">
              <a:avLst/>
            </a:prstGeom>
          </p:spPr>
          <p:txBody>
            <a:bodyPr wrap="none">
              <a:spAutoFit/>
            </a:bodyPr>
            <a:lstStyle/>
            <a:p>
              <a:pPr algn="ctr"/>
              <a:r>
                <a:rPr lang="it-IT" sz="2400" b="1" dirty="0">
                  <a:latin typeface="Arial"/>
                  <a:ea typeface="Adobe 고딕 Std B"/>
                  <a:cs typeface="Arial"/>
                </a:rPr>
                <a:t>f </a:t>
              </a:r>
              <a:r>
                <a:rPr lang="it-IT" sz="2400" b="1" dirty="0" smtClean="0">
                  <a:latin typeface="Arial"/>
                  <a:ea typeface="Adobe 고딕 Std B"/>
                  <a:cs typeface="Arial"/>
                </a:rPr>
                <a:t>= 1  </a:t>
              </a:r>
            </a:p>
            <a:p>
              <a:pPr algn="ctr"/>
              <a:r>
                <a:rPr lang="it-IT" sz="2400" b="1" dirty="0" smtClean="0">
                  <a:solidFill>
                    <a:schemeClr val="accent3">
                      <a:lumMod val="75000"/>
                    </a:schemeClr>
                  </a:solidFill>
                  <a:latin typeface="Arial"/>
                  <a:ea typeface="Adobe 고딕 Std B"/>
                  <a:cs typeface="Arial"/>
                </a:rPr>
                <a:t>MIN!</a:t>
              </a:r>
              <a:endParaRPr lang="it-IT" sz="2400" b="1" dirty="0">
                <a:solidFill>
                  <a:schemeClr val="accent3">
                    <a:lumMod val="75000"/>
                  </a:schemeClr>
                </a:solidFill>
              </a:endParaRPr>
            </a:p>
          </p:txBody>
        </p:sp>
        <p:sp>
          <p:nvSpPr>
            <p:cNvPr id="44" name="CasellaDiTesto 43"/>
            <p:cNvSpPr txBox="1"/>
            <p:nvPr/>
          </p:nvSpPr>
          <p:spPr>
            <a:xfrm>
              <a:off x="6538476" y="4108345"/>
              <a:ext cx="1039918" cy="461665"/>
            </a:xfrm>
            <a:prstGeom prst="rect">
              <a:avLst/>
            </a:prstGeom>
            <a:noFill/>
          </p:spPr>
          <p:txBody>
            <a:bodyPr wrap="none" rtlCol="0">
              <a:spAutoFit/>
            </a:bodyPr>
            <a:lstStyle/>
            <a:p>
              <a:r>
                <a:rPr lang="it-IT" sz="2400" dirty="0" smtClean="0">
                  <a:latin typeface="Arial"/>
                  <a:cs typeface="Arial"/>
                </a:rPr>
                <a:t>d</a:t>
              </a:r>
              <a:r>
                <a:rPr lang="it-IT" sz="2400" baseline="-25000" dirty="0" smtClean="0">
                  <a:latin typeface="Arial"/>
                  <a:cs typeface="Arial"/>
                </a:rPr>
                <a:t>i</a:t>
              </a:r>
              <a:r>
                <a:rPr lang="it-IT" sz="2400" baseline="30000" dirty="0" smtClean="0">
                  <a:latin typeface="Arial"/>
                  <a:cs typeface="Arial"/>
                </a:rPr>
                <a:t>j  </a:t>
              </a:r>
              <a:r>
                <a:rPr lang="it-IT" sz="2400" dirty="0">
                  <a:latin typeface="Arial"/>
                  <a:cs typeface="Arial"/>
                </a:rPr>
                <a:t>/</a:t>
              </a:r>
              <a:r>
                <a:rPr lang="it-IT" sz="2400" dirty="0" smtClean="0">
                  <a:latin typeface="Arial"/>
                  <a:cs typeface="Arial"/>
                </a:rPr>
                <a:t>/</a:t>
              </a:r>
              <a:r>
                <a:rPr lang="it-IT" sz="2400" baseline="30000" dirty="0" smtClean="0">
                  <a:latin typeface="Arial"/>
                  <a:cs typeface="Arial"/>
                </a:rPr>
                <a:t> </a:t>
              </a:r>
              <a:r>
                <a:rPr lang="it-IT" sz="2400" dirty="0" smtClean="0">
                  <a:latin typeface="Arial"/>
                  <a:cs typeface="Arial"/>
                </a:rPr>
                <a:t>V</a:t>
              </a:r>
              <a:r>
                <a:rPr lang="it-IT" sz="2400" baseline="-25000" dirty="0" smtClean="0">
                  <a:latin typeface="Arial"/>
                  <a:cs typeface="Arial"/>
                </a:rPr>
                <a:t>i</a:t>
              </a:r>
              <a:endParaRPr lang="it-IT" sz="2400" baseline="-25000" dirty="0">
                <a:latin typeface="Arial"/>
                <a:cs typeface="Arial"/>
              </a:endParaRPr>
            </a:p>
          </p:txBody>
        </p:sp>
        <p:sp>
          <p:nvSpPr>
            <p:cNvPr id="45" name="CasellaDiTesto 44"/>
            <p:cNvSpPr txBox="1"/>
            <p:nvPr/>
          </p:nvSpPr>
          <p:spPr>
            <a:xfrm>
              <a:off x="8018464" y="5520469"/>
              <a:ext cx="452518" cy="461665"/>
            </a:xfrm>
            <a:prstGeom prst="rect">
              <a:avLst/>
            </a:prstGeom>
            <a:noFill/>
          </p:spPr>
          <p:txBody>
            <a:bodyPr wrap="none" rtlCol="0">
              <a:spAutoFit/>
            </a:bodyPr>
            <a:lstStyle/>
            <a:p>
              <a:r>
                <a:rPr lang="it-IT" sz="2400" dirty="0" smtClean="0">
                  <a:latin typeface="Arial"/>
                  <a:cs typeface="Arial"/>
                </a:rPr>
                <a:t>U</a:t>
              </a:r>
              <a:r>
                <a:rPr lang="it-IT" sz="2400" baseline="-25000" dirty="0" smtClean="0">
                  <a:latin typeface="Arial"/>
                  <a:cs typeface="Arial"/>
                </a:rPr>
                <a:t>i</a:t>
              </a:r>
              <a:endParaRPr lang="it-IT" sz="2400" baseline="30000" dirty="0">
                <a:latin typeface="Arial"/>
                <a:cs typeface="Arial"/>
              </a:endParaRPr>
            </a:p>
          </p:txBody>
        </p:sp>
        <p:grpSp>
          <p:nvGrpSpPr>
            <p:cNvPr id="50" name="Gruppo 49"/>
            <p:cNvGrpSpPr/>
            <p:nvPr/>
          </p:nvGrpSpPr>
          <p:grpSpPr>
            <a:xfrm rot="2748424">
              <a:off x="7319302" y="4461267"/>
              <a:ext cx="1259997" cy="1260001"/>
              <a:chOff x="4360046" y="4108154"/>
              <a:chExt cx="1259997" cy="1260001"/>
            </a:xfrm>
          </p:grpSpPr>
          <p:cxnSp>
            <p:nvCxnSpPr>
              <p:cNvPr id="54" name="Connettore 2 53"/>
              <p:cNvCxnSpPr/>
              <p:nvPr/>
            </p:nvCxnSpPr>
            <p:spPr>
              <a:xfrm flipV="1">
                <a:off x="4376328" y="4108154"/>
                <a:ext cx="0" cy="1260000"/>
              </a:xfrm>
              <a:prstGeom prst="straightConnector1">
                <a:avLst/>
              </a:prstGeom>
              <a:ln w="57150" cmpd="sng">
                <a:solidFill>
                  <a:schemeClr val="accent3">
                    <a:lumMod val="7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55" name="Connettore 2 54"/>
              <p:cNvCxnSpPr/>
              <p:nvPr/>
            </p:nvCxnSpPr>
            <p:spPr>
              <a:xfrm rot="5400000" flipV="1">
                <a:off x="4990045" y="4738156"/>
                <a:ext cx="0" cy="1259997"/>
              </a:xfrm>
              <a:prstGeom prst="straightConnector1">
                <a:avLst/>
              </a:prstGeom>
              <a:ln w="38100" cmpd="sng">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grpSp>
      </p:grpSp>
    </p:spTree>
    <p:extLst>
      <p:ext uri="{BB962C8B-B14F-4D97-AF65-F5344CB8AC3E}">
        <p14:creationId xmlns:p14="http://schemas.microsoft.com/office/powerpoint/2010/main" val="1909271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ttangolo 31"/>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8" name="Rettangolo arrotondato 7"/>
          <p:cNvSpPr/>
          <p:nvPr/>
        </p:nvSpPr>
        <p:spPr>
          <a:xfrm>
            <a:off x="4604376" y="1724526"/>
            <a:ext cx="2367418" cy="4374649"/>
          </a:xfrm>
          <a:prstGeom prst="roundRect">
            <a:avLst/>
          </a:prstGeom>
          <a:ln w="38100" cmpd="sng">
            <a:solidFill>
              <a:srgbClr val="370057"/>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it-IT"/>
          </a:p>
        </p:txBody>
      </p:sp>
      <p:grpSp>
        <p:nvGrpSpPr>
          <p:cNvPr id="35" name="Gruppo 34"/>
          <p:cNvGrpSpPr/>
          <p:nvPr/>
        </p:nvGrpSpPr>
        <p:grpSpPr>
          <a:xfrm>
            <a:off x="142442" y="2389537"/>
            <a:ext cx="8747847" cy="3100809"/>
            <a:chOff x="142442" y="2389537"/>
            <a:chExt cx="8747847" cy="3100809"/>
          </a:xfrm>
        </p:grpSpPr>
        <p:grpSp>
          <p:nvGrpSpPr>
            <p:cNvPr id="15" name="Gruppo 14"/>
            <p:cNvGrpSpPr/>
            <p:nvPr/>
          </p:nvGrpSpPr>
          <p:grpSpPr>
            <a:xfrm>
              <a:off x="142442" y="2389538"/>
              <a:ext cx="2227166" cy="3100808"/>
              <a:chOff x="369242" y="2722350"/>
              <a:chExt cx="2227166" cy="3100808"/>
            </a:xfrm>
          </p:grpSpPr>
          <p:pic>
            <p:nvPicPr>
              <p:cNvPr id="16" name="Immagine 15" descr="A.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69242" y="2722350"/>
                <a:ext cx="2227166" cy="2446832"/>
              </a:xfrm>
              <a:prstGeom prst="rect">
                <a:avLst/>
              </a:prstGeom>
            </p:spPr>
          </p:pic>
          <p:sp>
            <p:nvSpPr>
              <p:cNvPr id="17" name="CasellaDiTesto 16"/>
              <p:cNvSpPr txBox="1"/>
              <p:nvPr/>
            </p:nvSpPr>
            <p:spPr>
              <a:xfrm>
                <a:off x="1185218" y="5423048"/>
                <a:ext cx="954107" cy="400110"/>
              </a:xfrm>
              <a:prstGeom prst="rect">
                <a:avLst/>
              </a:prstGeom>
              <a:noFill/>
            </p:spPr>
            <p:txBody>
              <a:bodyPr wrap="none" rtlCol="0">
                <a:spAutoFit/>
              </a:bodyPr>
              <a:lstStyle/>
              <a:p>
                <a:r>
                  <a:rPr lang="it-IT" sz="2000" b="1" dirty="0" smtClean="0">
                    <a:latin typeface="Arial"/>
                    <a:cs typeface="Arial"/>
                  </a:rPr>
                  <a:t>INPUT</a:t>
                </a:r>
              </a:p>
            </p:txBody>
          </p:sp>
        </p:grpSp>
        <p:grpSp>
          <p:nvGrpSpPr>
            <p:cNvPr id="5" name="Gruppo 4"/>
            <p:cNvGrpSpPr/>
            <p:nvPr/>
          </p:nvGrpSpPr>
          <p:grpSpPr>
            <a:xfrm>
              <a:off x="6822670" y="2389537"/>
              <a:ext cx="2067619" cy="3100809"/>
              <a:chOff x="6414430" y="2722349"/>
              <a:chExt cx="2067619" cy="3100809"/>
            </a:xfrm>
          </p:grpSpPr>
          <p:pic>
            <p:nvPicPr>
              <p:cNvPr id="6" name="Immagine 5" descr="D.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414430" y="2722349"/>
                <a:ext cx="2067619" cy="2446833"/>
              </a:xfrm>
              <a:prstGeom prst="rect">
                <a:avLst/>
              </a:prstGeom>
            </p:spPr>
          </p:pic>
          <p:sp>
            <p:nvSpPr>
              <p:cNvPr id="7" name="CasellaDiTesto 6"/>
              <p:cNvSpPr txBox="1"/>
              <p:nvPr/>
            </p:nvSpPr>
            <p:spPr>
              <a:xfrm>
                <a:off x="6921474" y="5423048"/>
                <a:ext cx="1348957" cy="400110"/>
              </a:xfrm>
              <a:prstGeom prst="rect">
                <a:avLst/>
              </a:prstGeom>
              <a:noFill/>
            </p:spPr>
            <p:txBody>
              <a:bodyPr wrap="square" rtlCol="0">
                <a:spAutoFit/>
              </a:bodyPr>
              <a:lstStyle/>
              <a:p>
                <a:r>
                  <a:rPr lang="it-IT" sz="2000" b="1" dirty="0" smtClean="0">
                    <a:latin typeface="Arial"/>
                    <a:cs typeface="Arial"/>
                  </a:rPr>
                  <a:t>OUTPUT</a:t>
                </a:r>
              </a:p>
            </p:txBody>
          </p:sp>
        </p:grpSp>
      </p:grpSp>
      <p:grpSp>
        <p:nvGrpSpPr>
          <p:cNvPr id="34" name="Gruppo 33"/>
          <p:cNvGrpSpPr/>
          <p:nvPr/>
        </p:nvGrpSpPr>
        <p:grpSpPr>
          <a:xfrm>
            <a:off x="1912525" y="2261359"/>
            <a:ext cx="2956990" cy="3388055"/>
            <a:chOff x="1912525" y="2261359"/>
            <a:chExt cx="2956990" cy="3388055"/>
          </a:xfrm>
        </p:grpSpPr>
        <p:cxnSp>
          <p:nvCxnSpPr>
            <p:cNvPr id="19" name="Connettore 2 18"/>
            <p:cNvCxnSpPr>
              <a:stCxn id="17" idx="3"/>
              <a:endCxn id="21" idx="1"/>
            </p:cNvCxnSpPr>
            <p:nvPr/>
          </p:nvCxnSpPr>
          <p:spPr>
            <a:xfrm>
              <a:off x="1912525" y="5290291"/>
              <a:ext cx="680950" cy="518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nvGrpSpPr>
            <p:cNvPr id="20" name="Gruppo 19"/>
            <p:cNvGrpSpPr/>
            <p:nvPr/>
          </p:nvGrpSpPr>
          <p:grpSpPr>
            <a:xfrm>
              <a:off x="2240550" y="2261359"/>
              <a:ext cx="2363826" cy="3388055"/>
              <a:chOff x="2267426" y="2594171"/>
              <a:chExt cx="2363826" cy="3388055"/>
            </a:xfrm>
          </p:grpSpPr>
          <p:sp>
            <p:nvSpPr>
              <p:cNvPr id="21" name="CasellaDiTesto 20"/>
              <p:cNvSpPr txBox="1"/>
              <p:nvPr/>
            </p:nvSpPr>
            <p:spPr>
              <a:xfrm>
                <a:off x="2620351" y="5274340"/>
                <a:ext cx="1818106" cy="707886"/>
              </a:xfrm>
              <a:prstGeom prst="rect">
                <a:avLst/>
              </a:prstGeom>
              <a:noFill/>
            </p:spPr>
            <p:txBody>
              <a:bodyPr wrap="square" rtlCol="0">
                <a:spAutoFit/>
              </a:bodyPr>
              <a:lstStyle/>
              <a:p>
                <a:pPr algn="ctr"/>
                <a:r>
                  <a:rPr lang="it-IT" sz="2000" b="1" i="1" dirty="0" smtClean="0">
                    <a:solidFill>
                      <a:schemeClr val="accent2"/>
                    </a:solidFill>
                    <a:latin typeface="Arial"/>
                    <a:cs typeface="Arial"/>
                  </a:rPr>
                  <a:t>BRANCHING</a:t>
                </a:r>
              </a:p>
              <a:p>
                <a:pPr algn="ctr"/>
                <a:r>
                  <a:rPr lang="it-IT" sz="2000" b="1" dirty="0" smtClean="0">
                    <a:solidFill>
                      <a:schemeClr val="accent2"/>
                    </a:solidFill>
                    <a:latin typeface="Arial"/>
                    <a:cs typeface="Arial"/>
                  </a:rPr>
                  <a:t>CUBES</a:t>
                </a:r>
              </a:p>
            </p:txBody>
          </p:sp>
          <p:pic>
            <p:nvPicPr>
              <p:cNvPr id="22" name="Immagine 21" descr="sdvbsdjv.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267426" y="2594171"/>
                <a:ext cx="2363826" cy="2632727"/>
              </a:xfrm>
              <a:prstGeom prst="rect">
                <a:avLst/>
              </a:prstGeom>
            </p:spPr>
          </p:pic>
        </p:grpSp>
        <p:cxnSp>
          <p:nvCxnSpPr>
            <p:cNvPr id="12" name="Connettore 2 11"/>
            <p:cNvCxnSpPr>
              <a:stCxn id="21" idx="3"/>
              <a:endCxn id="14" idx="1"/>
            </p:cNvCxnSpPr>
            <p:nvPr/>
          </p:nvCxnSpPr>
          <p:spPr>
            <a:xfrm>
              <a:off x="4411581" y="5295471"/>
              <a:ext cx="457934" cy="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grpSp>
        <p:nvGrpSpPr>
          <p:cNvPr id="33" name="Gruppo 32"/>
          <p:cNvGrpSpPr/>
          <p:nvPr/>
        </p:nvGrpSpPr>
        <p:grpSpPr>
          <a:xfrm>
            <a:off x="4569467" y="2446086"/>
            <a:ext cx="2760247" cy="3203328"/>
            <a:chOff x="4569467" y="2446086"/>
            <a:chExt cx="2760247" cy="3203328"/>
          </a:xfrm>
        </p:grpSpPr>
        <p:cxnSp>
          <p:nvCxnSpPr>
            <p:cNvPr id="9" name="Connettore 2 8"/>
            <p:cNvCxnSpPr>
              <a:stCxn id="14" idx="3"/>
              <a:endCxn id="7" idx="1"/>
            </p:cNvCxnSpPr>
            <p:nvPr/>
          </p:nvCxnSpPr>
          <p:spPr>
            <a:xfrm flipV="1">
              <a:off x="6635769" y="5290291"/>
              <a:ext cx="693945" cy="518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sp>
          <p:nvSpPr>
            <p:cNvPr id="14" name="CasellaDiTesto 13"/>
            <p:cNvSpPr txBox="1"/>
            <p:nvPr/>
          </p:nvSpPr>
          <p:spPr>
            <a:xfrm>
              <a:off x="4869515" y="4941528"/>
              <a:ext cx="1766254" cy="707886"/>
            </a:xfrm>
            <a:prstGeom prst="rect">
              <a:avLst/>
            </a:prstGeom>
            <a:noFill/>
          </p:spPr>
          <p:txBody>
            <a:bodyPr wrap="none" rtlCol="0">
              <a:spAutoFit/>
            </a:bodyPr>
            <a:lstStyle/>
            <a:p>
              <a:pPr algn="ctr"/>
              <a:r>
                <a:rPr lang="it-IT" sz="2000" b="1" dirty="0" smtClean="0">
                  <a:latin typeface="Arial"/>
                  <a:cs typeface="Arial"/>
                </a:rPr>
                <a:t>TUBULAR</a:t>
              </a:r>
            </a:p>
            <a:p>
              <a:pPr algn="ctr"/>
              <a:r>
                <a:rPr lang="it-IT" sz="2000" b="1" dirty="0" smtClean="0">
                  <a:latin typeface="Arial"/>
                  <a:cs typeface="Arial"/>
                </a:rPr>
                <a:t>STRUCTURE</a:t>
              </a:r>
            </a:p>
          </p:txBody>
        </p:sp>
        <p:pic>
          <p:nvPicPr>
            <p:cNvPr id="24" name="Immagine 23" descr="teaser.png"/>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569467" y="2446086"/>
              <a:ext cx="2060005" cy="2448000"/>
            </a:xfrm>
            <a:prstGeom prst="rect">
              <a:avLst/>
            </a:prstGeom>
          </p:spPr>
        </p:pic>
      </p:grpSp>
      <p:sp>
        <p:nvSpPr>
          <p:cNvPr id="3" name="Rettangolo 2"/>
          <p:cNvSpPr/>
          <p:nvPr/>
        </p:nvSpPr>
        <p:spPr>
          <a:xfrm>
            <a:off x="6239933" y="4417941"/>
            <a:ext cx="243521" cy="40930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atin typeface="Arial"/>
              <a:cs typeface="Arial"/>
            </a:endParaRPr>
          </a:p>
        </p:txBody>
      </p:sp>
      <p:sp>
        <p:nvSpPr>
          <p:cNvPr id="2" name="Title 1"/>
          <p:cNvSpPr>
            <a:spLocks noGrp="1"/>
          </p:cNvSpPr>
          <p:nvPr>
            <p:ph type="title"/>
          </p:nvPr>
        </p:nvSpPr>
        <p:spPr/>
        <p:txBody>
          <a:bodyPr/>
          <a:lstStyle/>
          <a:p>
            <a:r>
              <a:rPr lang="en-US" dirty="0" smtClean="0"/>
              <a:t>Quad Layout Construction</a:t>
            </a:r>
            <a:endParaRPr lang="en-US" dirty="0"/>
          </a:p>
        </p:txBody>
      </p:sp>
      <p:cxnSp>
        <p:nvCxnSpPr>
          <p:cNvPr id="4" name="Connettore 1 3"/>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4297517"/>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Tubes extrusion</a:t>
            </a:r>
            <a:endParaRPr lang="en-US" dirty="0"/>
          </a:p>
        </p:txBody>
      </p:sp>
      <p:pic>
        <p:nvPicPr>
          <p:cNvPr id="3" name="Immagine 2" descr="20.pdf"/>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3058" y="2322989"/>
            <a:ext cx="8424000" cy="2876488"/>
          </a:xfrm>
          <a:prstGeom prst="rect">
            <a:avLst/>
          </a:prstGeom>
        </p:spPr>
      </p:pic>
      <p:sp>
        <p:nvSpPr>
          <p:cNvPr id="4" name="CasellaDiTesto 3"/>
          <p:cNvSpPr txBox="1"/>
          <p:nvPr/>
        </p:nvSpPr>
        <p:spPr>
          <a:xfrm>
            <a:off x="456854" y="1561088"/>
            <a:ext cx="8366304" cy="523220"/>
          </a:xfrm>
          <a:prstGeom prst="rect">
            <a:avLst/>
          </a:prstGeom>
          <a:noFill/>
        </p:spPr>
        <p:txBody>
          <a:bodyPr wrap="square" rtlCol="0">
            <a:spAutoFit/>
          </a:bodyPr>
          <a:lstStyle/>
          <a:p>
            <a:pPr marL="457200" indent="-457200">
              <a:buSzPct val="80000"/>
              <a:buFont typeface="Wingdings" charset="2"/>
              <a:buChar char="§"/>
            </a:pPr>
            <a:r>
              <a:rPr lang="it-IT" sz="2800" dirty="0" smtClean="0">
                <a:latin typeface="Arial"/>
                <a:ea typeface="Adobe 고딕 Std B"/>
                <a:cs typeface="Arial"/>
              </a:rPr>
              <a:t>Use </a:t>
            </a:r>
            <a:r>
              <a:rPr lang="it-IT" sz="2800" b="1" dirty="0" smtClean="0">
                <a:solidFill>
                  <a:srgbClr val="370057"/>
                </a:solidFill>
                <a:latin typeface="Arial"/>
                <a:ea typeface="Adobe 고딕 Std B"/>
                <a:cs typeface="Arial"/>
              </a:rPr>
              <a:t>parallel transport</a:t>
            </a:r>
          </a:p>
        </p:txBody>
      </p:sp>
      <p:sp>
        <p:nvSpPr>
          <p:cNvPr id="5" name="CasellaDiTesto 4"/>
          <p:cNvSpPr txBox="1"/>
          <p:nvPr/>
        </p:nvSpPr>
        <p:spPr>
          <a:xfrm>
            <a:off x="456854" y="5300663"/>
            <a:ext cx="8687146" cy="523220"/>
          </a:xfrm>
          <a:prstGeom prst="rect">
            <a:avLst/>
          </a:prstGeom>
          <a:noFill/>
        </p:spPr>
        <p:txBody>
          <a:bodyPr wrap="square" rtlCol="0">
            <a:spAutoFit/>
          </a:bodyPr>
          <a:lstStyle/>
          <a:p>
            <a:pPr>
              <a:buSzPct val="80000"/>
            </a:pPr>
            <a:r>
              <a:rPr lang="it-IT" sz="2800" b="1" i="1" dirty="0">
                <a:solidFill>
                  <a:srgbClr val="FF0000"/>
                </a:solidFill>
                <a:latin typeface="Arial"/>
                <a:ea typeface="Adobe 고딕 Std B"/>
                <a:cs typeface="Arial"/>
              </a:rPr>
              <a:t>T</a:t>
            </a:r>
            <a:r>
              <a:rPr lang="it-IT" sz="2800" b="1" i="1" dirty="0" smtClean="0">
                <a:solidFill>
                  <a:srgbClr val="FF0000"/>
                </a:solidFill>
                <a:latin typeface="Arial"/>
                <a:ea typeface="Adobe 고딕 Std B"/>
                <a:cs typeface="Arial"/>
              </a:rPr>
              <a:t>orsion</a:t>
            </a:r>
            <a:r>
              <a:rPr lang="it-IT" sz="2800" b="1" dirty="0" smtClean="0">
                <a:latin typeface="Arial"/>
                <a:ea typeface="Adobe 고딕 Std B"/>
                <a:cs typeface="Arial"/>
              </a:rPr>
              <a:t> </a:t>
            </a:r>
            <a:r>
              <a:rPr lang="it-IT" sz="2800" dirty="0" smtClean="0">
                <a:latin typeface="Arial"/>
                <a:ea typeface="Adobe 고딕 Std B"/>
                <a:cs typeface="Arial"/>
              </a:rPr>
              <a:t>is eventually interpolated along the curve</a:t>
            </a:r>
            <a:endParaRPr lang="it-IT" sz="2800" dirty="0" smtClean="0">
              <a:solidFill>
                <a:srgbClr val="FF0000"/>
              </a:solidFill>
              <a:latin typeface="Arial"/>
              <a:ea typeface="Adobe 고딕 Std B"/>
              <a:cs typeface="Arial"/>
            </a:endParaRPr>
          </a:p>
        </p:txBody>
      </p:sp>
      <p:pic>
        <p:nvPicPr>
          <p:cNvPr id="6" name="Immagine 5" descr="19.pdf"/>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9158" y="2322989"/>
            <a:ext cx="8424000" cy="2876483"/>
          </a:xfrm>
          <a:prstGeom prst="rect">
            <a:avLst/>
          </a:prstGeom>
        </p:spPr>
      </p:pic>
      <p:pic>
        <p:nvPicPr>
          <p:cNvPr id="7" name="Immagine 6" descr="18.pdf"/>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99158" y="2322989"/>
            <a:ext cx="8424000" cy="2876487"/>
          </a:xfrm>
          <a:prstGeom prst="rect">
            <a:avLst/>
          </a:prstGeom>
        </p:spPr>
      </p:pic>
      <p:pic>
        <p:nvPicPr>
          <p:cNvPr id="8" name="Immagine 7" descr="17.pdf"/>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99158" y="2322985"/>
            <a:ext cx="8424000" cy="2876487"/>
          </a:xfrm>
          <a:prstGeom prst="rect">
            <a:avLst/>
          </a:prstGeom>
        </p:spPr>
      </p:pic>
      <p:pic>
        <p:nvPicPr>
          <p:cNvPr id="9" name="Immagine 8" descr="16.pdf"/>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99158" y="2322990"/>
            <a:ext cx="8424000" cy="2876487"/>
          </a:xfrm>
          <a:prstGeom prst="rect">
            <a:avLst/>
          </a:prstGeom>
        </p:spPr>
      </p:pic>
      <p:pic>
        <p:nvPicPr>
          <p:cNvPr id="10" name="Immagine 9" descr="15.pdf"/>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399158" y="2322990"/>
            <a:ext cx="8424000" cy="2876487"/>
          </a:xfrm>
          <a:prstGeom prst="rect">
            <a:avLst/>
          </a:prstGeom>
        </p:spPr>
      </p:pic>
      <p:cxnSp>
        <p:nvCxnSpPr>
          <p:cNvPr id="11" name="Connettore 2 10"/>
          <p:cNvCxnSpPr/>
          <p:nvPr/>
        </p:nvCxnSpPr>
        <p:spPr>
          <a:xfrm>
            <a:off x="2300222" y="4469158"/>
            <a:ext cx="850605" cy="551157"/>
          </a:xfrm>
          <a:prstGeom prst="straightConnector1">
            <a:avLst/>
          </a:prstGeom>
          <a:ln w="38100" cmpd="sng">
            <a:solidFill>
              <a:srgbClr val="FF0000"/>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12" name="Connettore 2 11"/>
          <p:cNvCxnSpPr/>
          <p:nvPr/>
        </p:nvCxnSpPr>
        <p:spPr>
          <a:xfrm flipV="1">
            <a:off x="2300222" y="3900375"/>
            <a:ext cx="800824" cy="562057"/>
          </a:xfrm>
          <a:prstGeom prst="straightConnector1">
            <a:avLst/>
          </a:prstGeom>
          <a:ln w="38100" cmpd="sng">
            <a:solidFill>
              <a:srgbClr val="FF0000"/>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13" name="Connettore 2 12"/>
          <p:cNvCxnSpPr/>
          <p:nvPr/>
        </p:nvCxnSpPr>
        <p:spPr>
          <a:xfrm flipV="1">
            <a:off x="3150827" y="4458258"/>
            <a:ext cx="800824" cy="562057"/>
          </a:xfrm>
          <a:prstGeom prst="straightConnector1">
            <a:avLst/>
          </a:prstGeom>
          <a:ln w="12700" cmpd="sng">
            <a:solidFill>
              <a:schemeClr val="tx1"/>
            </a:solidFill>
            <a:prstDash val="dot"/>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14" name="Connettore 2 13"/>
          <p:cNvCxnSpPr/>
          <p:nvPr/>
        </p:nvCxnSpPr>
        <p:spPr>
          <a:xfrm>
            <a:off x="3101046" y="3900375"/>
            <a:ext cx="850605" cy="551157"/>
          </a:xfrm>
          <a:prstGeom prst="straightConnector1">
            <a:avLst/>
          </a:prstGeom>
          <a:ln w="12700" cmpd="sng">
            <a:solidFill>
              <a:srgbClr val="000000"/>
            </a:solidFill>
            <a:prstDash val="dot"/>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15" name="Connettore 2 14"/>
          <p:cNvCxnSpPr/>
          <p:nvPr/>
        </p:nvCxnSpPr>
        <p:spPr>
          <a:xfrm flipV="1">
            <a:off x="2300222" y="4458258"/>
            <a:ext cx="1651429" cy="10900"/>
          </a:xfrm>
          <a:prstGeom prst="straightConnector1">
            <a:avLst/>
          </a:prstGeom>
          <a:ln w="38100" cmpd="sng">
            <a:solidFill>
              <a:srgbClr val="FF0000"/>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16" name="Connettore 2 15"/>
          <p:cNvCxnSpPr/>
          <p:nvPr/>
        </p:nvCxnSpPr>
        <p:spPr>
          <a:xfrm>
            <a:off x="3928964" y="3330063"/>
            <a:ext cx="798019" cy="672690"/>
          </a:xfrm>
          <a:prstGeom prst="straightConnector1">
            <a:avLst/>
          </a:prstGeom>
          <a:ln w="38100" cmpd="sng">
            <a:solidFill>
              <a:srgbClr val="FF0000"/>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17" name="Connettore 2 16"/>
          <p:cNvCxnSpPr/>
          <p:nvPr/>
        </p:nvCxnSpPr>
        <p:spPr>
          <a:xfrm flipV="1">
            <a:off x="3924659" y="2774032"/>
            <a:ext cx="842332" cy="560336"/>
          </a:xfrm>
          <a:prstGeom prst="straightConnector1">
            <a:avLst/>
          </a:prstGeom>
          <a:ln w="38100" cmpd="sng">
            <a:solidFill>
              <a:srgbClr val="FF0000"/>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18" name="Connettore 2 17"/>
          <p:cNvCxnSpPr/>
          <p:nvPr/>
        </p:nvCxnSpPr>
        <p:spPr>
          <a:xfrm flipV="1">
            <a:off x="4726983" y="3442417"/>
            <a:ext cx="842331" cy="560336"/>
          </a:xfrm>
          <a:prstGeom prst="straightConnector1">
            <a:avLst/>
          </a:prstGeom>
          <a:ln w="12700" cmpd="sng">
            <a:solidFill>
              <a:schemeClr val="tx1"/>
            </a:solidFill>
            <a:prstDash val="dot"/>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19" name="Connettore 2 18"/>
          <p:cNvCxnSpPr/>
          <p:nvPr/>
        </p:nvCxnSpPr>
        <p:spPr>
          <a:xfrm>
            <a:off x="4766991" y="2789205"/>
            <a:ext cx="816601" cy="668385"/>
          </a:xfrm>
          <a:prstGeom prst="straightConnector1">
            <a:avLst/>
          </a:prstGeom>
          <a:ln w="12700" cmpd="sng">
            <a:solidFill>
              <a:srgbClr val="000000"/>
            </a:solidFill>
            <a:prstDash val="dot"/>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20" name="Connettore 2 19"/>
          <p:cNvCxnSpPr/>
          <p:nvPr/>
        </p:nvCxnSpPr>
        <p:spPr>
          <a:xfrm>
            <a:off x="3953490" y="3328425"/>
            <a:ext cx="1615824" cy="113992"/>
          </a:xfrm>
          <a:prstGeom prst="straightConnector1">
            <a:avLst/>
          </a:prstGeom>
          <a:ln w="38100" cmpd="sng">
            <a:solidFill>
              <a:srgbClr val="FF0000"/>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013878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par>
                                <p:cTn id="13" presetID="22"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par>
                                <p:cTn id="20" presetID="22" presetClass="entr" presetSubtype="1"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par>
                          <p:cTn id="23" fill="hold">
                            <p:stCondLst>
                              <p:cond delay="1000"/>
                            </p:stCondLst>
                            <p:childTnLst>
                              <p:par>
                                <p:cTn id="24" presetID="2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childTnLst>
                          </p:cTn>
                        </p:par>
                        <p:par>
                          <p:cTn id="27" fill="hold">
                            <p:stCondLst>
                              <p:cond delay="1500"/>
                            </p:stCondLst>
                            <p:childTnLst>
                              <p:par>
                                <p:cTn id="28" presetID="10" presetClass="entr" presetSubtype="0"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par>
                          <p:cTn id="31" fill="hold">
                            <p:stCondLst>
                              <p:cond delay="2000"/>
                            </p:stCondLst>
                            <p:childTnLst>
                              <p:par>
                                <p:cTn id="32" presetID="10" presetClass="exit" presetSubtype="0" fill="hold" nodeType="afterEffect">
                                  <p:stCondLst>
                                    <p:cond delay="0"/>
                                  </p:stCondLst>
                                  <p:childTnLst>
                                    <p:animEffect transition="out" filter="fade">
                                      <p:cBhvr>
                                        <p:cTn id="33" dur="500"/>
                                        <p:tgtEl>
                                          <p:spTgt spid="11"/>
                                        </p:tgtEl>
                                      </p:cBhvr>
                                    </p:animEffect>
                                    <p:set>
                                      <p:cBhvr>
                                        <p:cTn id="34" dur="1" fill="hold">
                                          <p:stCondLst>
                                            <p:cond delay="499"/>
                                          </p:stCondLst>
                                        </p:cTn>
                                        <p:tgtEl>
                                          <p:spTgt spid="11"/>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15"/>
                                        </p:tgtEl>
                                      </p:cBhvr>
                                    </p:animEffect>
                                    <p:set>
                                      <p:cBhvr>
                                        <p:cTn id="37" dur="1" fill="hold">
                                          <p:stCondLst>
                                            <p:cond delay="4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12"/>
                                        </p:tgtEl>
                                      </p:cBhvr>
                                    </p:animEffect>
                                    <p:set>
                                      <p:cBhvr>
                                        <p:cTn id="40" dur="1" fill="hold">
                                          <p:stCondLst>
                                            <p:cond delay="499"/>
                                          </p:stCondLst>
                                        </p:cTn>
                                        <p:tgtEl>
                                          <p:spTgt spid="12"/>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14"/>
                                        </p:tgtEl>
                                      </p:cBhvr>
                                    </p:animEffect>
                                    <p:set>
                                      <p:cBhvr>
                                        <p:cTn id="43" dur="1" fill="hold">
                                          <p:stCondLst>
                                            <p:cond delay="499"/>
                                          </p:stCondLst>
                                        </p:cTn>
                                        <p:tgtEl>
                                          <p:spTgt spid="14"/>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13"/>
                                        </p:tgtEl>
                                      </p:cBhvr>
                                    </p:animEffect>
                                    <p:set>
                                      <p:cBhvr>
                                        <p:cTn id="46" dur="1" fill="hold">
                                          <p:stCondLst>
                                            <p:cond delay="499"/>
                                          </p:stCondLst>
                                        </p:cTn>
                                        <p:tgtEl>
                                          <p:spTgt spid="13"/>
                                        </p:tgtEl>
                                        <p:attrNameLst>
                                          <p:attrName>style.visibility</p:attrName>
                                        </p:attrNameLst>
                                      </p:cBhvr>
                                      <p:to>
                                        <p:strVal val="hidden"/>
                                      </p:to>
                                    </p:set>
                                  </p:childTnLst>
                                </p:cTn>
                              </p:par>
                            </p:childTnLst>
                          </p:cTn>
                        </p:par>
                        <p:par>
                          <p:cTn id="47" fill="hold">
                            <p:stCondLst>
                              <p:cond delay="2500"/>
                            </p:stCondLst>
                            <p:childTnLst>
                              <p:par>
                                <p:cTn id="48" presetID="22" presetClass="entr" presetSubtype="1"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up)">
                                      <p:cBhvr>
                                        <p:cTn id="50" dur="500"/>
                                        <p:tgtEl>
                                          <p:spTgt spid="16"/>
                                        </p:tgtEl>
                                      </p:cBhvr>
                                    </p:animEffect>
                                  </p:childTnLst>
                                </p:cTn>
                              </p:par>
                              <p:par>
                                <p:cTn id="51" presetID="22" presetClass="entr" presetSubtype="4"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childTnLst>
                          </p:cTn>
                        </p:par>
                        <p:par>
                          <p:cTn id="54" fill="hold">
                            <p:stCondLst>
                              <p:cond delay="3000"/>
                            </p:stCondLst>
                            <p:childTnLst>
                              <p:par>
                                <p:cTn id="55" presetID="22" presetClass="entr" presetSubtype="4" fill="hold"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1" fill="hold"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up)">
                                      <p:cBhvr>
                                        <p:cTn id="60" dur="500"/>
                                        <p:tgtEl>
                                          <p:spTgt spid="19"/>
                                        </p:tgtEl>
                                      </p:cBhvr>
                                    </p:animEffect>
                                  </p:childTnLst>
                                </p:cTn>
                              </p:par>
                            </p:childTnLst>
                          </p:cTn>
                        </p:par>
                        <p:par>
                          <p:cTn id="61" fill="hold">
                            <p:stCondLst>
                              <p:cond delay="3500"/>
                            </p:stCondLst>
                            <p:childTnLst>
                              <p:par>
                                <p:cTn id="62" presetID="22" presetClass="entr" presetSubtype="8"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4000"/>
                            </p:stCondLst>
                            <p:childTnLst>
                              <p:par>
                                <p:cTn id="66" presetID="10" presetClass="exit" presetSubtype="0" fill="hold" nodeType="afterEffect">
                                  <p:stCondLst>
                                    <p:cond delay="0"/>
                                  </p:stCondLst>
                                  <p:childTnLst>
                                    <p:animEffect transition="out" filter="fade">
                                      <p:cBhvr>
                                        <p:cTn id="67" dur="500"/>
                                        <p:tgtEl>
                                          <p:spTgt spid="16"/>
                                        </p:tgtEl>
                                      </p:cBhvr>
                                    </p:animEffect>
                                    <p:set>
                                      <p:cBhvr>
                                        <p:cTn id="68" dur="1" fill="hold">
                                          <p:stCondLst>
                                            <p:cond delay="499"/>
                                          </p:stCondLst>
                                        </p:cTn>
                                        <p:tgtEl>
                                          <p:spTgt spid="16"/>
                                        </p:tgtEl>
                                        <p:attrNameLst>
                                          <p:attrName>style.visibility</p:attrName>
                                        </p:attrNameLst>
                                      </p:cBhvr>
                                      <p:to>
                                        <p:strVal val="hidden"/>
                                      </p:to>
                                    </p:set>
                                  </p:childTnLst>
                                </p:cTn>
                              </p:par>
                              <p:par>
                                <p:cTn id="69" presetID="10" presetClass="exit" presetSubtype="0" fill="hold" nodeType="withEffect">
                                  <p:stCondLst>
                                    <p:cond delay="0"/>
                                  </p:stCondLst>
                                  <p:childTnLst>
                                    <p:animEffect transition="out" filter="fade">
                                      <p:cBhvr>
                                        <p:cTn id="70" dur="500"/>
                                        <p:tgtEl>
                                          <p:spTgt spid="17"/>
                                        </p:tgtEl>
                                      </p:cBhvr>
                                    </p:animEffect>
                                    <p:set>
                                      <p:cBhvr>
                                        <p:cTn id="71" dur="1" fill="hold">
                                          <p:stCondLst>
                                            <p:cond delay="499"/>
                                          </p:stCondLst>
                                        </p:cTn>
                                        <p:tgtEl>
                                          <p:spTgt spid="17"/>
                                        </p:tgtEl>
                                        <p:attrNameLst>
                                          <p:attrName>style.visibility</p:attrName>
                                        </p:attrNameLst>
                                      </p:cBhvr>
                                      <p:to>
                                        <p:strVal val="hidden"/>
                                      </p:to>
                                    </p:set>
                                  </p:childTnLst>
                                </p:cTn>
                              </p:par>
                              <p:par>
                                <p:cTn id="72" presetID="10" presetClass="exit" presetSubtype="0" fill="hold" nodeType="withEffect">
                                  <p:stCondLst>
                                    <p:cond delay="0"/>
                                  </p:stCondLst>
                                  <p:childTnLst>
                                    <p:animEffect transition="out" filter="fade">
                                      <p:cBhvr>
                                        <p:cTn id="73" dur="500"/>
                                        <p:tgtEl>
                                          <p:spTgt spid="18"/>
                                        </p:tgtEl>
                                      </p:cBhvr>
                                    </p:animEffect>
                                    <p:set>
                                      <p:cBhvr>
                                        <p:cTn id="74" dur="1" fill="hold">
                                          <p:stCondLst>
                                            <p:cond delay="499"/>
                                          </p:stCondLst>
                                        </p:cTn>
                                        <p:tgtEl>
                                          <p:spTgt spid="18"/>
                                        </p:tgtEl>
                                        <p:attrNameLst>
                                          <p:attrName>style.visibility</p:attrName>
                                        </p:attrNameLst>
                                      </p:cBhvr>
                                      <p:to>
                                        <p:strVal val="hidden"/>
                                      </p:to>
                                    </p:set>
                                  </p:childTnLst>
                                </p:cTn>
                              </p:par>
                              <p:par>
                                <p:cTn id="75" presetID="10" presetClass="exit" presetSubtype="0" fill="hold" nodeType="withEffect">
                                  <p:stCondLst>
                                    <p:cond delay="0"/>
                                  </p:stCondLst>
                                  <p:childTnLst>
                                    <p:animEffect transition="out" filter="fade">
                                      <p:cBhvr>
                                        <p:cTn id="76" dur="500"/>
                                        <p:tgtEl>
                                          <p:spTgt spid="19"/>
                                        </p:tgtEl>
                                      </p:cBhvr>
                                    </p:animEffect>
                                    <p:set>
                                      <p:cBhvr>
                                        <p:cTn id="77" dur="1" fill="hold">
                                          <p:stCondLst>
                                            <p:cond delay="499"/>
                                          </p:stCondLst>
                                        </p:cTn>
                                        <p:tgtEl>
                                          <p:spTgt spid="19"/>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20"/>
                                        </p:tgtEl>
                                      </p:cBhvr>
                                    </p:animEffect>
                                    <p:set>
                                      <p:cBhvr>
                                        <p:cTn id="80" dur="1" fill="hold">
                                          <p:stCondLst>
                                            <p:cond delay="499"/>
                                          </p:stCondLst>
                                        </p:cTn>
                                        <p:tgtEl>
                                          <p:spTgt spid="20"/>
                                        </p:tgtEl>
                                        <p:attrNameLst>
                                          <p:attrName>style.visibility</p:attrName>
                                        </p:attrNameLst>
                                      </p:cBhvr>
                                      <p:to>
                                        <p:strVal val="hidden"/>
                                      </p:to>
                                    </p:set>
                                  </p:childTnLst>
                                </p:cTn>
                              </p:par>
                            </p:childTnLst>
                          </p:cTn>
                        </p:par>
                        <p:par>
                          <p:cTn id="81" fill="hold">
                            <p:stCondLst>
                              <p:cond delay="4500"/>
                            </p:stCondLst>
                            <p:childTnLst>
                              <p:par>
                                <p:cTn id="82" presetID="10"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500"/>
                                        <p:tgtEl>
                                          <p:spTgt spid="7"/>
                                        </p:tgtEl>
                                      </p:cBhvr>
                                    </p:animEffect>
                                  </p:childTnLst>
                                </p:cTn>
                              </p:par>
                            </p:childTnLst>
                          </p:cTn>
                        </p:par>
                        <p:par>
                          <p:cTn id="85" fill="hold">
                            <p:stCondLst>
                              <p:cond delay="5000"/>
                            </p:stCondLst>
                            <p:childTnLst>
                              <p:par>
                                <p:cTn id="86" presetID="10" presetClass="entr" presetSubtype="0" fill="hold" nodeType="after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fade">
                                      <p:cBhvr>
                                        <p:cTn id="88" dur="500"/>
                                        <p:tgtEl>
                                          <p:spTgt spid="8"/>
                                        </p:tgtEl>
                                      </p:cBhvr>
                                    </p:animEffect>
                                  </p:childTnLst>
                                </p:cTn>
                              </p:par>
                            </p:childTnLst>
                          </p:cTn>
                        </p:par>
                        <p:par>
                          <p:cTn id="89" fill="hold">
                            <p:stCondLst>
                              <p:cond delay="5500"/>
                            </p:stCondLst>
                            <p:childTnLst>
                              <p:par>
                                <p:cTn id="90" presetID="10" presetClass="entr" presetSubtype="0" fill="hold" nodeType="after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500"/>
                                        <p:tgtEl>
                                          <p:spTgt spid="9"/>
                                        </p:tgtEl>
                                      </p:cBhvr>
                                    </p:animEffect>
                                  </p:childTnLst>
                                </p:cTn>
                              </p:par>
                            </p:childTnLst>
                          </p:cTn>
                        </p:par>
                        <p:par>
                          <p:cTn id="93" fill="hold">
                            <p:stCondLst>
                              <p:cond delay="6000"/>
                            </p:stCondLst>
                            <p:childTnLst>
                              <p:par>
                                <p:cTn id="94" presetID="10" presetClass="entr" presetSubtype="0" fill="hold" nodeType="after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fade">
                                      <p:cBhvr>
                                        <p:cTn id="96" dur="500"/>
                                        <p:tgtEl>
                                          <p:spTgt spid="10"/>
                                        </p:tgtEl>
                                      </p:cBhvr>
                                    </p:animEffect>
                                  </p:childTnLst>
                                </p:cTn>
                              </p:par>
                            </p:childTnLst>
                          </p:cTn>
                        </p:par>
                        <p:par>
                          <p:cTn id="97" fill="hold">
                            <p:stCondLst>
                              <p:cond delay="6500"/>
                            </p:stCondLst>
                            <p:childTnLst>
                              <p:par>
                                <p:cTn id="98" presetID="10" presetClass="entr" presetSubtype="0" fill="hold" grpId="0" nodeType="after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fade">
                                      <p:cBhvr>
                                        <p:cTn id="10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Conforming Meshing</a:t>
            </a:r>
            <a:endParaRPr lang="en-US" dirty="0"/>
          </a:p>
        </p:txBody>
      </p:sp>
      <p:sp>
        <p:nvSpPr>
          <p:cNvPr id="9" name="CasellaDiTesto 8"/>
          <p:cNvSpPr txBox="1"/>
          <p:nvPr/>
        </p:nvSpPr>
        <p:spPr>
          <a:xfrm>
            <a:off x="237329" y="1376360"/>
            <a:ext cx="8366304" cy="523220"/>
          </a:xfrm>
          <a:prstGeom prst="rect">
            <a:avLst/>
          </a:prstGeom>
          <a:noFill/>
        </p:spPr>
        <p:txBody>
          <a:bodyPr wrap="square" rtlCol="0">
            <a:spAutoFit/>
          </a:bodyPr>
          <a:lstStyle/>
          <a:p>
            <a:pPr>
              <a:buSzPct val="80000"/>
            </a:pPr>
            <a:r>
              <a:rPr lang="it-IT" sz="2800" b="1" dirty="0" smtClean="0">
                <a:solidFill>
                  <a:srgbClr val="FF0000"/>
                </a:solidFill>
                <a:latin typeface="Arial"/>
                <a:ea typeface="Adobe 고딕 Std B"/>
                <a:cs typeface="Arial"/>
              </a:rPr>
              <a:t>T-Vertices</a:t>
            </a:r>
            <a:r>
              <a:rPr lang="it-IT" sz="2800" dirty="0" smtClean="0">
                <a:latin typeface="Arial"/>
                <a:ea typeface="Adobe 고딕 Std B"/>
                <a:cs typeface="Arial"/>
              </a:rPr>
              <a:t> must be removed, if present</a:t>
            </a:r>
            <a:endParaRPr lang="it-IT" sz="2800" dirty="0" smtClean="0">
              <a:solidFill>
                <a:srgbClr val="FF0000"/>
              </a:solidFill>
              <a:latin typeface="Arial"/>
              <a:ea typeface="Adobe 고딕 Std B"/>
              <a:cs typeface="Arial"/>
            </a:endParaRPr>
          </a:p>
        </p:txBody>
      </p:sp>
      <p:pic>
        <p:nvPicPr>
          <p:cNvPr id="10" name="Immagine 9" descr="21.pdf"/>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38132" y="2133356"/>
            <a:ext cx="6876253" cy="2883590"/>
          </a:xfrm>
          <a:prstGeom prst="rect">
            <a:avLst/>
          </a:prstGeom>
        </p:spPr>
      </p:pic>
      <p:grpSp>
        <p:nvGrpSpPr>
          <p:cNvPr id="4" name="Gruppo 3"/>
          <p:cNvGrpSpPr/>
          <p:nvPr/>
        </p:nvGrpSpPr>
        <p:grpSpPr>
          <a:xfrm>
            <a:off x="2483556" y="2844930"/>
            <a:ext cx="1398128" cy="1642533"/>
            <a:chOff x="2483556" y="3192498"/>
            <a:chExt cx="1398128" cy="1642533"/>
          </a:xfrm>
        </p:grpSpPr>
        <p:grpSp>
          <p:nvGrpSpPr>
            <p:cNvPr id="11" name="Gruppo 10"/>
            <p:cNvGrpSpPr/>
            <p:nvPr/>
          </p:nvGrpSpPr>
          <p:grpSpPr>
            <a:xfrm>
              <a:off x="3737684" y="3677920"/>
              <a:ext cx="144000" cy="1157111"/>
              <a:chOff x="3737684" y="3860800"/>
              <a:chExt cx="144000" cy="1157111"/>
            </a:xfrm>
          </p:grpSpPr>
          <p:cxnSp>
            <p:nvCxnSpPr>
              <p:cNvPr id="12" name="Connettore 1 11"/>
              <p:cNvCxnSpPr/>
              <p:nvPr/>
            </p:nvCxnSpPr>
            <p:spPr>
              <a:xfrm>
                <a:off x="3815644" y="3860800"/>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3" name="Ovale 12"/>
              <p:cNvSpPr>
                <a:spLocks noChangeAspect="1"/>
              </p:cNvSpPr>
              <p:nvPr/>
            </p:nvSpPr>
            <p:spPr>
              <a:xfrm>
                <a:off x="3737684" y="4169632"/>
                <a:ext cx="144000" cy="144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sp>
            <p:nvSpPr>
              <p:cNvPr id="14" name="Ovale 13"/>
              <p:cNvSpPr>
                <a:spLocks noChangeAspect="1"/>
              </p:cNvSpPr>
              <p:nvPr/>
            </p:nvSpPr>
            <p:spPr>
              <a:xfrm>
                <a:off x="3737684" y="4577854"/>
                <a:ext cx="144000" cy="144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grpSp>
        <p:cxnSp>
          <p:nvCxnSpPr>
            <p:cNvPr id="18" name="Connettore 1 17"/>
            <p:cNvCxnSpPr/>
            <p:nvPr/>
          </p:nvCxnSpPr>
          <p:spPr>
            <a:xfrm>
              <a:off x="2483556" y="3192498"/>
              <a:ext cx="1332088" cy="485422"/>
            </a:xfrm>
            <a:prstGeom prst="line">
              <a:avLst/>
            </a:prstGeom>
            <a:ln w="57150" cmpd="sng">
              <a:solidFill>
                <a:srgbClr val="0000FF"/>
              </a:solidFill>
            </a:ln>
            <a:effectLst/>
          </p:spPr>
          <p:style>
            <a:lnRef idx="2">
              <a:schemeClr val="accent1"/>
            </a:lnRef>
            <a:fillRef idx="0">
              <a:schemeClr val="accent1"/>
            </a:fillRef>
            <a:effectRef idx="1">
              <a:schemeClr val="accent1"/>
            </a:effectRef>
            <a:fontRef idx="minor">
              <a:schemeClr val="tx1"/>
            </a:fontRef>
          </p:style>
        </p:cxnSp>
      </p:grpSp>
      <p:grpSp>
        <p:nvGrpSpPr>
          <p:cNvPr id="19" name="Gruppo 18"/>
          <p:cNvGrpSpPr/>
          <p:nvPr/>
        </p:nvGrpSpPr>
        <p:grpSpPr>
          <a:xfrm>
            <a:off x="3268133" y="2483684"/>
            <a:ext cx="2664178" cy="1636890"/>
            <a:chOff x="3268133" y="3014132"/>
            <a:chExt cx="2664178" cy="1636890"/>
          </a:xfrm>
        </p:grpSpPr>
        <p:cxnSp>
          <p:nvCxnSpPr>
            <p:cNvPr id="20" name="Connettore 1 19"/>
            <p:cNvCxnSpPr/>
            <p:nvPr/>
          </p:nvCxnSpPr>
          <p:spPr>
            <a:xfrm>
              <a:off x="4600221" y="3493911"/>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1" name="Connettore 1 20"/>
            <p:cNvCxnSpPr/>
            <p:nvPr/>
          </p:nvCxnSpPr>
          <p:spPr>
            <a:xfrm>
              <a:off x="3268133" y="3014132"/>
              <a:ext cx="1332088" cy="485422"/>
            </a:xfrm>
            <a:prstGeom prst="line">
              <a:avLst/>
            </a:prstGeom>
            <a:ln w="57150" cmpd="sng">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22" name="Connettore 1 21"/>
            <p:cNvCxnSpPr/>
            <p:nvPr/>
          </p:nvCxnSpPr>
          <p:spPr>
            <a:xfrm flipV="1">
              <a:off x="4600221" y="3166533"/>
              <a:ext cx="1332090" cy="327378"/>
            </a:xfrm>
            <a:prstGeom prst="line">
              <a:avLst/>
            </a:prstGeom>
            <a:ln w="57150" cmpd="sng">
              <a:solidFill>
                <a:srgbClr val="008000"/>
              </a:solidFill>
            </a:ln>
            <a:effectLst/>
          </p:spPr>
          <p:style>
            <a:lnRef idx="2">
              <a:schemeClr val="accent1"/>
            </a:lnRef>
            <a:fillRef idx="0">
              <a:schemeClr val="accent1"/>
            </a:fillRef>
            <a:effectRef idx="1">
              <a:schemeClr val="accent1"/>
            </a:effectRef>
            <a:fontRef idx="minor">
              <a:schemeClr val="tx1"/>
            </a:fontRef>
          </p:style>
        </p:cxnSp>
      </p:grpSp>
      <p:grpSp>
        <p:nvGrpSpPr>
          <p:cNvPr id="5" name="Gruppo 4"/>
          <p:cNvGrpSpPr/>
          <p:nvPr/>
        </p:nvGrpSpPr>
        <p:grpSpPr>
          <a:xfrm>
            <a:off x="5260832" y="3025550"/>
            <a:ext cx="1405258" cy="1484489"/>
            <a:chOff x="5260832" y="3373118"/>
            <a:chExt cx="1405258" cy="1484489"/>
          </a:xfrm>
        </p:grpSpPr>
        <p:grpSp>
          <p:nvGrpSpPr>
            <p:cNvPr id="15" name="Gruppo 14"/>
            <p:cNvGrpSpPr/>
            <p:nvPr/>
          </p:nvGrpSpPr>
          <p:grpSpPr>
            <a:xfrm>
              <a:off x="5260832" y="3700496"/>
              <a:ext cx="144000" cy="1157111"/>
              <a:chOff x="5260832" y="3883376"/>
              <a:chExt cx="144000" cy="1157111"/>
            </a:xfrm>
          </p:grpSpPr>
          <p:cxnSp>
            <p:nvCxnSpPr>
              <p:cNvPr id="16" name="Connettore 1 15"/>
              <p:cNvCxnSpPr/>
              <p:nvPr/>
            </p:nvCxnSpPr>
            <p:spPr>
              <a:xfrm>
                <a:off x="5334000" y="3883376"/>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7" name="Ovale 16"/>
              <p:cNvSpPr>
                <a:spLocks noChangeAspect="1"/>
              </p:cNvSpPr>
              <p:nvPr/>
            </p:nvSpPr>
            <p:spPr>
              <a:xfrm>
                <a:off x="5260832" y="4389882"/>
                <a:ext cx="144000" cy="144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grpSp>
        <p:cxnSp>
          <p:nvCxnSpPr>
            <p:cNvPr id="23" name="Connettore 1 22"/>
            <p:cNvCxnSpPr/>
            <p:nvPr/>
          </p:nvCxnSpPr>
          <p:spPr>
            <a:xfrm flipV="1">
              <a:off x="5334000" y="3373118"/>
              <a:ext cx="1332090" cy="327378"/>
            </a:xfrm>
            <a:prstGeom prst="line">
              <a:avLst/>
            </a:prstGeom>
            <a:ln w="57150" cmpd="sng">
              <a:solidFill>
                <a:srgbClr val="008000"/>
              </a:solidFill>
            </a:ln>
            <a:effectLst/>
          </p:spPr>
          <p:style>
            <a:lnRef idx="2">
              <a:schemeClr val="accent1"/>
            </a:lnRef>
            <a:fillRef idx="0">
              <a:schemeClr val="accent1"/>
            </a:fillRef>
            <a:effectRef idx="1">
              <a:schemeClr val="accent1"/>
            </a:effectRef>
            <a:fontRef idx="minor">
              <a:schemeClr val="tx1"/>
            </a:fontRef>
          </p:style>
        </p:cxnSp>
      </p:grpSp>
      <p:cxnSp>
        <p:nvCxnSpPr>
          <p:cNvPr id="33" name="Connettore 2 32"/>
          <p:cNvCxnSpPr/>
          <p:nvPr/>
        </p:nvCxnSpPr>
        <p:spPr>
          <a:xfrm flipV="1">
            <a:off x="3815644" y="2999245"/>
            <a:ext cx="784577" cy="331108"/>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34" name="Connettore 2 33"/>
          <p:cNvCxnSpPr/>
          <p:nvPr/>
        </p:nvCxnSpPr>
        <p:spPr>
          <a:xfrm flipH="1" flipV="1">
            <a:off x="4600221" y="2999246"/>
            <a:ext cx="733779" cy="353682"/>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37" name="Connettore 2 36"/>
          <p:cNvCxnSpPr/>
          <p:nvPr/>
        </p:nvCxnSpPr>
        <p:spPr>
          <a:xfrm flipV="1">
            <a:off x="2483556" y="2483684"/>
            <a:ext cx="784577" cy="361246"/>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38" name="Connettore 2 37"/>
          <p:cNvCxnSpPr/>
          <p:nvPr/>
        </p:nvCxnSpPr>
        <p:spPr>
          <a:xfrm flipH="1" flipV="1">
            <a:off x="5932311" y="2636085"/>
            <a:ext cx="733780" cy="389466"/>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grpSp>
        <p:nvGrpSpPr>
          <p:cNvPr id="42" name="Gruppo 41"/>
          <p:cNvGrpSpPr/>
          <p:nvPr/>
        </p:nvGrpSpPr>
        <p:grpSpPr>
          <a:xfrm>
            <a:off x="2350795" y="5122333"/>
            <a:ext cx="4205473" cy="1157111"/>
            <a:chOff x="2633520" y="5547394"/>
            <a:chExt cx="4205473" cy="1157111"/>
          </a:xfrm>
        </p:grpSpPr>
        <p:sp>
          <p:nvSpPr>
            <p:cNvPr id="43" name="CasellaDiTesto 42"/>
            <p:cNvSpPr txBox="1"/>
            <p:nvPr/>
          </p:nvSpPr>
          <p:spPr>
            <a:xfrm>
              <a:off x="2633520" y="5847212"/>
              <a:ext cx="4205473" cy="523220"/>
            </a:xfrm>
            <a:prstGeom prst="rect">
              <a:avLst/>
            </a:prstGeom>
            <a:noFill/>
          </p:spPr>
          <p:txBody>
            <a:bodyPr wrap="none" rtlCol="0">
              <a:spAutoFit/>
            </a:bodyPr>
            <a:lstStyle/>
            <a:p>
              <a:r>
                <a:rPr lang="it-IT" sz="2800" dirty="0" smtClean="0">
                  <a:latin typeface="Arial"/>
                  <a:cs typeface="Arial"/>
                </a:rPr>
                <a:t>#</a:t>
              </a:r>
              <a:r>
                <a:rPr lang="it-IT" sz="2800" dirty="0" err="1" smtClean="0">
                  <a:latin typeface="Arial"/>
                  <a:cs typeface="Arial"/>
                </a:rPr>
                <a:t>splits</a:t>
              </a:r>
              <a:r>
                <a:rPr lang="it-IT" sz="2800" dirty="0" smtClean="0">
                  <a:latin typeface="Arial"/>
                  <a:cs typeface="Arial"/>
                </a:rPr>
                <a:t>(   ) – #</a:t>
              </a:r>
              <a:r>
                <a:rPr lang="it-IT" sz="2800" dirty="0" err="1" smtClean="0">
                  <a:latin typeface="Arial"/>
                  <a:cs typeface="Arial"/>
                </a:rPr>
                <a:t>splits</a:t>
              </a:r>
              <a:r>
                <a:rPr lang="it-IT" sz="2800" dirty="0" smtClean="0">
                  <a:latin typeface="Arial"/>
                  <a:cs typeface="Arial"/>
                </a:rPr>
                <a:t>(  ) = 0</a:t>
              </a:r>
            </a:p>
          </p:txBody>
        </p:sp>
        <p:grpSp>
          <p:nvGrpSpPr>
            <p:cNvPr id="44" name="Gruppo 43"/>
            <p:cNvGrpSpPr/>
            <p:nvPr/>
          </p:nvGrpSpPr>
          <p:grpSpPr>
            <a:xfrm>
              <a:off x="3927252" y="5547394"/>
              <a:ext cx="144000" cy="1157111"/>
              <a:chOff x="3744812" y="3860800"/>
              <a:chExt cx="144000" cy="1157111"/>
            </a:xfrm>
          </p:grpSpPr>
          <p:cxnSp>
            <p:nvCxnSpPr>
              <p:cNvPr id="48" name="Connettore 1 47"/>
              <p:cNvCxnSpPr/>
              <p:nvPr/>
            </p:nvCxnSpPr>
            <p:spPr>
              <a:xfrm>
                <a:off x="3815644" y="3860800"/>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49" name="Ovale 48"/>
              <p:cNvSpPr>
                <a:spLocks noChangeAspect="1"/>
              </p:cNvSpPr>
              <p:nvPr/>
            </p:nvSpPr>
            <p:spPr>
              <a:xfrm>
                <a:off x="3744812" y="4188800"/>
                <a:ext cx="144000" cy="144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sp>
            <p:nvSpPr>
              <p:cNvPr id="65" name="Ovale 64"/>
              <p:cNvSpPr>
                <a:spLocks noChangeAspect="1"/>
              </p:cNvSpPr>
              <p:nvPr/>
            </p:nvSpPr>
            <p:spPr>
              <a:xfrm>
                <a:off x="3744812" y="4597022"/>
                <a:ext cx="144000" cy="144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grpSp>
        <p:grpSp>
          <p:nvGrpSpPr>
            <p:cNvPr id="45" name="Gruppo 44"/>
            <p:cNvGrpSpPr/>
            <p:nvPr/>
          </p:nvGrpSpPr>
          <p:grpSpPr>
            <a:xfrm>
              <a:off x="5822772" y="5547394"/>
              <a:ext cx="144000" cy="1157111"/>
              <a:chOff x="5526432" y="3883376"/>
              <a:chExt cx="144000" cy="1157111"/>
            </a:xfrm>
          </p:grpSpPr>
          <p:cxnSp>
            <p:nvCxnSpPr>
              <p:cNvPr id="46" name="Connettore 1 45"/>
              <p:cNvCxnSpPr/>
              <p:nvPr/>
            </p:nvCxnSpPr>
            <p:spPr>
              <a:xfrm>
                <a:off x="5601368" y="3883376"/>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47" name="Ovale 46"/>
              <p:cNvSpPr>
                <a:spLocks noChangeAspect="1"/>
              </p:cNvSpPr>
              <p:nvPr/>
            </p:nvSpPr>
            <p:spPr>
              <a:xfrm>
                <a:off x="5526432" y="4399466"/>
                <a:ext cx="144000" cy="144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grpSp>
      </p:grpSp>
      <p:cxnSp>
        <p:nvCxnSpPr>
          <p:cNvPr id="68" name="Connettore 2 67"/>
          <p:cNvCxnSpPr/>
          <p:nvPr/>
        </p:nvCxnSpPr>
        <p:spPr>
          <a:xfrm flipV="1">
            <a:off x="3815644" y="4133780"/>
            <a:ext cx="784577" cy="331108"/>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69" name="Connettore 2 68"/>
          <p:cNvCxnSpPr/>
          <p:nvPr/>
        </p:nvCxnSpPr>
        <p:spPr>
          <a:xfrm flipH="1" flipV="1">
            <a:off x="4600221" y="4133781"/>
            <a:ext cx="733779" cy="353682"/>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177672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dissolve">
                                      <p:cBhvr>
                                        <p:cTn id="7" dur="500"/>
                                        <p:tgtEl>
                                          <p:spTgt spid="37"/>
                                        </p:tgtEl>
                                      </p:cBhvr>
                                    </p:animEffect>
                                  </p:childTnLst>
                                </p:cTn>
                              </p:par>
                              <p:par>
                                <p:cTn id="8" presetID="9"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dissolve">
                                      <p:cBhvr>
                                        <p:cTn id="10" dur="500"/>
                                        <p:tgtEl>
                                          <p:spTgt spid="33"/>
                                        </p:tgtEl>
                                      </p:cBhvr>
                                    </p:animEffect>
                                  </p:childTnLst>
                                </p:cTn>
                              </p:par>
                              <p:par>
                                <p:cTn id="11" presetID="9"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dissolve">
                                      <p:cBhvr>
                                        <p:cTn id="13" dur="500"/>
                                        <p:tgtEl>
                                          <p:spTgt spid="34"/>
                                        </p:tgtEl>
                                      </p:cBhvr>
                                    </p:animEffect>
                                  </p:childTnLst>
                                </p:cTn>
                              </p:par>
                              <p:par>
                                <p:cTn id="14" presetID="9" presetClass="entr" presetSubtype="0"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dissolve">
                                      <p:cBhvr>
                                        <p:cTn id="16" dur="500"/>
                                        <p:tgtEl>
                                          <p:spTgt spid="38"/>
                                        </p:tgtEl>
                                      </p:cBhvr>
                                    </p:animEffect>
                                  </p:childTnLst>
                                </p:cTn>
                              </p:par>
                              <p:par>
                                <p:cTn id="17" presetID="9" presetClass="entr" presetSubtype="0"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dissolve">
                                      <p:cBhvr>
                                        <p:cTn id="19" dur="500"/>
                                        <p:tgtEl>
                                          <p:spTgt spid="68"/>
                                        </p:tgtEl>
                                      </p:cBhvr>
                                    </p:animEffect>
                                  </p:childTnLst>
                                </p:cTn>
                              </p:par>
                              <p:par>
                                <p:cTn id="20" presetID="9" presetClass="entr" presetSubtype="0" fill="hold" nodeType="with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dissolve">
                                      <p:cBhvr>
                                        <p:cTn id="22" dur="500"/>
                                        <p:tgtEl>
                                          <p:spTgt spid="6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Conforming Meshing</a:t>
            </a:r>
            <a:endParaRPr lang="en-US" dirty="0"/>
          </a:p>
        </p:txBody>
      </p:sp>
      <p:pic>
        <p:nvPicPr>
          <p:cNvPr id="3" name="Immagine 2" descr="21.pdf"/>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38132" y="1123671"/>
            <a:ext cx="6876253" cy="2883590"/>
          </a:xfrm>
          <a:prstGeom prst="rect">
            <a:avLst/>
          </a:prstGeom>
        </p:spPr>
      </p:pic>
      <p:cxnSp>
        <p:nvCxnSpPr>
          <p:cNvPr id="4" name="Connettore 1 3"/>
          <p:cNvCxnSpPr/>
          <p:nvPr/>
        </p:nvCxnSpPr>
        <p:spPr>
          <a:xfrm>
            <a:off x="4600221" y="1953778"/>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grpSp>
        <p:nvGrpSpPr>
          <p:cNvPr id="5" name="Gruppo 4"/>
          <p:cNvGrpSpPr/>
          <p:nvPr/>
        </p:nvGrpSpPr>
        <p:grpSpPr>
          <a:xfrm>
            <a:off x="3761644" y="2320667"/>
            <a:ext cx="108000" cy="1157111"/>
            <a:chOff x="3761644" y="3860800"/>
            <a:chExt cx="108000" cy="1157111"/>
          </a:xfrm>
        </p:grpSpPr>
        <p:cxnSp>
          <p:nvCxnSpPr>
            <p:cNvPr id="6" name="Connettore 1 5"/>
            <p:cNvCxnSpPr/>
            <p:nvPr/>
          </p:nvCxnSpPr>
          <p:spPr>
            <a:xfrm>
              <a:off x="3815644" y="3860800"/>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7" name="Ovale 6"/>
            <p:cNvSpPr>
              <a:spLocks noChangeAspect="1"/>
            </p:cNvSpPr>
            <p:nvPr/>
          </p:nvSpPr>
          <p:spPr>
            <a:xfrm>
              <a:off x="3761644" y="4188800"/>
              <a:ext cx="108000" cy="108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sp>
          <p:nvSpPr>
            <p:cNvPr id="8" name="Ovale 7"/>
            <p:cNvSpPr>
              <a:spLocks noChangeAspect="1"/>
            </p:cNvSpPr>
            <p:nvPr/>
          </p:nvSpPr>
          <p:spPr>
            <a:xfrm>
              <a:off x="3761644" y="4597022"/>
              <a:ext cx="108000" cy="108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grpSp>
      <p:grpSp>
        <p:nvGrpSpPr>
          <p:cNvPr id="9" name="Gruppo 8"/>
          <p:cNvGrpSpPr/>
          <p:nvPr/>
        </p:nvGrpSpPr>
        <p:grpSpPr>
          <a:xfrm>
            <a:off x="5280000" y="2343243"/>
            <a:ext cx="108000" cy="1157111"/>
            <a:chOff x="5280000" y="3883376"/>
            <a:chExt cx="108000" cy="1157111"/>
          </a:xfrm>
        </p:grpSpPr>
        <p:cxnSp>
          <p:nvCxnSpPr>
            <p:cNvPr id="10" name="Connettore 1 9"/>
            <p:cNvCxnSpPr/>
            <p:nvPr/>
          </p:nvCxnSpPr>
          <p:spPr>
            <a:xfrm>
              <a:off x="5334000" y="3883376"/>
              <a:ext cx="0" cy="1157111"/>
            </a:xfrm>
            <a:prstGeom prst="line">
              <a:avLst/>
            </a:prstGeom>
            <a:ln w="5715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1" name="Ovale 10"/>
            <p:cNvSpPr>
              <a:spLocks noChangeAspect="1"/>
            </p:cNvSpPr>
            <p:nvPr/>
          </p:nvSpPr>
          <p:spPr>
            <a:xfrm>
              <a:off x="5280000" y="4399466"/>
              <a:ext cx="108000" cy="108000"/>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grpSp>
      <p:cxnSp>
        <p:nvCxnSpPr>
          <p:cNvPr id="12" name="Connettore 1 11"/>
          <p:cNvCxnSpPr/>
          <p:nvPr/>
        </p:nvCxnSpPr>
        <p:spPr>
          <a:xfrm>
            <a:off x="2483556" y="1835245"/>
            <a:ext cx="1332088" cy="485422"/>
          </a:xfrm>
          <a:prstGeom prst="line">
            <a:avLst/>
          </a:prstGeom>
          <a:ln w="57150" cmpd="sng">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13" name="Connettore 1 12"/>
          <p:cNvCxnSpPr/>
          <p:nvPr/>
        </p:nvCxnSpPr>
        <p:spPr>
          <a:xfrm>
            <a:off x="3268133" y="1473999"/>
            <a:ext cx="1332088" cy="485422"/>
          </a:xfrm>
          <a:prstGeom prst="line">
            <a:avLst/>
          </a:prstGeom>
          <a:ln w="57150" cmpd="sng">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14" name="Connettore 1 13"/>
          <p:cNvCxnSpPr/>
          <p:nvPr/>
        </p:nvCxnSpPr>
        <p:spPr>
          <a:xfrm flipV="1">
            <a:off x="4600221" y="1626400"/>
            <a:ext cx="1332090" cy="327378"/>
          </a:xfrm>
          <a:prstGeom prst="line">
            <a:avLst/>
          </a:prstGeom>
          <a:ln w="57150" cmpd="sng">
            <a:solidFill>
              <a:srgbClr val="008000"/>
            </a:solidFill>
          </a:ln>
          <a:effectLst/>
        </p:spPr>
        <p:style>
          <a:lnRef idx="2">
            <a:schemeClr val="accent1"/>
          </a:lnRef>
          <a:fillRef idx="0">
            <a:schemeClr val="accent1"/>
          </a:fillRef>
          <a:effectRef idx="1">
            <a:schemeClr val="accent1"/>
          </a:effectRef>
          <a:fontRef idx="minor">
            <a:schemeClr val="tx1"/>
          </a:fontRef>
        </p:style>
      </p:cxnSp>
      <p:cxnSp>
        <p:nvCxnSpPr>
          <p:cNvPr id="15" name="Connettore 1 14"/>
          <p:cNvCxnSpPr/>
          <p:nvPr/>
        </p:nvCxnSpPr>
        <p:spPr>
          <a:xfrm flipV="1">
            <a:off x="5334000" y="2015865"/>
            <a:ext cx="1332090" cy="327378"/>
          </a:xfrm>
          <a:prstGeom prst="line">
            <a:avLst/>
          </a:prstGeom>
          <a:ln w="57150" cmpd="sng">
            <a:solidFill>
              <a:srgbClr val="008000"/>
            </a:solidFill>
          </a:ln>
          <a:effectLst/>
        </p:spPr>
        <p:style>
          <a:lnRef idx="2">
            <a:schemeClr val="accent1"/>
          </a:lnRef>
          <a:fillRef idx="0">
            <a:schemeClr val="accent1"/>
          </a:fillRef>
          <a:effectRef idx="1">
            <a:schemeClr val="accent1"/>
          </a:effectRef>
          <a:fontRef idx="minor">
            <a:schemeClr val="tx1"/>
          </a:fontRef>
        </p:style>
      </p:cxnSp>
      <p:grpSp>
        <p:nvGrpSpPr>
          <p:cNvPr id="16" name="Gruppo 15"/>
          <p:cNvGrpSpPr/>
          <p:nvPr/>
        </p:nvGrpSpPr>
        <p:grpSpPr>
          <a:xfrm>
            <a:off x="2483556" y="1473999"/>
            <a:ext cx="4182535" cy="2012747"/>
            <a:chOff x="2483556" y="3014132"/>
            <a:chExt cx="4182535" cy="2012747"/>
          </a:xfrm>
        </p:grpSpPr>
        <p:cxnSp>
          <p:nvCxnSpPr>
            <p:cNvPr id="17" name="Connettore 2 16"/>
            <p:cNvCxnSpPr/>
            <p:nvPr/>
          </p:nvCxnSpPr>
          <p:spPr>
            <a:xfrm flipV="1">
              <a:off x="3815644" y="3529693"/>
              <a:ext cx="784577" cy="331108"/>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18" name="Connettore 2 17"/>
            <p:cNvCxnSpPr/>
            <p:nvPr/>
          </p:nvCxnSpPr>
          <p:spPr>
            <a:xfrm flipH="1" flipV="1">
              <a:off x="4600221" y="3529694"/>
              <a:ext cx="733779" cy="353682"/>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19" name="Connettore 2 18"/>
            <p:cNvCxnSpPr/>
            <p:nvPr/>
          </p:nvCxnSpPr>
          <p:spPr>
            <a:xfrm flipV="1">
              <a:off x="3833788" y="4651022"/>
              <a:ext cx="766433" cy="353281"/>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20" name="Connettore 2 19"/>
            <p:cNvCxnSpPr/>
            <p:nvPr/>
          </p:nvCxnSpPr>
          <p:spPr>
            <a:xfrm flipH="1" flipV="1">
              <a:off x="4618365" y="4651022"/>
              <a:ext cx="679780" cy="375857"/>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21" name="Connettore 2 20"/>
            <p:cNvCxnSpPr/>
            <p:nvPr/>
          </p:nvCxnSpPr>
          <p:spPr>
            <a:xfrm flipV="1">
              <a:off x="2483556" y="3014132"/>
              <a:ext cx="784577" cy="361246"/>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cxnSp>
          <p:nvCxnSpPr>
            <p:cNvPr id="22" name="Connettore 2 21"/>
            <p:cNvCxnSpPr/>
            <p:nvPr/>
          </p:nvCxnSpPr>
          <p:spPr>
            <a:xfrm flipH="1" flipV="1">
              <a:off x="5932311" y="3166533"/>
              <a:ext cx="733780" cy="389466"/>
            </a:xfrm>
            <a:prstGeom prst="straightConnector1">
              <a:avLst/>
            </a:prstGeom>
            <a:ln w="19050" cmpd="sng">
              <a:solidFill>
                <a:schemeClr val="tx1"/>
              </a:solidFill>
              <a:prstDash val="sysDash"/>
              <a:headEnd type="none"/>
              <a:tailEnd type="triangle"/>
            </a:ln>
          </p:spPr>
          <p:style>
            <a:lnRef idx="2">
              <a:schemeClr val="accent1"/>
            </a:lnRef>
            <a:fillRef idx="0">
              <a:schemeClr val="accent1"/>
            </a:fillRef>
            <a:effectRef idx="1">
              <a:schemeClr val="accent1"/>
            </a:effectRef>
            <a:fontRef idx="minor">
              <a:schemeClr val="tx1"/>
            </a:fontRef>
          </p:style>
        </p:cxnSp>
      </p:grpSp>
      <p:pic>
        <p:nvPicPr>
          <p:cNvPr id="23" name="Immagine 22"/>
          <p:cNvPicPr>
            <a:picLocks noChangeAspect="1"/>
          </p:cNvPicPr>
          <p:nvPr/>
        </p:nvPicPr>
        <p:blipFill>
          <a:blip r:embed="rId4"/>
          <a:stretch>
            <a:fillRect/>
          </a:stretch>
        </p:blipFill>
        <p:spPr>
          <a:xfrm>
            <a:off x="3878164" y="3651817"/>
            <a:ext cx="1405364" cy="1449053"/>
          </a:xfrm>
          <a:prstGeom prst="rect">
            <a:avLst/>
          </a:prstGeom>
        </p:spPr>
      </p:pic>
      <p:grpSp>
        <p:nvGrpSpPr>
          <p:cNvPr id="25" name="Gruppo 24"/>
          <p:cNvGrpSpPr/>
          <p:nvPr/>
        </p:nvGrpSpPr>
        <p:grpSpPr>
          <a:xfrm>
            <a:off x="1039091" y="4007261"/>
            <a:ext cx="3467913" cy="965449"/>
            <a:chOff x="1039091" y="5547394"/>
            <a:chExt cx="3467913" cy="965449"/>
          </a:xfrm>
          <a:solidFill>
            <a:schemeClr val="accent3"/>
          </a:solidFill>
        </p:grpSpPr>
        <p:sp>
          <p:nvSpPr>
            <p:cNvPr id="26" name="Rettangolo arrotondato 25"/>
            <p:cNvSpPr/>
            <p:nvPr/>
          </p:nvSpPr>
          <p:spPr>
            <a:xfrm>
              <a:off x="1039091" y="5547394"/>
              <a:ext cx="2411591" cy="965449"/>
            </a:xfrm>
            <a:prstGeom prst="roundRect">
              <a:avLst/>
            </a:prstGeom>
            <a:grpFill/>
            <a:ln>
              <a:solidFill>
                <a:schemeClr val="tx1">
                  <a:lumMod val="75000"/>
                  <a:lumOff val="2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2000" b="1" dirty="0" smtClean="0">
                  <a:solidFill>
                    <a:schemeClr val="tx1">
                      <a:lumMod val="75000"/>
                      <a:lumOff val="25000"/>
                    </a:schemeClr>
                  </a:solidFill>
                  <a:latin typeface="Arial"/>
                  <a:cs typeface="Arial"/>
                </a:rPr>
                <a:t>INTEGER NUMBER</a:t>
              </a:r>
            </a:p>
            <a:p>
              <a:pPr algn="ctr"/>
              <a:r>
                <a:rPr lang="it-IT" sz="2000" b="1" dirty="0" smtClean="0">
                  <a:solidFill>
                    <a:schemeClr val="tx1">
                      <a:lumMod val="75000"/>
                      <a:lumOff val="25000"/>
                    </a:schemeClr>
                  </a:solidFill>
                  <a:latin typeface="Arial"/>
                  <a:cs typeface="Arial"/>
                </a:rPr>
                <a:t>OF SPLITS</a:t>
              </a:r>
            </a:p>
          </p:txBody>
        </p:sp>
        <p:cxnSp>
          <p:nvCxnSpPr>
            <p:cNvPr id="27" name="Connettore 2 26"/>
            <p:cNvCxnSpPr>
              <a:stCxn id="26" idx="3"/>
            </p:cNvCxnSpPr>
            <p:nvPr/>
          </p:nvCxnSpPr>
          <p:spPr>
            <a:xfrm>
              <a:off x="3450682" y="6030119"/>
              <a:ext cx="1056322" cy="482724"/>
            </a:xfrm>
            <a:prstGeom prst="straightConnector1">
              <a:avLst/>
            </a:prstGeom>
            <a:grpFill/>
            <a:ln w="38100" cmpd="sng">
              <a:solidFill>
                <a:schemeClr val="tx1">
                  <a:lumMod val="75000"/>
                  <a:lumOff val="25000"/>
                </a:schemeClr>
              </a:solidFill>
              <a:headEnd type="none"/>
              <a:tailEnd type="triangle"/>
            </a:ln>
            <a:effectLst/>
          </p:spPr>
          <p:style>
            <a:lnRef idx="2">
              <a:schemeClr val="accent1"/>
            </a:lnRef>
            <a:fillRef idx="0">
              <a:schemeClr val="accent1"/>
            </a:fillRef>
            <a:effectRef idx="1">
              <a:schemeClr val="accent1"/>
            </a:effectRef>
            <a:fontRef idx="minor">
              <a:schemeClr val="tx1"/>
            </a:fontRef>
          </p:style>
        </p:cxnSp>
      </p:grpSp>
      <p:sp>
        <p:nvSpPr>
          <p:cNvPr id="28" name="Rettangolo arrotondato 27"/>
          <p:cNvSpPr/>
          <p:nvPr/>
        </p:nvSpPr>
        <p:spPr>
          <a:xfrm>
            <a:off x="6044504" y="4178416"/>
            <a:ext cx="2537496" cy="969227"/>
          </a:xfrm>
          <a:prstGeom prst="roundRect">
            <a:avLst/>
          </a:prstGeom>
          <a:solidFill>
            <a:schemeClr val="accent3"/>
          </a:solidFill>
          <a:ln>
            <a:solidFill>
              <a:schemeClr val="tx1">
                <a:lumMod val="75000"/>
                <a:lumOff val="2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2000" b="1" dirty="0" smtClean="0">
                <a:solidFill>
                  <a:schemeClr val="tx1">
                    <a:lumMod val="75000"/>
                    <a:lumOff val="25000"/>
                  </a:schemeClr>
                </a:solidFill>
                <a:latin typeface="Arial"/>
                <a:cs typeface="Arial"/>
              </a:rPr>
              <a:t>Unknowns:</a:t>
            </a:r>
            <a:br>
              <a:rPr lang="it-IT" sz="2000" b="1" dirty="0" smtClean="0">
                <a:solidFill>
                  <a:schemeClr val="tx1">
                    <a:lumMod val="75000"/>
                    <a:lumOff val="25000"/>
                  </a:schemeClr>
                </a:solidFill>
                <a:latin typeface="Arial"/>
                <a:cs typeface="Arial"/>
              </a:rPr>
            </a:br>
            <a:r>
              <a:rPr lang="it-IT" sz="2000" b="1" dirty="0" smtClean="0">
                <a:solidFill>
                  <a:schemeClr val="tx1">
                    <a:lumMod val="75000"/>
                    <a:lumOff val="25000"/>
                  </a:schemeClr>
                </a:solidFill>
                <a:latin typeface="Arial"/>
                <a:cs typeface="Arial"/>
              </a:rPr>
              <a:t>3 per CUBE</a:t>
            </a:r>
          </a:p>
          <a:p>
            <a:pPr algn="ctr"/>
            <a:r>
              <a:rPr lang="it-IT" sz="2000" b="1" dirty="0" smtClean="0">
                <a:solidFill>
                  <a:schemeClr val="tx1">
                    <a:lumMod val="75000"/>
                    <a:lumOff val="25000"/>
                  </a:schemeClr>
                </a:solidFill>
                <a:latin typeface="Arial"/>
                <a:cs typeface="Arial"/>
              </a:rPr>
              <a:t>2 per TUBE </a:t>
            </a:r>
          </a:p>
        </p:txBody>
      </p:sp>
      <p:cxnSp>
        <p:nvCxnSpPr>
          <p:cNvPr id="29" name="Connettore 2 28"/>
          <p:cNvCxnSpPr>
            <a:stCxn id="28" idx="1"/>
          </p:cNvCxnSpPr>
          <p:nvPr/>
        </p:nvCxnSpPr>
        <p:spPr>
          <a:xfrm flipH="1" flipV="1">
            <a:off x="5334000" y="3936360"/>
            <a:ext cx="710504" cy="726670"/>
          </a:xfrm>
          <a:prstGeom prst="straightConnector1">
            <a:avLst/>
          </a:prstGeom>
          <a:ln w="38100" cmpd="sng">
            <a:solidFill>
              <a:schemeClr val="tx1">
                <a:lumMod val="75000"/>
                <a:lumOff val="25000"/>
              </a:schemeClr>
            </a:solidFill>
            <a:headEnd type="none"/>
            <a:tailEnd type="triangle"/>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674609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par>
                                <p:cTn id="13" presetID="10"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loops_cino.png"/>
          <p:cNvPicPr>
            <a:picLocks noChangeAspect="1"/>
          </p:cNvPicPr>
          <p:nvPr/>
        </p:nvPicPr>
        <p:blipFill rotWithShape="1">
          <a:blip r:embed="rId3" cstate="print">
            <a:extLst>
              <a:ext uri="{28A0092B-C50C-407E-A947-70E740481C1C}">
                <a14:useLocalDpi xmlns:a14="http://schemas.microsoft.com/office/drawing/2010/main"/>
              </a:ext>
            </a:extLst>
          </a:blip>
          <a:srcRect r="67679"/>
          <a:stretch/>
        </p:blipFill>
        <p:spPr>
          <a:xfrm>
            <a:off x="188119" y="1231822"/>
            <a:ext cx="2686430" cy="2520000"/>
          </a:xfrm>
          <a:prstGeom prst="rect">
            <a:avLst/>
          </a:prstGeom>
        </p:spPr>
      </p:pic>
      <p:sp>
        <p:nvSpPr>
          <p:cNvPr id="2" name="Title 1"/>
          <p:cNvSpPr>
            <a:spLocks noGrp="1"/>
          </p:cNvSpPr>
          <p:nvPr>
            <p:ph type="title"/>
          </p:nvPr>
        </p:nvSpPr>
        <p:spPr/>
        <p:txBody>
          <a:bodyPr/>
          <a:lstStyle/>
          <a:p>
            <a:r>
              <a:rPr lang="en-US" dirty="0" smtClean="0"/>
              <a:t>Conforming Meshing - Barriers</a:t>
            </a:r>
            <a:endParaRPr lang="en-US" dirty="0"/>
          </a:p>
        </p:txBody>
      </p:sp>
      <p:sp>
        <p:nvSpPr>
          <p:cNvPr id="44" name="Rettangolo 43"/>
          <p:cNvSpPr/>
          <p:nvPr/>
        </p:nvSpPr>
        <p:spPr>
          <a:xfrm>
            <a:off x="3397250" y="1338682"/>
            <a:ext cx="5746750" cy="898707"/>
          </a:xfrm>
          <a:prstGeom prst="rect">
            <a:avLst/>
          </a:prstGeom>
        </p:spPr>
        <p:txBody>
          <a:bodyPr wrap="square">
            <a:spAutoFit/>
          </a:bodyPr>
          <a:lstStyle/>
          <a:p>
            <a:pPr lvl="0">
              <a:lnSpc>
                <a:spcPct val="110000"/>
              </a:lnSpc>
              <a:buSzPct val="80000"/>
            </a:pPr>
            <a:r>
              <a:rPr lang="it-IT" sz="2400" dirty="0" smtClean="0">
                <a:solidFill>
                  <a:prstClr val="black"/>
                </a:solidFill>
                <a:latin typeface="Arial"/>
                <a:ea typeface="Adobe 고딕 Std B"/>
                <a:cs typeface="Arial"/>
              </a:rPr>
              <a:t>Higher genus objects may contain configurations that do not admit solution</a:t>
            </a:r>
            <a:endParaRPr lang="it-IT" sz="2400" dirty="0">
              <a:solidFill>
                <a:prstClr val="black"/>
              </a:solidFill>
              <a:latin typeface="Arial"/>
              <a:ea typeface="Adobe 고딕 Std B"/>
              <a:cs typeface="Arial"/>
            </a:endParaRPr>
          </a:p>
        </p:txBody>
      </p:sp>
      <p:sp>
        <p:nvSpPr>
          <p:cNvPr id="45" name="Rettangolo 44"/>
          <p:cNvSpPr/>
          <p:nvPr/>
        </p:nvSpPr>
        <p:spPr>
          <a:xfrm>
            <a:off x="3397250" y="2216341"/>
            <a:ext cx="5746750" cy="461665"/>
          </a:xfrm>
          <a:prstGeom prst="rect">
            <a:avLst/>
          </a:prstGeom>
        </p:spPr>
        <p:txBody>
          <a:bodyPr wrap="square">
            <a:spAutoFit/>
          </a:bodyPr>
          <a:lstStyle/>
          <a:p>
            <a:pPr lvl="0">
              <a:buSzPct val="80000"/>
            </a:pPr>
            <a:r>
              <a:rPr lang="it-IT" sz="2400" b="1" i="1" dirty="0" smtClean="0">
                <a:solidFill>
                  <a:srgbClr val="FF0000"/>
                </a:solidFill>
                <a:latin typeface="Arial"/>
                <a:ea typeface="Adobe 고딕 Std B"/>
                <a:cs typeface="Arial"/>
              </a:rPr>
              <a:t>Barriers</a:t>
            </a:r>
            <a:r>
              <a:rPr lang="it-IT" sz="2400" dirty="0" smtClean="0">
                <a:solidFill>
                  <a:srgbClr val="FF0000"/>
                </a:solidFill>
                <a:latin typeface="Arial"/>
                <a:ea typeface="Adobe 고딕 Std B"/>
                <a:cs typeface="Arial"/>
              </a:rPr>
              <a:t> </a:t>
            </a:r>
            <a:r>
              <a:rPr lang="it-IT" sz="2400" dirty="0" smtClean="0">
                <a:solidFill>
                  <a:prstClr val="black"/>
                </a:solidFill>
                <a:latin typeface="Arial"/>
                <a:ea typeface="Adobe 고딕 Std B"/>
                <a:cs typeface="Arial"/>
              </a:rPr>
              <a:t>arise in skeletal loops</a:t>
            </a:r>
            <a:endParaRPr lang="it-IT" sz="2400" dirty="0">
              <a:solidFill>
                <a:prstClr val="black"/>
              </a:solidFill>
              <a:latin typeface="Arial"/>
              <a:ea typeface="Adobe 고딕 Std B"/>
              <a:cs typeface="Arial"/>
            </a:endParaRPr>
          </a:p>
        </p:txBody>
      </p:sp>
      <p:cxnSp>
        <p:nvCxnSpPr>
          <p:cNvPr id="54" name="Connettore 1 53"/>
          <p:cNvCxnSpPr/>
          <p:nvPr/>
        </p:nvCxnSpPr>
        <p:spPr>
          <a:xfrm>
            <a:off x="1422708" y="2169679"/>
            <a:ext cx="772885" cy="0"/>
          </a:xfrm>
          <a:prstGeom prst="line">
            <a:avLst/>
          </a:prstGeom>
          <a:ln w="76200" cmpd="sng">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64" name="Rettangolo 63"/>
          <p:cNvSpPr/>
          <p:nvPr/>
        </p:nvSpPr>
        <p:spPr>
          <a:xfrm>
            <a:off x="3397250" y="3996454"/>
            <a:ext cx="5599540" cy="830997"/>
          </a:xfrm>
          <a:prstGeom prst="rect">
            <a:avLst/>
          </a:prstGeom>
        </p:spPr>
        <p:txBody>
          <a:bodyPr wrap="square">
            <a:spAutoFit/>
          </a:bodyPr>
          <a:lstStyle/>
          <a:p>
            <a:r>
              <a:rPr lang="it-IT" sz="2400" dirty="0">
                <a:solidFill>
                  <a:prstClr val="black"/>
                </a:solidFill>
                <a:latin typeface="Arial"/>
                <a:ea typeface="Adobe 고딕 Std B"/>
                <a:cs typeface="Arial"/>
              </a:rPr>
              <a:t>S</a:t>
            </a:r>
            <a:r>
              <a:rPr lang="it-IT" sz="2400" dirty="0" smtClean="0">
                <a:solidFill>
                  <a:prstClr val="black"/>
                </a:solidFill>
                <a:latin typeface="Arial"/>
                <a:ea typeface="Adobe 고딕 Std B"/>
                <a:cs typeface="Arial"/>
              </a:rPr>
              <a:t>olve for the two sides of the barrier separately.</a:t>
            </a:r>
            <a:endParaRPr lang="it-IT" dirty="0"/>
          </a:p>
        </p:txBody>
      </p:sp>
      <p:sp>
        <p:nvSpPr>
          <p:cNvPr id="67" name="Rettangolo 66"/>
          <p:cNvSpPr/>
          <p:nvPr/>
        </p:nvSpPr>
        <p:spPr>
          <a:xfrm>
            <a:off x="-647458" y="6065139"/>
            <a:ext cx="1348387"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9" name="Rettangolo 68"/>
          <p:cNvSpPr/>
          <p:nvPr/>
        </p:nvSpPr>
        <p:spPr>
          <a:xfrm>
            <a:off x="3397249" y="5458103"/>
            <a:ext cx="5761012" cy="461665"/>
          </a:xfrm>
          <a:prstGeom prst="rect">
            <a:avLst/>
          </a:prstGeom>
        </p:spPr>
        <p:txBody>
          <a:bodyPr wrap="none">
            <a:spAutoFit/>
          </a:bodyPr>
          <a:lstStyle/>
          <a:p>
            <a:r>
              <a:rPr lang="it-IT" sz="2400" dirty="0" smtClean="0">
                <a:solidFill>
                  <a:prstClr val="black"/>
                </a:solidFill>
                <a:latin typeface="Arial"/>
                <a:ea typeface="Adobe 고딕 Std B"/>
                <a:cs typeface="Arial"/>
              </a:rPr>
              <a:t>Conforming, with 4 new irregular vertices</a:t>
            </a:r>
            <a:endParaRPr lang="it-IT" dirty="0"/>
          </a:p>
        </p:txBody>
      </p:sp>
      <p:pic>
        <p:nvPicPr>
          <p:cNvPr id="66" name="Immagine 65" descr="loops_cino.png"/>
          <p:cNvPicPr>
            <a:picLocks noChangeAspect="1"/>
          </p:cNvPicPr>
          <p:nvPr/>
        </p:nvPicPr>
        <p:blipFill rotWithShape="1">
          <a:blip r:embed="rId3" cstate="print">
            <a:extLst>
              <a:ext uri="{28A0092B-C50C-407E-A947-70E740481C1C}">
                <a14:useLocalDpi xmlns:a14="http://schemas.microsoft.com/office/drawing/2010/main"/>
              </a:ext>
            </a:extLst>
          </a:blip>
          <a:srcRect l="32071" r="35608"/>
          <a:stretch/>
        </p:blipFill>
        <p:spPr>
          <a:xfrm>
            <a:off x="188119" y="3961150"/>
            <a:ext cx="2686430" cy="2520000"/>
          </a:xfrm>
          <a:prstGeom prst="rect">
            <a:avLst/>
          </a:prstGeom>
        </p:spPr>
      </p:pic>
      <p:cxnSp>
        <p:nvCxnSpPr>
          <p:cNvPr id="7" name="Connettore 2 6"/>
          <p:cNvCxnSpPr/>
          <p:nvPr/>
        </p:nvCxnSpPr>
        <p:spPr>
          <a:xfrm>
            <a:off x="1749558" y="1871334"/>
            <a:ext cx="0" cy="275255"/>
          </a:xfrm>
          <a:prstGeom prst="straightConnector1">
            <a:avLst/>
          </a:prstGeom>
          <a:ln w="38100" cmpd="sng">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7" name="Connettore 2 26"/>
          <p:cNvCxnSpPr/>
          <p:nvPr/>
        </p:nvCxnSpPr>
        <p:spPr>
          <a:xfrm flipV="1">
            <a:off x="1629678" y="2250440"/>
            <a:ext cx="0" cy="251998"/>
          </a:xfrm>
          <a:prstGeom prst="straightConnector1">
            <a:avLst/>
          </a:prstGeom>
          <a:ln w="38100" cmpd="sng">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3" name="Connettore 2 32"/>
          <p:cNvCxnSpPr/>
          <p:nvPr/>
        </p:nvCxnSpPr>
        <p:spPr>
          <a:xfrm flipV="1">
            <a:off x="1979462" y="2250440"/>
            <a:ext cx="0" cy="251998"/>
          </a:xfrm>
          <a:prstGeom prst="straightConnector1">
            <a:avLst/>
          </a:prstGeom>
          <a:ln w="38100" cmpd="sng">
            <a:solidFill>
              <a:schemeClr val="accent1">
                <a:lumMod val="75000"/>
              </a:schemeClr>
            </a:solidFill>
            <a:tailEnd type="arrow"/>
          </a:ln>
          <a:effectLst/>
        </p:spPr>
        <p:style>
          <a:lnRef idx="2">
            <a:schemeClr val="accent1"/>
          </a:lnRef>
          <a:fillRef idx="0">
            <a:schemeClr val="accent1"/>
          </a:fillRef>
          <a:effectRef idx="1">
            <a:schemeClr val="accent1"/>
          </a:effectRef>
          <a:fontRef idx="minor">
            <a:schemeClr val="tx1"/>
          </a:fontRef>
        </p:style>
      </p:cxnSp>
      <p:grpSp>
        <p:nvGrpSpPr>
          <p:cNvPr id="18" name="Gruppo 17"/>
          <p:cNvGrpSpPr/>
          <p:nvPr/>
        </p:nvGrpSpPr>
        <p:grpSpPr>
          <a:xfrm>
            <a:off x="3546273" y="2839773"/>
            <a:ext cx="1452982" cy="655087"/>
            <a:chOff x="3546273" y="2839773"/>
            <a:chExt cx="1452982" cy="655087"/>
          </a:xfrm>
        </p:grpSpPr>
        <p:sp>
          <p:nvSpPr>
            <p:cNvPr id="5" name="CasellaDiTesto 4"/>
            <p:cNvSpPr txBox="1"/>
            <p:nvPr/>
          </p:nvSpPr>
          <p:spPr>
            <a:xfrm>
              <a:off x="3689685" y="2971640"/>
              <a:ext cx="1202623" cy="523220"/>
            </a:xfrm>
            <a:prstGeom prst="rect">
              <a:avLst/>
            </a:prstGeom>
            <a:noFill/>
          </p:spPr>
          <p:txBody>
            <a:bodyPr wrap="none" rtlCol="0">
              <a:spAutoFit/>
            </a:bodyPr>
            <a:lstStyle/>
            <a:p>
              <a:r>
                <a:rPr lang="it-IT" sz="2800" dirty="0" smtClean="0">
                  <a:latin typeface="Arial"/>
                  <a:cs typeface="Arial"/>
                </a:rPr>
                <a:t> =     +</a:t>
              </a:r>
              <a:endParaRPr lang="it-IT" sz="2800" dirty="0">
                <a:latin typeface="Arial"/>
                <a:cs typeface="Arial"/>
              </a:endParaRPr>
            </a:p>
          </p:txBody>
        </p:sp>
        <p:cxnSp>
          <p:nvCxnSpPr>
            <p:cNvPr id="25" name="Connettore 2 24"/>
            <p:cNvCxnSpPr>
              <a:cxnSpLocks noChangeAspect="1"/>
            </p:cNvCxnSpPr>
            <p:nvPr/>
          </p:nvCxnSpPr>
          <p:spPr>
            <a:xfrm>
              <a:off x="3546273" y="3037807"/>
              <a:ext cx="0" cy="457053"/>
            </a:xfrm>
            <a:prstGeom prst="straightConnector1">
              <a:avLst/>
            </a:prstGeom>
            <a:ln w="38100" cmpd="sng">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6" name="Connettore 2 25"/>
            <p:cNvCxnSpPr/>
            <p:nvPr/>
          </p:nvCxnSpPr>
          <p:spPr>
            <a:xfrm flipV="1">
              <a:off x="4348814" y="3037807"/>
              <a:ext cx="0" cy="457053"/>
            </a:xfrm>
            <a:prstGeom prst="straightConnector1">
              <a:avLst/>
            </a:prstGeom>
            <a:ln w="38100" cmpd="sng">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8" name="Connettore 2 27"/>
            <p:cNvCxnSpPr/>
            <p:nvPr/>
          </p:nvCxnSpPr>
          <p:spPr>
            <a:xfrm flipV="1">
              <a:off x="4999255" y="3037807"/>
              <a:ext cx="0" cy="457053"/>
            </a:xfrm>
            <a:prstGeom prst="straightConnector1">
              <a:avLst/>
            </a:prstGeom>
            <a:ln w="38100" cmpd="sng">
              <a:solidFill>
                <a:schemeClr val="accent1">
                  <a:lumMod val="75000"/>
                </a:schemeClr>
              </a:solidFill>
              <a:tailEnd type="arrow"/>
            </a:ln>
            <a:effectLst/>
          </p:spPr>
          <p:style>
            <a:lnRef idx="2">
              <a:schemeClr val="accent1"/>
            </a:lnRef>
            <a:fillRef idx="0">
              <a:schemeClr val="accent1"/>
            </a:fillRef>
            <a:effectRef idx="1">
              <a:schemeClr val="accent1"/>
            </a:effectRef>
            <a:fontRef idx="minor">
              <a:schemeClr val="tx1"/>
            </a:fontRef>
          </p:style>
        </p:cxnSp>
        <p:sp>
          <p:nvSpPr>
            <p:cNvPr id="12" name="CasellaDiTesto 11"/>
            <p:cNvSpPr txBox="1"/>
            <p:nvPr/>
          </p:nvSpPr>
          <p:spPr>
            <a:xfrm>
              <a:off x="3824605" y="2839773"/>
              <a:ext cx="325668" cy="369332"/>
            </a:xfrm>
            <a:prstGeom prst="rect">
              <a:avLst/>
            </a:prstGeom>
            <a:noFill/>
          </p:spPr>
          <p:txBody>
            <a:bodyPr wrap="none" rtlCol="0">
              <a:spAutoFit/>
            </a:bodyPr>
            <a:lstStyle/>
            <a:p>
              <a:r>
                <a:rPr lang="it-IT" b="1" dirty="0" smtClean="0">
                  <a:latin typeface="Arial"/>
                  <a:cs typeface="Arial"/>
                </a:rPr>
                <a:t>?</a:t>
              </a:r>
              <a:endParaRPr lang="it-IT" b="1" dirty="0">
                <a:latin typeface="Arial"/>
                <a:cs typeface="Arial"/>
              </a:endParaRPr>
            </a:p>
          </p:txBody>
        </p:sp>
      </p:grpSp>
      <p:cxnSp>
        <p:nvCxnSpPr>
          <p:cNvPr id="34" name="Connettore 2 33"/>
          <p:cNvCxnSpPr/>
          <p:nvPr/>
        </p:nvCxnSpPr>
        <p:spPr>
          <a:xfrm flipV="1">
            <a:off x="1629678" y="4652211"/>
            <a:ext cx="0" cy="1136315"/>
          </a:xfrm>
          <a:prstGeom prst="straightConnector1">
            <a:avLst/>
          </a:prstGeom>
          <a:ln w="38100" cmpd="sng">
            <a:solidFill>
              <a:srgbClr val="FF0000"/>
            </a:solidFill>
            <a:headEnd type="arrow"/>
            <a:tailEnd type="none"/>
          </a:ln>
          <a:effectLst/>
        </p:spPr>
        <p:style>
          <a:lnRef idx="2">
            <a:schemeClr val="accent1"/>
          </a:lnRef>
          <a:fillRef idx="0">
            <a:schemeClr val="accent1"/>
          </a:fillRef>
          <a:effectRef idx="1">
            <a:schemeClr val="accent1"/>
          </a:effectRef>
          <a:fontRef idx="minor">
            <a:schemeClr val="tx1"/>
          </a:fontRef>
        </p:style>
      </p:cxnSp>
      <p:cxnSp>
        <p:nvCxnSpPr>
          <p:cNvPr id="38" name="Connettore 2 37"/>
          <p:cNvCxnSpPr/>
          <p:nvPr/>
        </p:nvCxnSpPr>
        <p:spPr>
          <a:xfrm flipV="1">
            <a:off x="2118494" y="5026526"/>
            <a:ext cx="0" cy="762000"/>
          </a:xfrm>
          <a:prstGeom prst="straightConnector1">
            <a:avLst/>
          </a:prstGeom>
          <a:ln w="38100" cmpd="sng">
            <a:solidFill>
              <a:schemeClr val="accent1">
                <a:lumMod val="75000"/>
              </a:schemeClr>
            </a:solidFill>
            <a:tailEnd type="arrow"/>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9258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64" grpId="0"/>
      <p:bldP spid="6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ttangolo 31"/>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8" name="Rettangolo arrotondato 7"/>
          <p:cNvSpPr/>
          <p:nvPr/>
        </p:nvSpPr>
        <p:spPr>
          <a:xfrm>
            <a:off x="6635769" y="1724526"/>
            <a:ext cx="2367418" cy="4374649"/>
          </a:xfrm>
          <a:prstGeom prst="roundRect">
            <a:avLst/>
          </a:prstGeom>
          <a:ln w="38100" cmpd="sng">
            <a:solidFill>
              <a:srgbClr val="370057"/>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it-IT"/>
          </a:p>
        </p:txBody>
      </p:sp>
      <p:grpSp>
        <p:nvGrpSpPr>
          <p:cNvPr id="35" name="Gruppo 34"/>
          <p:cNvGrpSpPr/>
          <p:nvPr/>
        </p:nvGrpSpPr>
        <p:grpSpPr>
          <a:xfrm>
            <a:off x="142442" y="2389537"/>
            <a:ext cx="8747847" cy="3100809"/>
            <a:chOff x="142442" y="2389537"/>
            <a:chExt cx="8747847" cy="3100809"/>
          </a:xfrm>
        </p:grpSpPr>
        <p:grpSp>
          <p:nvGrpSpPr>
            <p:cNvPr id="15" name="Gruppo 14"/>
            <p:cNvGrpSpPr/>
            <p:nvPr/>
          </p:nvGrpSpPr>
          <p:grpSpPr>
            <a:xfrm>
              <a:off x="142442" y="2389538"/>
              <a:ext cx="2227166" cy="3100808"/>
              <a:chOff x="369242" y="2722350"/>
              <a:chExt cx="2227166" cy="3100808"/>
            </a:xfrm>
          </p:grpSpPr>
          <p:pic>
            <p:nvPicPr>
              <p:cNvPr id="16" name="Immagine 15" descr="A.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69242" y="2722350"/>
                <a:ext cx="2227166" cy="2446832"/>
              </a:xfrm>
              <a:prstGeom prst="rect">
                <a:avLst/>
              </a:prstGeom>
            </p:spPr>
          </p:pic>
          <p:sp>
            <p:nvSpPr>
              <p:cNvPr id="17" name="CasellaDiTesto 16"/>
              <p:cNvSpPr txBox="1"/>
              <p:nvPr/>
            </p:nvSpPr>
            <p:spPr>
              <a:xfrm>
                <a:off x="1185218" y="5423048"/>
                <a:ext cx="954107" cy="400110"/>
              </a:xfrm>
              <a:prstGeom prst="rect">
                <a:avLst/>
              </a:prstGeom>
              <a:noFill/>
            </p:spPr>
            <p:txBody>
              <a:bodyPr wrap="none" rtlCol="0">
                <a:spAutoFit/>
              </a:bodyPr>
              <a:lstStyle/>
              <a:p>
                <a:r>
                  <a:rPr lang="it-IT" sz="2000" b="1" dirty="0" smtClean="0">
                    <a:latin typeface="Arial"/>
                    <a:cs typeface="Arial"/>
                  </a:rPr>
                  <a:t>INPUT</a:t>
                </a:r>
              </a:p>
            </p:txBody>
          </p:sp>
        </p:grpSp>
        <p:grpSp>
          <p:nvGrpSpPr>
            <p:cNvPr id="5" name="Gruppo 4"/>
            <p:cNvGrpSpPr/>
            <p:nvPr/>
          </p:nvGrpSpPr>
          <p:grpSpPr>
            <a:xfrm>
              <a:off x="6822670" y="2389537"/>
              <a:ext cx="2067619" cy="3100809"/>
              <a:chOff x="6414430" y="2722349"/>
              <a:chExt cx="2067619" cy="3100809"/>
            </a:xfrm>
          </p:grpSpPr>
          <p:pic>
            <p:nvPicPr>
              <p:cNvPr id="6" name="Immagine 5" descr="D.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414430" y="2722349"/>
                <a:ext cx="2067619" cy="2446833"/>
              </a:xfrm>
              <a:prstGeom prst="rect">
                <a:avLst/>
              </a:prstGeom>
            </p:spPr>
          </p:pic>
          <p:sp>
            <p:nvSpPr>
              <p:cNvPr id="7" name="CasellaDiTesto 6"/>
              <p:cNvSpPr txBox="1"/>
              <p:nvPr/>
            </p:nvSpPr>
            <p:spPr>
              <a:xfrm>
                <a:off x="6921474" y="5423048"/>
                <a:ext cx="1348957" cy="400110"/>
              </a:xfrm>
              <a:prstGeom prst="rect">
                <a:avLst/>
              </a:prstGeom>
              <a:noFill/>
            </p:spPr>
            <p:txBody>
              <a:bodyPr wrap="square" rtlCol="0">
                <a:spAutoFit/>
              </a:bodyPr>
              <a:lstStyle/>
              <a:p>
                <a:r>
                  <a:rPr lang="it-IT" sz="2000" b="1" dirty="0" smtClean="0">
                    <a:latin typeface="Arial"/>
                    <a:cs typeface="Arial"/>
                  </a:rPr>
                  <a:t>OUTPUT</a:t>
                </a:r>
              </a:p>
            </p:txBody>
          </p:sp>
        </p:grpSp>
      </p:grpSp>
      <p:grpSp>
        <p:nvGrpSpPr>
          <p:cNvPr id="34" name="Gruppo 33"/>
          <p:cNvGrpSpPr/>
          <p:nvPr/>
        </p:nvGrpSpPr>
        <p:grpSpPr>
          <a:xfrm>
            <a:off x="1912525" y="2261359"/>
            <a:ext cx="2956990" cy="3388055"/>
            <a:chOff x="1912525" y="2261359"/>
            <a:chExt cx="2956990" cy="3388055"/>
          </a:xfrm>
        </p:grpSpPr>
        <p:cxnSp>
          <p:nvCxnSpPr>
            <p:cNvPr id="19" name="Connettore 2 18"/>
            <p:cNvCxnSpPr>
              <a:stCxn id="17" idx="3"/>
              <a:endCxn id="21" idx="1"/>
            </p:cNvCxnSpPr>
            <p:nvPr/>
          </p:nvCxnSpPr>
          <p:spPr>
            <a:xfrm>
              <a:off x="1912525" y="5290291"/>
              <a:ext cx="680950" cy="5180"/>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nvGrpSpPr>
            <p:cNvPr id="20" name="Gruppo 19"/>
            <p:cNvGrpSpPr/>
            <p:nvPr/>
          </p:nvGrpSpPr>
          <p:grpSpPr>
            <a:xfrm>
              <a:off x="2240550" y="2261359"/>
              <a:ext cx="2363826" cy="3388055"/>
              <a:chOff x="2267426" y="2594171"/>
              <a:chExt cx="2363826" cy="3388055"/>
            </a:xfrm>
          </p:grpSpPr>
          <p:sp>
            <p:nvSpPr>
              <p:cNvPr id="21" name="CasellaDiTesto 20"/>
              <p:cNvSpPr txBox="1"/>
              <p:nvPr/>
            </p:nvSpPr>
            <p:spPr>
              <a:xfrm>
                <a:off x="2620351" y="5274340"/>
                <a:ext cx="1818106" cy="707886"/>
              </a:xfrm>
              <a:prstGeom prst="rect">
                <a:avLst/>
              </a:prstGeom>
              <a:noFill/>
            </p:spPr>
            <p:txBody>
              <a:bodyPr wrap="square" rtlCol="0">
                <a:spAutoFit/>
              </a:bodyPr>
              <a:lstStyle/>
              <a:p>
                <a:pPr algn="ctr"/>
                <a:r>
                  <a:rPr lang="it-IT" sz="2000" b="1" i="1" dirty="0" smtClean="0">
                    <a:solidFill>
                      <a:schemeClr val="accent2"/>
                    </a:solidFill>
                    <a:latin typeface="Arial"/>
                    <a:cs typeface="Arial"/>
                  </a:rPr>
                  <a:t>BRANCHING</a:t>
                </a:r>
              </a:p>
              <a:p>
                <a:pPr algn="ctr"/>
                <a:r>
                  <a:rPr lang="it-IT" sz="2000" b="1" dirty="0" smtClean="0">
                    <a:solidFill>
                      <a:schemeClr val="accent2"/>
                    </a:solidFill>
                    <a:latin typeface="Arial"/>
                    <a:cs typeface="Arial"/>
                  </a:rPr>
                  <a:t>CUBES</a:t>
                </a:r>
              </a:p>
            </p:txBody>
          </p:sp>
          <p:pic>
            <p:nvPicPr>
              <p:cNvPr id="22" name="Immagine 21" descr="sdvbsdjv.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267426" y="2594171"/>
                <a:ext cx="2363826" cy="2632727"/>
              </a:xfrm>
              <a:prstGeom prst="rect">
                <a:avLst/>
              </a:prstGeom>
            </p:spPr>
          </p:pic>
        </p:grpSp>
        <p:cxnSp>
          <p:nvCxnSpPr>
            <p:cNvPr id="12" name="Connettore 2 11"/>
            <p:cNvCxnSpPr>
              <a:stCxn id="21" idx="3"/>
              <a:endCxn id="14" idx="1"/>
            </p:cNvCxnSpPr>
            <p:nvPr/>
          </p:nvCxnSpPr>
          <p:spPr>
            <a:xfrm flipV="1">
              <a:off x="4411581" y="5279596"/>
              <a:ext cx="457934" cy="15875"/>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grpSp>
      <p:grpSp>
        <p:nvGrpSpPr>
          <p:cNvPr id="33" name="Gruppo 32"/>
          <p:cNvGrpSpPr/>
          <p:nvPr/>
        </p:nvGrpSpPr>
        <p:grpSpPr>
          <a:xfrm>
            <a:off x="4569467" y="2446086"/>
            <a:ext cx="2760247" cy="3187453"/>
            <a:chOff x="4569467" y="2446086"/>
            <a:chExt cx="2760247" cy="3187453"/>
          </a:xfrm>
        </p:grpSpPr>
        <p:cxnSp>
          <p:nvCxnSpPr>
            <p:cNvPr id="9" name="Connettore 2 8"/>
            <p:cNvCxnSpPr>
              <a:stCxn id="14" idx="3"/>
              <a:endCxn id="7" idx="1"/>
            </p:cNvCxnSpPr>
            <p:nvPr/>
          </p:nvCxnSpPr>
          <p:spPr>
            <a:xfrm>
              <a:off x="6635769" y="5279596"/>
              <a:ext cx="693945" cy="10695"/>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sp>
          <p:nvSpPr>
            <p:cNvPr id="14" name="CasellaDiTesto 13"/>
            <p:cNvSpPr txBox="1"/>
            <p:nvPr/>
          </p:nvSpPr>
          <p:spPr>
            <a:xfrm>
              <a:off x="4869515" y="4925653"/>
              <a:ext cx="1766254" cy="707886"/>
            </a:xfrm>
            <a:prstGeom prst="rect">
              <a:avLst/>
            </a:prstGeom>
            <a:noFill/>
          </p:spPr>
          <p:txBody>
            <a:bodyPr wrap="none" rtlCol="0">
              <a:spAutoFit/>
            </a:bodyPr>
            <a:lstStyle/>
            <a:p>
              <a:pPr algn="ctr"/>
              <a:r>
                <a:rPr lang="it-IT" sz="2000" b="1" dirty="0" smtClean="0">
                  <a:latin typeface="Arial"/>
                  <a:cs typeface="Arial"/>
                </a:rPr>
                <a:t>TUBULAR</a:t>
              </a:r>
            </a:p>
            <a:p>
              <a:pPr algn="ctr"/>
              <a:r>
                <a:rPr lang="it-IT" sz="2000" b="1" dirty="0" smtClean="0">
                  <a:latin typeface="Arial"/>
                  <a:cs typeface="Arial"/>
                </a:rPr>
                <a:t>STRUCTURE</a:t>
              </a:r>
            </a:p>
          </p:txBody>
        </p:sp>
        <p:pic>
          <p:nvPicPr>
            <p:cNvPr id="24" name="Immagine 23" descr="teaser.png"/>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569467" y="2446086"/>
              <a:ext cx="2060005" cy="2448000"/>
            </a:xfrm>
            <a:prstGeom prst="rect">
              <a:avLst/>
            </a:prstGeom>
          </p:spPr>
        </p:pic>
      </p:grpSp>
      <p:sp>
        <p:nvSpPr>
          <p:cNvPr id="3" name="Rettangolo 2"/>
          <p:cNvSpPr/>
          <p:nvPr/>
        </p:nvSpPr>
        <p:spPr>
          <a:xfrm>
            <a:off x="6239933" y="4417941"/>
            <a:ext cx="243521" cy="40930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atin typeface="Arial"/>
              <a:cs typeface="Arial"/>
            </a:endParaRPr>
          </a:p>
        </p:txBody>
      </p:sp>
      <p:sp>
        <p:nvSpPr>
          <p:cNvPr id="2" name="Title 1"/>
          <p:cNvSpPr>
            <a:spLocks noGrp="1"/>
          </p:cNvSpPr>
          <p:nvPr>
            <p:ph type="title"/>
          </p:nvPr>
        </p:nvSpPr>
        <p:spPr/>
        <p:txBody>
          <a:bodyPr/>
          <a:lstStyle/>
          <a:p>
            <a:r>
              <a:rPr lang="en-US" dirty="0" smtClean="0"/>
              <a:t>Final Mapping</a:t>
            </a:r>
            <a:endParaRPr lang="en-US" dirty="0"/>
          </a:p>
        </p:txBody>
      </p:sp>
      <p:cxnSp>
        <p:nvCxnSpPr>
          <p:cNvPr id="4" name="Connettore 1 3"/>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098894"/>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Parameterization</a:t>
            </a:r>
            <a:endParaRPr lang="en-US" dirty="0"/>
          </a:p>
        </p:txBody>
      </p:sp>
      <p:sp>
        <p:nvSpPr>
          <p:cNvPr id="10" name="CasellaDiTesto 9"/>
          <p:cNvSpPr txBox="1"/>
          <p:nvPr/>
        </p:nvSpPr>
        <p:spPr>
          <a:xfrm>
            <a:off x="323911" y="3985552"/>
            <a:ext cx="4663725" cy="1938992"/>
          </a:xfrm>
          <a:prstGeom prst="rect">
            <a:avLst/>
          </a:prstGeom>
          <a:noFill/>
        </p:spPr>
        <p:txBody>
          <a:bodyPr wrap="square" rtlCol="0">
            <a:spAutoFit/>
          </a:bodyPr>
          <a:lstStyle/>
          <a:p>
            <a:pPr marL="457200" indent="-457200">
              <a:buSzPct val="80000"/>
              <a:buFont typeface="Wingdings" charset="2"/>
              <a:buChar char="§"/>
            </a:pPr>
            <a:r>
              <a:rPr lang="it-IT" sz="2400" b="1" dirty="0" smtClean="0">
                <a:latin typeface="Arial"/>
                <a:ea typeface="Adobe 고딕 Std B"/>
                <a:cs typeface="Arial"/>
              </a:rPr>
              <a:t>Optimization: </a:t>
            </a:r>
            <a:br>
              <a:rPr lang="it-IT" sz="2400" b="1" dirty="0" smtClean="0">
                <a:latin typeface="Arial"/>
                <a:ea typeface="Adobe 고딕 Std B"/>
                <a:cs typeface="Arial"/>
              </a:rPr>
            </a:br>
            <a:r>
              <a:rPr lang="it-IT" sz="2400" dirty="0" smtClean="0">
                <a:latin typeface="Arial"/>
                <a:ea typeface="Adobe 고딕 Std B"/>
                <a:cs typeface="Arial"/>
              </a:rPr>
              <a:t>intra and inter </a:t>
            </a:r>
            <a:r>
              <a:rPr lang="it-IT" sz="2400" b="1" i="1" dirty="0" smtClean="0">
                <a:solidFill>
                  <a:srgbClr val="FF0000"/>
                </a:solidFill>
                <a:latin typeface="Arial"/>
                <a:ea typeface="Adobe 고딕 Std B"/>
                <a:cs typeface="Arial"/>
              </a:rPr>
              <a:t>abstract </a:t>
            </a:r>
            <a:r>
              <a:rPr lang="it-IT" sz="2400" b="1" i="1" dirty="0">
                <a:solidFill>
                  <a:srgbClr val="FF0000"/>
                </a:solidFill>
                <a:latin typeface="Arial"/>
                <a:ea typeface="Adobe 고딕 Std B"/>
                <a:cs typeface="Arial"/>
              </a:rPr>
              <a:t>domain</a:t>
            </a:r>
            <a:r>
              <a:rPr lang="it-IT" sz="2400" dirty="0">
                <a:latin typeface="Arial"/>
                <a:ea typeface="Adobe 고딕 Std B"/>
                <a:cs typeface="Arial"/>
              </a:rPr>
              <a:t> </a:t>
            </a:r>
            <a:r>
              <a:rPr lang="it-IT" sz="2400" b="1" dirty="0">
                <a:latin typeface="Arial"/>
                <a:ea typeface="Adobe 고딕 Std B"/>
                <a:cs typeface="Arial"/>
              </a:rPr>
              <a:t>[Tarini et al, 2011</a:t>
            </a:r>
            <a:r>
              <a:rPr lang="it-IT" sz="2400" b="1" dirty="0" smtClean="0">
                <a:latin typeface="Arial"/>
                <a:ea typeface="Adobe 고딕 Std B"/>
                <a:cs typeface="Arial"/>
              </a:rPr>
              <a:t>]</a:t>
            </a:r>
            <a:r>
              <a:rPr lang="it-IT" sz="2400" dirty="0" smtClean="0">
                <a:latin typeface="Arial"/>
                <a:ea typeface="Adobe 고딕 Std B"/>
                <a:cs typeface="Arial"/>
              </a:rPr>
              <a:t> mapping</a:t>
            </a:r>
          </a:p>
          <a:p>
            <a:pPr>
              <a:buSzPct val="80000"/>
            </a:pPr>
            <a:r>
              <a:rPr lang="it-IT" sz="2300" dirty="0" smtClean="0">
                <a:latin typeface="Arial"/>
                <a:ea typeface="Adobe 고딕 Std B"/>
                <a:cs typeface="Arial"/>
              </a:rPr>
              <a:t>	Or </a:t>
            </a:r>
            <a:r>
              <a:rPr lang="it-IT" sz="2300" b="1" dirty="0" smtClean="0">
                <a:latin typeface="Arial"/>
                <a:ea typeface="Adobe 고딕 Std B"/>
                <a:cs typeface="Arial"/>
              </a:rPr>
              <a:t>[Campen&amp;Kobbelt, 2014]</a:t>
            </a:r>
            <a:r>
              <a:rPr lang="it-IT" sz="2300" dirty="0" smtClean="0">
                <a:latin typeface="Arial"/>
                <a:ea typeface="Adobe 고딕 Std B"/>
                <a:cs typeface="Arial"/>
              </a:rPr>
              <a:t> </a:t>
            </a:r>
          </a:p>
        </p:txBody>
      </p:sp>
      <p:grpSp>
        <p:nvGrpSpPr>
          <p:cNvPr id="14" name="Gruppo 13"/>
          <p:cNvGrpSpPr/>
          <p:nvPr/>
        </p:nvGrpSpPr>
        <p:grpSpPr>
          <a:xfrm>
            <a:off x="6822670" y="2391256"/>
            <a:ext cx="2067619" cy="3102403"/>
            <a:chOff x="6414430" y="2655509"/>
            <a:chExt cx="2067619" cy="3102403"/>
          </a:xfrm>
        </p:grpSpPr>
        <p:pic>
          <p:nvPicPr>
            <p:cNvPr id="15" name="Immagine 14" descr="D.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414430" y="2655509"/>
              <a:ext cx="2067619" cy="2446833"/>
            </a:xfrm>
            <a:prstGeom prst="rect">
              <a:avLst/>
            </a:prstGeom>
          </p:spPr>
        </p:pic>
        <p:sp>
          <p:nvSpPr>
            <p:cNvPr id="16" name="CasellaDiTesto 15"/>
            <p:cNvSpPr txBox="1"/>
            <p:nvPr/>
          </p:nvSpPr>
          <p:spPr>
            <a:xfrm>
              <a:off x="6921474" y="5357802"/>
              <a:ext cx="1348957" cy="400110"/>
            </a:xfrm>
            <a:prstGeom prst="rect">
              <a:avLst/>
            </a:prstGeom>
            <a:noFill/>
          </p:spPr>
          <p:txBody>
            <a:bodyPr wrap="square" rtlCol="0">
              <a:spAutoFit/>
            </a:bodyPr>
            <a:lstStyle/>
            <a:p>
              <a:r>
                <a:rPr lang="it-IT" sz="2000" b="1" dirty="0" smtClean="0">
                  <a:latin typeface="Arial"/>
                  <a:cs typeface="Arial"/>
                </a:rPr>
                <a:t>OUTPUT</a:t>
              </a:r>
            </a:p>
          </p:txBody>
        </p:sp>
      </p:grpSp>
      <p:grpSp>
        <p:nvGrpSpPr>
          <p:cNvPr id="25" name="Gruppo 24"/>
          <p:cNvGrpSpPr/>
          <p:nvPr/>
        </p:nvGrpSpPr>
        <p:grpSpPr>
          <a:xfrm>
            <a:off x="4569467" y="2447805"/>
            <a:ext cx="2760247" cy="3191554"/>
            <a:chOff x="4569467" y="2829638"/>
            <a:chExt cx="2760247" cy="3191554"/>
          </a:xfrm>
        </p:grpSpPr>
        <p:grpSp>
          <p:nvGrpSpPr>
            <p:cNvPr id="26" name="Gruppo 25"/>
            <p:cNvGrpSpPr/>
            <p:nvPr/>
          </p:nvGrpSpPr>
          <p:grpSpPr>
            <a:xfrm>
              <a:off x="4569467" y="2829638"/>
              <a:ext cx="2760247" cy="3191554"/>
              <a:chOff x="4569467" y="2829638"/>
              <a:chExt cx="2760247" cy="3191554"/>
            </a:xfrm>
          </p:grpSpPr>
          <p:grpSp>
            <p:nvGrpSpPr>
              <p:cNvPr id="28" name="Gruppo 27"/>
              <p:cNvGrpSpPr/>
              <p:nvPr/>
            </p:nvGrpSpPr>
            <p:grpSpPr>
              <a:xfrm>
                <a:off x="4869515" y="5313306"/>
                <a:ext cx="2460199" cy="707886"/>
                <a:chOff x="4987104" y="5195726"/>
                <a:chExt cx="2460199" cy="707886"/>
              </a:xfrm>
            </p:grpSpPr>
            <p:cxnSp>
              <p:nvCxnSpPr>
                <p:cNvPr id="30" name="Connettore 2 29"/>
                <p:cNvCxnSpPr>
                  <a:stCxn id="32" idx="3"/>
                  <a:endCxn id="16" idx="1"/>
                </p:cNvCxnSpPr>
                <p:nvPr/>
              </p:nvCxnSpPr>
              <p:spPr>
                <a:xfrm>
                  <a:off x="6753358" y="5549669"/>
                  <a:ext cx="693945" cy="8188"/>
                </a:xfrm>
                <a:prstGeom prst="straightConnector1">
                  <a:avLst/>
                </a:prstGeom>
                <a:ln>
                  <a:solidFill>
                    <a:schemeClr val="tx1"/>
                  </a:solidFill>
                  <a:headEnd type="none"/>
                  <a:tailEnd type="triangle" w="lg" len="lg"/>
                </a:ln>
              </p:spPr>
              <p:style>
                <a:lnRef idx="2">
                  <a:schemeClr val="accent1"/>
                </a:lnRef>
                <a:fillRef idx="0">
                  <a:schemeClr val="accent1"/>
                </a:fillRef>
                <a:effectRef idx="1">
                  <a:schemeClr val="accent1"/>
                </a:effectRef>
                <a:fontRef idx="minor">
                  <a:schemeClr val="tx1"/>
                </a:fontRef>
              </p:style>
            </p:cxnSp>
            <p:sp>
              <p:nvSpPr>
                <p:cNvPr id="32" name="CasellaDiTesto 31"/>
                <p:cNvSpPr txBox="1"/>
                <p:nvPr/>
              </p:nvSpPr>
              <p:spPr>
                <a:xfrm>
                  <a:off x="4987104" y="5195726"/>
                  <a:ext cx="1766254" cy="707886"/>
                </a:xfrm>
                <a:prstGeom prst="rect">
                  <a:avLst/>
                </a:prstGeom>
                <a:noFill/>
              </p:spPr>
              <p:txBody>
                <a:bodyPr wrap="none" rtlCol="0">
                  <a:spAutoFit/>
                </a:bodyPr>
                <a:lstStyle/>
                <a:p>
                  <a:pPr algn="ctr"/>
                  <a:r>
                    <a:rPr lang="it-IT" sz="2000" b="1" dirty="0" smtClean="0">
                      <a:latin typeface="Arial"/>
                      <a:cs typeface="Arial"/>
                    </a:rPr>
                    <a:t>TUBULAR</a:t>
                  </a:r>
                </a:p>
                <a:p>
                  <a:pPr algn="ctr"/>
                  <a:r>
                    <a:rPr lang="it-IT" sz="2000" b="1" dirty="0" smtClean="0">
                      <a:latin typeface="Arial"/>
                      <a:cs typeface="Arial"/>
                    </a:rPr>
                    <a:t>STRUCTURE</a:t>
                  </a:r>
                </a:p>
              </p:txBody>
            </p:sp>
          </p:grpSp>
          <p:pic>
            <p:nvPicPr>
              <p:cNvPr id="29" name="Immagine 28" descr="teaser.png"/>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569467" y="2829638"/>
                <a:ext cx="2060005" cy="2448000"/>
              </a:xfrm>
              <a:prstGeom prst="rect">
                <a:avLst/>
              </a:prstGeom>
            </p:spPr>
          </p:pic>
        </p:grpSp>
        <p:sp>
          <p:nvSpPr>
            <p:cNvPr id="27" name="Rettangolo 26"/>
            <p:cNvSpPr/>
            <p:nvPr/>
          </p:nvSpPr>
          <p:spPr>
            <a:xfrm>
              <a:off x="6239933" y="4868333"/>
              <a:ext cx="243521" cy="40930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atin typeface="Arial"/>
                <a:cs typeface="Arial"/>
              </a:endParaRPr>
            </a:p>
          </p:txBody>
        </p:sp>
      </p:grpSp>
      <p:sp>
        <p:nvSpPr>
          <p:cNvPr id="3" name="Rettangolo 2"/>
          <p:cNvSpPr/>
          <p:nvPr/>
        </p:nvSpPr>
        <p:spPr>
          <a:xfrm>
            <a:off x="323912" y="2028672"/>
            <a:ext cx="7844935" cy="1569660"/>
          </a:xfrm>
          <a:prstGeom prst="rect">
            <a:avLst/>
          </a:prstGeom>
        </p:spPr>
        <p:txBody>
          <a:bodyPr wrap="square">
            <a:spAutoFit/>
          </a:bodyPr>
          <a:lstStyle/>
          <a:p>
            <a:pPr marL="457200" indent="-457200">
              <a:buSzPct val="80000"/>
              <a:buFont typeface="Wingdings" charset="2"/>
              <a:buChar char="§"/>
            </a:pPr>
            <a:r>
              <a:rPr lang="it-IT" sz="2400" b="1" dirty="0">
                <a:latin typeface="Arial"/>
                <a:ea typeface="Adobe 고딕 Std B"/>
                <a:cs typeface="Arial"/>
              </a:rPr>
              <a:t>Initial mapping</a:t>
            </a:r>
            <a:r>
              <a:rPr lang="it-IT" sz="2400" dirty="0">
                <a:latin typeface="Arial"/>
                <a:ea typeface="Adobe 고딕 Std B"/>
                <a:cs typeface="Arial"/>
              </a:rPr>
              <a:t>: </a:t>
            </a:r>
            <a:endParaRPr lang="it-IT" sz="2400" dirty="0" smtClean="0">
              <a:latin typeface="Arial"/>
              <a:ea typeface="Adobe 고딕 Std B"/>
              <a:cs typeface="Arial"/>
            </a:endParaRPr>
          </a:p>
          <a:p>
            <a:pPr>
              <a:buSzPct val="80000"/>
            </a:pPr>
            <a:r>
              <a:rPr lang="it-IT" sz="2400" dirty="0">
                <a:latin typeface="Arial"/>
                <a:ea typeface="Adobe 고딕 Std B"/>
                <a:cs typeface="Arial"/>
              </a:rPr>
              <a:t>	</a:t>
            </a:r>
            <a:r>
              <a:rPr lang="it-IT" sz="2400" dirty="0" smtClean="0">
                <a:latin typeface="Arial"/>
                <a:ea typeface="Adobe 고딕 Std B"/>
                <a:cs typeface="Arial"/>
              </a:rPr>
              <a:t>iteratively Expand&amp;Subdivide, </a:t>
            </a:r>
            <a:br>
              <a:rPr lang="it-IT" sz="2400" dirty="0" smtClean="0">
                <a:latin typeface="Arial"/>
                <a:ea typeface="Adobe 고딕 Std B"/>
                <a:cs typeface="Arial"/>
              </a:rPr>
            </a:br>
            <a:r>
              <a:rPr lang="it-IT" sz="2400" dirty="0">
                <a:latin typeface="Arial"/>
                <a:ea typeface="Adobe 고딕 Std B"/>
                <a:cs typeface="Arial"/>
              </a:rPr>
              <a:t>	</a:t>
            </a:r>
            <a:r>
              <a:rPr lang="it-IT" sz="2400" dirty="0" smtClean="0">
                <a:latin typeface="Arial"/>
                <a:ea typeface="Adobe 고딕 Std B"/>
                <a:cs typeface="Arial"/>
              </a:rPr>
              <a:t>Generate </a:t>
            </a:r>
            <a:r>
              <a:rPr lang="it-IT" sz="2400" dirty="0">
                <a:latin typeface="Arial"/>
                <a:ea typeface="Adobe 고딕 Std B"/>
                <a:cs typeface="Arial"/>
              </a:rPr>
              <a:t>the mapping via </a:t>
            </a:r>
            <a:endParaRPr lang="it-IT" sz="2400" dirty="0" smtClean="0">
              <a:latin typeface="Arial"/>
              <a:ea typeface="Adobe 고딕 Std B"/>
              <a:cs typeface="Arial"/>
            </a:endParaRPr>
          </a:p>
          <a:p>
            <a:pPr>
              <a:buSzPct val="80000"/>
            </a:pPr>
            <a:r>
              <a:rPr lang="it-IT" sz="2400" b="1" dirty="0" smtClean="0">
                <a:solidFill>
                  <a:srgbClr val="370057"/>
                </a:solidFill>
                <a:latin typeface="Arial"/>
                <a:ea typeface="Adobe 고딕 Std B"/>
                <a:cs typeface="Arial"/>
              </a:rPr>
              <a:t>	ray casting</a:t>
            </a:r>
            <a:endParaRPr lang="it-IT" sz="2400" b="1" dirty="0">
              <a:solidFill>
                <a:srgbClr val="370057"/>
              </a:solidFill>
              <a:latin typeface="Arial"/>
              <a:ea typeface="Adobe 고딕 Std B"/>
              <a:cs typeface="Arial"/>
            </a:endParaRPr>
          </a:p>
        </p:txBody>
      </p:sp>
      <p:sp>
        <p:nvSpPr>
          <p:cNvPr id="17" name="CasellaDiTesto 16"/>
          <p:cNvSpPr txBox="1"/>
          <p:nvPr/>
        </p:nvSpPr>
        <p:spPr>
          <a:xfrm>
            <a:off x="312367" y="1443513"/>
            <a:ext cx="8366304" cy="523220"/>
          </a:xfrm>
          <a:prstGeom prst="rect">
            <a:avLst/>
          </a:prstGeom>
          <a:noFill/>
        </p:spPr>
        <p:txBody>
          <a:bodyPr wrap="square" rtlCol="0">
            <a:spAutoFit/>
          </a:bodyPr>
          <a:lstStyle/>
          <a:p>
            <a:pPr>
              <a:buSzPct val="80000"/>
            </a:pPr>
            <a:r>
              <a:rPr lang="it-IT" sz="2800" dirty="0" smtClean="0">
                <a:latin typeface="Arial"/>
                <a:ea typeface="Adobe 고딕 Std B"/>
                <a:cs typeface="Arial"/>
              </a:rPr>
              <a:t>2 phases</a:t>
            </a:r>
            <a:endParaRPr lang="it-IT" sz="2800" dirty="0" smtClean="0">
              <a:solidFill>
                <a:srgbClr val="FF0000"/>
              </a:solidFill>
              <a:latin typeface="Arial"/>
              <a:ea typeface="Adobe 고딕 Std B"/>
              <a:cs typeface="Arial"/>
            </a:endParaRPr>
          </a:p>
        </p:txBody>
      </p:sp>
    </p:spTree>
    <p:extLst>
      <p:ext uri="{BB962C8B-B14F-4D97-AF65-F5344CB8AC3E}">
        <p14:creationId xmlns:p14="http://schemas.microsoft.com/office/powerpoint/2010/main" val="49577558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ttangolo 10"/>
          <p:cNvSpPr/>
          <p:nvPr/>
        </p:nvSpPr>
        <p:spPr>
          <a:xfrm>
            <a:off x="6125477"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2" name="Title 1"/>
          <p:cNvSpPr>
            <a:spLocks noGrp="1"/>
          </p:cNvSpPr>
          <p:nvPr>
            <p:ph type="title"/>
          </p:nvPr>
        </p:nvSpPr>
        <p:spPr>
          <a:xfrm>
            <a:off x="146049" y="15440"/>
            <a:ext cx="7135284" cy="873561"/>
          </a:xfrm>
        </p:spPr>
        <p:txBody>
          <a:bodyPr>
            <a:normAutofit/>
          </a:bodyPr>
          <a:lstStyle/>
          <a:p>
            <a:r>
              <a:rPr lang="en-US" dirty="0" smtClean="0"/>
              <a:t>Comparisons (#domains)</a:t>
            </a:r>
            <a:endParaRPr lang="en-US" dirty="0"/>
          </a:p>
        </p:txBody>
      </p:sp>
      <p:grpSp>
        <p:nvGrpSpPr>
          <p:cNvPr id="28" name="Gruppo 27"/>
          <p:cNvGrpSpPr/>
          <p:nvPr/>
        </p:nvGrpSpPr>
        <p:grpSpPr>
          <a:xfrm>
            <a:off x="427804" y="1233227"/>
            <a:ext cx="2589581" cy="5120842"/>
            <a:chOff x="427804" y="1300067"/>
            <a:chExt cx="2589581" cy="5120842"/>
          </a:xfrm>
        </p:grpSpPr>
        <p:grpSp>
          <p:nvGrpSpPr>
            <p:cNvPr id="18" name="Gruppo 17"/>
            <p:cNvGrpSpPr/>
            <p:nvPr/>
          </p:nvGrpSpPr>
          <p:grpSpPr>
            <a:xfrm>
              <a:off x="427804" y="1300067"/>
              <a:ext cx="2368257" cy="5120842"/>
              <a:chOff x="3854756" y="1289145"/>
              <a:chExt cx="2368257" cy="5120842"/>
            </a:xfrm>
          </p:grpSpPr>
          <p:pic>
            <p:nvPicPr>
              <p:cNvPr id="9" name="Immagine 8" descr="fertility_tarini.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996966" y="3529987"/>
                <a:ext cx="2194951" cy="2880000"/>
              </a:xfrm>
              <a:prstGeom prst="rect">
                <a:avLst/>
              </a:prstGeom>
            </p:spPr>
          </p:pic>
          <p:pic>
            <p:nvPicPr>
              <p:cNvPr id="12" name="Immagine 11" descr="rockerarm_tarini.png"/>
              <p:cNvPicPr>
                <a:picLocks noChangeAspect="1"/>
              </p:cNvPicPr>
              <p:nvPr/>
            </p:nvPicPr>
            <p:blipFill>
              <a:blip r:embed="rId4">
                <a:extLst>
                  <a:ext uri="{28A0092B-C50C-407E-A947-70E740481C1C}">
                    <a14:useLocalDpi xmlns:a14="http://schemas.microsoft.com/office/drawing/2010/main"/>
                  </a:ext>
                </a:extLst>
              </a:blip>
              <a:stretch>
                <a:fillRect/>
              </a:stretch>
            </p:blipFill>
            <p:spPr>
              <a:xfrm rot="19800000">
                <a:off x="3854756" y="1323544"/>
                <a:ext cx="2205000" cy="2520000"/>
              </a:xfrm>
              <a:prstGeom prst="rect">
                <a:avLst/>
              </a:prstGeom>
            </p:spPr>
          </p:pic>
          <p:sp>
            <p:nvSpPr>
              <p:cNvPr id="14" name="Rettangolo 13"/>
              <p:cNvSpPr/>
              <p:nvPr/>
            </p:nvSpPr>
            <p:spPr>
              <a:xfrm>
                <a:off x="3904850" y="1289145"/>
                <a:ext cx="2318163" cy="400110"/>
              </a:xfrm>
              <a:prstGeom prst="rect">
                <a:avLst/>
              </a:prstGeom>
            </p:spPr>
            <p:txBody>
              <a:bodyPr wrap="none">
                <a:spAutoFit/>
              </a:bodyPr>
              <a:lstStyle/>
              <a:p>
                <a:r>
                  <a:rPr lang="it-IT" sz="2000" b="1" dirty="0" smtClean="0">
                    <a:latin typeface="Arial"/>
                    <a:ea typeface="Adobe 고딕 Std B"/>
                    <a:cs typeface="Arial"/>
                  </a:rPr>
                  <a:t>[Tarini et al, 2011]</a:t>
                </a:r>
                <a:endParaRPr lang="it-IT" sz="2000" dirty="0"/>
              </a:p>
            </p:txBody>
          </p:sp>
        </p:grpSp>
        <p:sp>
          <p:nvSpPr>
            <p:cNvPr id="20" name="Rettangolo 19"/>
            <p:cNvSpPr/>
            <p:nvPr/>
          </p:nvSpPr>
          <p:spPr>
            <a:xfrm>
              <a:off x="2233622" y="4351346"/>
              <a:ext cx="783763" cy="523220"/>
            </a:xfrm>
            <a:prstGeom prst="rect">
              <a:avLst/>
            </a:prstGeom>
            <a:solidFill>
              <a:schemeClr val="accent2">
                <a:lumMod val="7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it-IT" sz="2800" b="1" dirty="0" smtClean="0">
                  <a:solidFill>
                    <a:schemeClr val="bg1"/>
                  </a:solidFill>
                  <a:latin typeface="Arial"/>
                  <a:cs typeface="Arial"/>
                </a:rPr>
                <a:t>253</a:t>
              </a:r>
              <a:endParaRPr lang="it-IT" sz="2800" b="1" dirty="0">
                <a:solidFill>
                  <a:schemeClr val="bg1"/>
                </a:solidFill>
                <a:latin typeface="Arial"/>
                <a:cs typeface="Arial"/>
              </a:endParaRPr>
            </a:p>
          </p:txBody>
        </p:sp>
        <p:sp>
          <p:nvSpPr>
            <p:cNvPr id="23" name="Rettangolo 22"/>
            <p:cNvSpPr/>
            <p:nvPr/>
          </p:nvSpPr>
          <p:spPr>
            <a:xfrm>
              <a:off x="2233622" y="1804807"/>
              <a:ext cx="584064" cy="523220"/>
            </a:xfrm>
            <a:prstGeom prst="rect">
              <a:avLst/>
            </a:prstGeom>
            <a:solidFill>
              <a:schemeClr val="accent2">
                <a:lumMod val="7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it-IT" sz="2800" b="1" dirty="0" smtClean="0">
                  <a:solidFill>
                    <a:schemeClr val="bg1"/>
                  </a:solidFill>
                  <a:latin typeface="Arial"/>
                  <a:cs typeface="Arial"/>
                </a:rPr>
                <a:t>98</a:t>
              </a:r>
              <a:endParaRPr lang="it-IT" sz="2800" b="1" dirty="0">
                <a:solidFill>
                  <a:schemeClr val="bg1"/>
                </a:solidFill>
                <a:latin typeface="Arial"/>
                <a:cs typeface="Arial"/>
              </a:endParaRPr>
            </a:p>
          </p:txBody>
        </p:sp>
      </p:grpSp>
      <p:grpSp>
        <p:nvGrpSpPr>
          <p:cNvPr id="26" name="Gruppo 25"/>
          <p:cNvGrpSpPr/>
          <p:nvPr/>
        </p:nvGrpSpPr>
        <p:grpSpPr>
          <a:xfrm>
            <a:off x="3233652" y="1233227"/>
            <a:ext cx="2736321" cy="5120842"/>
            <a:chOff x="3233652" y="1300067"/>
            <a:chExt cx="2736321" cy="5120842"/>
          </a:xfrm>
        </p:grpSpPr>
        <p:grpSp>
          <p:nvGrpSpPr>
            <p:cNvPr id="17" name="Gruppo 16"/>
            <p:cNvGrpSpPr/>
            <p:nvPr/>
          </p:nvGrpSpPr>
          <p:grpSpPr>
            <a:xfrm>
              <a:off x="3233652" y="1300067"/>
              <a:ext cx="2736321" cy="5120842"/>
              <a:chOff x="427804" y="1289145"/>
              <a:chExt cx="2736321" cy="5120842"/>
            </a:xfrm>
          </p:grpSpPr>
          <p:pic>
            <p:nvPicPr>
              <p:cNvPr id="7" name="Immagine 6" descr="rockerarm_bommes.png"/>
              <p:cNvPicPr>
                <a:picLocks noChangeAspect="1"/>
              </p:cNvPicPr>
              <p:nvPr/>
            </p:nvPicPr>
            <p:blipFill>
              <a:blip r:embed="rId5">
                <a:extLst>
                  <a:ext uri="{28A0092B-C50C-407E-A947-70E740481C1C}">
                    <a14:useLocalDpi xmlns:a14="http://schemas.microsoft.com/office/drawing/2010/main"/>
                  </a:ext>
                </a:extLst>
              </a:blip>
              <a:stretch>
                <a:fillRect/>
              </a:stretch>
            </p:blipFill>
            <p:spPr>
              <a:xfrm rot="19800000">
                <a:off x="638007" y="1323543"/>
                <a:ext cx="2060748" cy="2520000"/>
              </a:xfrm>
              <a:prstGeom prst="rect">
                <a:avLst/>
              </a:prstGeom>
            </p:spPr>
          </p:pic>
          <p:pic>
            <p:nvPicPr>
              <p:cNvPr id="8" name="Immagine 7" descr="fertility_bommes.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97069" y="3529987"/>
                <a:ext cx="2220143" cy="2880000"/>
              </a:xfrm>
              <a:prstGeom prst="rect">
                <a:avLst/>
              </a:prstGeom>
            </p:spPr>
          </p:pic>
          <p:sp>
            <p:nvSpPr>
              <p:cNvPr id="15" name="Rettangolo 14"/>
              <p:cNvSpPr/>
              <p:nvPr/>
            </p:nvSpPr>
            <p:spPr>
              <a:xfrm>
                <a:off x="427804" y="1289145"/>
                <a:ext cx="2736321" cy="400110"/>
              </a:xfrm>
              <a:prstGeom prst="rect">
                <a:avLst/>
              </a:prstGeom>
            </p:spPr>
            <p:txBody>
              <a:bodyPr wrap="none">
                <a:spAutoFit/>
              </a:bodyPr>
              <a:lstStyle/>
              <a:p>
                <a:r>
                  <a:rPr lang="it-IT" sz="2000" b="1" dirty="0" smtClean="0">
                    <a:latin typeface="Arial"/>
                    <a:ea typeface="Adobe 고딕 Std B"/>
                    <a:cs typeface="Arial"/>
                  </a:rPr>
                  <a:t>[Bommes et al, 2013]</a:t>
                </a:r>
                <a:endParaRPr lang="it-IT" sz="2000" dirty="0"/>
              </a:p>
            </p:txBody>
          </p:sp>
        </p:grpSp>
        <p:sp>
          <p:nvSpPr>
            <p:cNvPr id="21" name="Rettangolo 20"/>
            <p:cNvSpPr/>
            <p:nvPr/>
          </p:nvSpPr>
          <p:spPr>
            <a:xfrm>
              <a:off x="5297035" y="4351346"/>
              <a:ext cx="584064" cy="523220"/>
            </a:xfrm>
            <a:prstGeom prst="rect">
              <a:avLst/>
            </a:prstGeom>
            <a:solidFill>
              <a:schemeClr val="accent6">
                <a:lumMod val="7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it-IT" sz="2800" b="1" dirty="0" smtClean="0">
                  <a:solidFill>
                    <a:schemeClr val="bg1"/>
                  </a:solidFill>
                  <a:latin typeface="Arial"/>
                  <a:cs typeface="Arial"/>
                </a:rPr>
                <a:t>85</a:t>
              </a:r>
              <a:endParaRPr lang="it-IT" sz="2800" b="1" dirty="0">
                <a:solidFill>
                  <a:schemeClr val="bg1"/>
                </a:solidFill>
                <a:latin typeface="Arial"/>
                <a:cs typeface="Arial"/>
              </a:endParaRPr>
            </a:p>
          </p:txBody>
        </p:sp>
        <p:sp>
          <p:nvSpPr>
            <p:cNvPr id="24" name="Rettangolo 23"/>
            <p:cNvSpPr/>
            <p:nvPr/>
          </p:nvSpPr>
          <p:spPr>
            <a:xfrm>
              <a:off x="5298382" y="1804807"/>
              <a:ext cx="584064" cy="523220"/>
            </a:xfrm>
            <a:prstGeom prst="rect">
              <a:avLst/>
            </a:prstGeom>
            <a:solidFill>
              <a:schemeClr val="accent6">
                <a:lumMod val="75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it-IT" sz="2800" b="1" dirty="0" smtClean="0">
                  <a:solidFill>
                    <a:schemeClr val="bg1"/>
                  </a:solidFill>
                  <a:latin typeface="Arial"/>
                  <a:cs typeface="Arial"/>
                </a:rPr>
                <a:t>46</a:t>
              </a:r>
              <a:endParaRPr lang="it-IT" sz="2800" b="1" dirty="0">
                <a:solidFill>
                  <a:schemeClr val="bg1"/>
                </a:solidFill>
                <a:latin typeface="Arial"/>
                <a:cs typeface="Arial"/>
              </a:endParaRPr>
            </a:p>
          </p:txBody>
        </p:sp>
      </p:grpSp>
      <p:grpSp>
        <p:nvGrpSpPr>
          <p:cNvPr id="27" name="Gruppo 26"/>
          <p:cNvGrpSpPr/>
          <p:nvPr/>
        </p:nvGrpSpPr>
        <p:grpSpPr>
          <a:xfrm>
            <a:off x="6315655" y="1233227"/>
            <a:ext cx="2405783" cy="5120842"/>
            <a:chOff x="6315655" y="1300067"/>
            <a:chExt cx="2405783" cy="5120842"/>
          </a:xfrm>
        </p:grpSpPr>
        <p:grpSp>
          <p:nvGrpSpPr>
            <p:cNvPr id="19" name="Gruppo 18"/>
            <p:cNvGrpSpPr/>
            <p:nvPr/>
          </p:nvGrpSpPr>
          <p:grpSpPr>
            <a:xfrm>
              <a:off x="6315655" y="1300067"/>
              <a:ext cx="2369530" cy="5120842"/>
              <a:chOff x="6315655" y="1289145"/>
              <a:chExt cx="2369530" cy="5120842"/>
            </a:xfrm>
          </p:grpSpPr>
          <p:pic>
            <p:nvPicPr>
              <p:cNvPr id="10" name="Immagine 9" descr="fertility_ours.png"/>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6410724" y="3529987"/>
                <a:ext cx="2274461" cy="2880000"/>
              </a:xfrm>
              <a:prstGeom prst="rect">
                <a:avLst/>
              </a:prstGeom>
            </p:spPr>
          </p:pic>
          <p:pic>
            <p:nvPicPr>
              <p:cNvPr id="13" name="Immagine 12" descr="rockerarm_ours.png"/>
              <p:cNvPicPr>
                <a:picLocks noChangeAspect="1"/>
              </p:cNvPicPr>
              <p:nvPr/>
            </p:nvPicPr>
            <p:blipFill rotWithShape="1">
              <a:blip r:embed="rId8" cstate="print">
                <a:extLst>
                  <a:ext uri="{28A0092B-C50C-407E-A947-70E740481C1C}">
                    <a14:useLocalDpi xmlns:a14="http://schemas.microsoft.com/office/drawing/2010/main"/>
                  </a:ext>
                </a:extLst>
              </a:blip>
              <a:srcRect t="2222"/>
              <a:stretch/>
            </p:blipFill>
            <p:spPr>
              <a:xfrm rot="19800000">
                <a:off x="6315655" y="1323543"/>
                <a:ext cx="2180292" cy="2520000"/>
              </a:xfrm>
              <a:prstGeom prst="rect">
                <a:avLst/>
              </a:prstGeom>
            </p:spPr>
          </p:pic>
          <p:sp>
            <p:nvSpPr>
              <p:cNvPr id="16" name="Rettangolo 15"/>
              <p:cNvSpPr/>
              <p:nvPr/>
            </p:nvSpPr>
            <p:spPr>
              <a:xfrm>
                <a:off x="6541439" y="1289145"/>
                <a:ext cx="1667193" cy="400110"/>
              </a:xfrm>
              <a:prstGeom prst="rect">
                <a:avLst/>
              </a:prstGeom>
            </p:spPr>
            <p:txBody>
              <a:bodyPr wrap="none">
                <a:spAutoFit/>
              </a:bodyPr>
              <a:lstStyle/>
              <a:p>
                <a:r>
                  <a:rPr lang="it-IT" sz="2000" b="1" dirty="0" smtClean="0">
                    <a:latin typeface="Arial"/>
                    <a:ea typeface="Adobe 고딕 Std B"/>
                    <a:cs typeface="Arial"/>
                  </a:rPr>
                  <a:t>[Ours, 2015]</a:t>
                </a:r>
                <a:endParaRPr lang="it-IT" sz="2000" dirty="0"/>
              </a:p>
            </p:txBody>
          </p:sp>
        </p:grpSp>
        <p:sp>
          <p:nvSpPr>
            <p:cNvPr id="22" name="Rettangolo 21"/>
            <p:cNvSpPr/>
            <p:nvPr/>
          </p:nvSpPr>
          <p:spPr>
            <a:xfrm>
              <a:off x="8137374" y="4351346"/>
              <a:ext cx="584064"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46</a:t>
              </a:r>
              <a:endParaRPr lang="it-IT" sz="2800" b="1" dirty="0">
                <a:solidFill>
                  <a:schemeClr val="bg1"/>
                </a:solidFill>
                <a:latin typeface="Arial"/>
                <a:cs typeface="Arial"/>
              </a:endParaRPr>
            </a:p>
          </p:txBody>
        </p:sp>
        <p:sp>
          <p:nvSpPr>
            <p:cNvPr id="25" name="Rettangolo 24"/>
            <p:cNvSpPr/>
            <p:nvPr/>
          </p:nvSpPr>
          <p:spPr>
            <a:xfrm>
              <a:off x="8137374" y="1804807"/>
              <a:ext cx="584064"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28</a:t>
              </a:r>
              <a:endParaRPr lang="it-IT" sz="2800" b="1" dirty="0">
                <a:solidFill>
                  <a:schemeClr val="bg1"/>
                </a:solidFill>
                <a:latin typeface="Arial"/>
                <a:cs typeface="Arial"/>
              </a:endParaRPr>
            </a:p>
          </p:txBody>
        </p:sp>
      </p:grpSp>
    </p:spTree>
    <p:extLst>
      <p:ext uri="{BB962C8B-B14F-4D97-AF65-F5344CB8AC3E}">
        <p14:creationId xmlns:p14="http://schemas.microsoft.com/office/powerpoint/2010/main" val="154983900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9"/>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User Interaction</a:t>
            </a:r>
          </a:p>
        </p:txBody>
      </p:sp>
    </p:spTree>
    <p:extLst>
      <p:ext uri="{BB962C8B-B14F-4D97-AF65-F5344CB8AC3E}">
        <p14:creationId xmlns:p14="http://schemas.microsoft.com/office/powerpoint/2010/main" val="120875297"/>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User Interaction #1</a:t>
            </a:r>
            <a:endParaRPr lang="en-US" dirty="0"/>
          </a:p>
        </p:txBody>
      </p:sp>
      <p:pic>
        <p:nvPicPr>
          <p:cNvPr id="3" name="cube_rotation2.m4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79534" y="1989926"/>
            <a:ext cx="5693285" cy="4269964"/>
          </a:xfrm>
          <a:prstGeom prst="rect">
            <a:avLst/>
          </a:prstGeom>
        </p:spPr>
      </p:pic>
      <p:sp>
        <p:nvSpPr>
          <p:cNvPr id="4" name="CasellaDiTesto 3"/>
          <p:cNvSpPr txBox="1"/>
          <p:nvPr/>
        </p:nvSpPr>
        <p:spPr>
          <a:xfrm>
            <a:off x="248821" y="1343854"/>
            <a:ext cx="8366304" cy="523220"/>
          </a:xfrm>
          <a:prstGeom prst="rect">
            <a:avLst/>
          </a:prstGeom>
          <a:noFill/>
        </p:spPr>
        <p:txBody>
          <a:bodyPr wrap="square" rtlCol="0">
            <a:spAutoFit/>
          </a:bodyPr>
          <a:lstStyle/>
          <a:p>
            <a:pPr>
              <a:buSzPct val="80000"/>
            </a:pPr>
            <a:r>
              <a:rPr lang="it-IT" sz="2800" dirty="0" smtClean="0">
                <a:solidFill>
                  <a:srgbClr val="000000"/>
                </a:solidFill>
                <a:latin typeface="Arial"/>
                <a:ea typeface="Adobe 고딕 Std B"/>
                <a:cs typeface="Arial"/>
              </a:rPr>
              <a:t>Rotate cubes</a:t>
            </a:r>
            <a:endParaRPr lang="it-IT" sz="2400" dirty="0" smtClean="0">
              <a:solidFill>
                <a:srgbClr val="000000"/>
              </a:solidFill>
              <a:latin typeface="Arial"/>
              <a:ea typeface="Adobe 고딕 Std B"/>
              <a:cs typeface="Arial"/>
            </a:endParaRPr>
          </a:p>
        </p:txBody>
      </p:sp>
      <p:sp>
        <p:nvSpPr>
          <p:cNvPr id="5" name="Rettangolo arrotondato 4"/>
          <p:cNvSpPr/>
          <p:nvPr/>
        </p:nvSpPr>
        <p:spPr>
          <a:xfrm>
            <a:off x="6612528" y="4287925"/>
            <a:ext cx="1580700" cy="748632"/>
          </a:xfrm>
          <a:prstGeom prst="roundRect">
            <a:avLst/>
          </a:prstGeom>
          <a:solidFill>
            <a:srgbClr val="008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1600" b="1" dirty="0" smtClean="0">
                <a:latin typeface="Arial"/>
                <a:cs typeface="Arial"/>
              </a:rPr>
              <a:t>REDUCE</a:t>
            </a:r>
          </a:p>
          <a:p>
            <a:pPr algn="ctr"/>
            <a:r>
              <a:rPr lang="it-IT" sz="1600" b="1" dirty="0" smtClean="0">
                <a:latin typeface="Arial"/>
                <a:cs typeface="Arial"/>
              </a:rPr>
              <a:t>TORSION</a:t>
            </a:r>
            <a:endParaRPr lang="it-IT" sz="1600" b="1" dirty="0">
              <a:latin typeface="Arial"/>
              <a:cs typeface="Arial"/>
            </a:endParaRPr>
          </a:p>
        </p:txBody>
      </p:sp>
      <p:sp>
        <p:nvSpPr>
          <p:cNvPr id="6" name="Rettangolo arrotondato 5"/>
          <p:cNvSpPr/>
          <p:nvPr/>
        </p:nvSpPr>
        <p:spPr>
          <a:xfrm>
            <a:off x="6612528" y="5122761"/>
            <a:ext cx="1580700" cy="748632"/>
          </a:xfrm>
          <a:prstGeom prst="roundRect">
            <a:avLst/>
          </a:prstGeom>
          <a:solidFill>
            <a:srgbClr val="008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1600" b="1" dirty="0" smtClean="0">
                <a:latin typeface="Arial"/>
                <a:cs typeface="Arial"/>
              </a:rPr>
              <a:t>EMPHASIZE</a:t>
            </a:r>
          </a:p>
          <a:p>
            <a:pPr algn="ctr"/>
            <a:r>
              <a:rPr lang="it-IT" sz="1600" b="1" dirty="0" smtClean="0">
                <a:latin typeface="Arial"/>
                <a:cs typeface="Arial"/>
              </a:rPr>
              <a:t>SYMMETRY</a:t>
            </a:r>
            <a:endParaRPr lang="it-IT" sz="1600" b="1" dirty="0">
              <a:latin typeface="Arial"/>
              <a:cs typeface="Arial"/>
            </a:endParaRPr>
          </a:p>
        </p:txBody>
      </p:sp>
      <p:grpSp>
        <p:nvGrpSpPr>
          <p:cNvPr id="7" name="Gruppo 6"/>
          <p:cNvGrpSpPr/>
          <p:nvPr/>
        </p:nvGrpSpPr>
        <p:grpSpPr>
          <a:xfrm>
            <a:off x="2666232" y="1130321"/>
            <a:ext cx="957666" cy="716376"/>
            <a:chOff x="4245042" y="4264044"/>
            <a:chExt cx="957666" cy="716376"/>
          </a:xfrm>
        </p:grpSpPr>
        <p:sp>
          <p:nvSpPr>
            <p:cNvPr id="8" name="Cubo 7"/>
            <p:cNvSpPr>
              <a:spLocks noChangeAspect="1"/>
            </p:cNvSpPr>
            <p:nvPr/>
          </p:nvSpPr>
          <p:spPr>
            <a:xfrm>
              <a:off x="4460459" y="4440420"/>
              <a:ext cx="540000" cy="540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it-IT" sz="2800" dirty="0">
                <a:latin typeface="Arial"/>
                <a:cs typeface="Arial"/>
              </a:endParaRPr>
            </a:p>
          </p:txBody>
        </p:sp>
        <p:sp>
          <p:nvSpPr>
            <p:cNvPr id="9" name="Freccia circolare in giù 8"/>
            <p:cNvSpPr/>
            <p:nvPr/>
          </p:nvSpPr>
          <p:spPr>
            <a:xfrm rot="3332628">
              <a:off x="4877751" y="4388495"/>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sp>
          <p:nvSpPr>
            <p:cNvPr id="10" name="Freccia circolare in giù 9"/>
            <p:cNvSpPr/>
            <p:nvPr/>
          </p:nvSpPr>
          <p:spPr>
            <a:xfrm rot="15968210">
              <a:off x="4120591" y="4608272"/>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grpSp>
    </p:spTree>
    <p:extLst>
      <p:ext uri="{BB962C8B-B14F-4D97-AF65-F5344CB8AC3E}">
        <p14:creationId xmlns:p14="http://schemas.microsoft.com/office/powerpoint/2010/main" val="364653923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5525"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3"/>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3"/>
                                        </p:tgtEl>
                                      </p:cBhvr>
                                    </p:cmd>
                                  </p:childTnLst>
                                </p:cTn>
                              </p:par>
                            </p:childTnLst>
                          </p:cTn>
                        </p:par>
                      </p:childTnLst>
                    </p:cTn>
                  </p:par>
                </p:childTnLst>
              </p:cTn>
              <p:nextCondLst>
                <p:cond evt="onClick" delay="0">
                  <p:tgtEl>
                    <p:spTgt spid="3"/>
                  </p:tgtEl>
                </p:cond>
              </p:nextCondLst>
            </p:seq>
            <p:video>
              <p:cMediaNode vol="80000">
                <p:cTn id="22" fill="hold" display="0">
                  <p:stCondLst>
                    <p:cond delay="indefinite"/>
                  </p:stCondLst>
                </p:cTn>
                <p:tgtEl>
                  <p:spTgt spid="3"/>
                </p:tgtEl>
              </p:cMediaNode>
            </p:video>
          </p:childTnLst>
        </p:cTn>
      </p:par>
    </p:tnLst>
    <p:bldLst>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User Interaction #2</a:t>
            </a:r>
            <a:endParaRPr lang="en-US" dirty="0"/>
          </a:p>
        </p:txBody>
      </p:sp>
      <p:pic>
        <p:nvPicPr>
          <p:cNvPr id="3" name="Immagine 2" descr="3.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5392" y="2698614"/>
            <a:ext cx="3508963" cy="2968037"/>
          </a:xfrm>
          <a:prstGeom prst="rect">
            <a:avLst/>
          </a:prstGeom>
          <a:ln>
            <a:noFill/>
          </a:ln>
          <a:effectLst>
            <a:outerShdw blurRad="292100" dist="139700" dir="2700000" algn="tl" rotWithShape="0">
              <a:srgbClr val="333333">
                <a:alpha val="65000"/>
              </a:srgbClr>
            </a:outerShdw>
          </a:effectLst>
        </p:spPr>
      </p:pic>
      <p:pic>
        <p:nvPicPr>
          <p:cNvPr id="4" name="Immagine 3" descr="4.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706085" y="2698614"/>
            <a:ext cx="3532481" cy="2968037"/>
          </a:xfrm>
          <a:prstGeom prst="rect">
            <a:avLst/>
          </a:prstGeom>
          <a:ln>
            <a:noFill/>
          </a:ln>
          <a:effectLst>
            <a:outerShdw blurRad="292100" dist="139700" dir="2700000" algn="tl" rotWithShape="0">
              <a:srgbClr val="333333">
                <a:alpha val="65000"/>
              </a:srgbClr>
            </a:outerShdw>
          </a:effectLst>
        </p:spPr>
      </p:pic>
      <p:cxnSp>
        <p:nvCxnSpPr>
          <p:cNvPr id="5" name="Connettore 1 4"/>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7" name="Figura a mano libera 6"/>
          <p:cNvSpPr/>
          <p:nvPr/>
        </p:nvSpPr>
        <p:spPr>
          <a:xfrm>
            <a:off x="5526674" y="2821980"/>
            <a:ext cx="729051" cy="2610332"/>
          </a:xfrm>
          <a:custGeom>
            <a:avLst/>
            <a:gdLst>
              <a:gd name="connsiteX0" fmla="*/ 729051 w 729051"/>
              <a:gd name="connsiteY0" fmla="*/ 0 h 2610332"/>
              <a:gd name="connsiteX1" fmla="*/ 293972 w 729051"/>
              <a:gd name="connsiteY1" fmla="*/ 1657914 h 2610332"/>
              <a:gd name="connsiteX2" fmla="*/ 0 w 729051"/>
              <a:gd name="connsiteY2" fmla="*/ 2610332 h 2610332"/>
            </a:gdLst>
            <a:ahLst/>
            <a:cxnLst>
              <a:cxn ang="0">
                <a:pos x="connsiteX0" y="connsiteY0"/>
              </a:cxn>
              <a:cxn ang="0">
                <a:pos x="connsiteX1" y="connsiteY1"/>
              </a:cxn>
              <a:cxn ang="0">
                <a:pos x="connsiteX2" y="connsiteY2"/>
              </a:cxn>
            </a:cxnLst>
            <a:rect l="l" t="t" r="r" b="b"/>
            <a:pathLst>
              <a:path w="729051" h="2610332">
                <a:moveTo>
                  <a:pt x="729051" y="0"/>
                </a:moveTo>
                <a:cubicBezTo>
                  <a:pt x="572265" y="611429"/>
                  <a:pt x="415480" y="1222859"/>
                  <a:pt x="293972" y="1657914"/>
                </a:cubicBezTo>
                <a:cubicBezTo>
                  <a:pt x="172463" y="2092969"/>
                  <a:pt x="86231" y="2351650"/>
                  <a:pt x="0" y="2610332"/>
                </a:cubicBezTo>
              </a:path>
            </a:pathLst>
          </a:custGeom>
          <a:ln w="38100" cmpd="sng">
            <a:solidFill>
              <a:schemeClr val="tx1"/>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8" name="Figura a mano libera 7"/>
          <p:cNvSpPr/>
          <p:nvPr/>
        </p:nvSpPr>
        <p:spPr>
          <a:xfrm>
            <a:off x="5315014" y="5185389"/>
            <a:ext cx="2551678" cy="305714"/>
          </a:xfrm>
          <a:custGeom>
            <a:avLst/>
            <a:gdLst>
              <a:gd name="connsiteX0" fmla="*/ 2551678 w 2551678"/>
              <a:gd name="connsiteY0" fmla="*/ 305714 h 305714"/>
              <a:gd name="connsiteX1" fmla="*/ 1528655 w 2551678"/>
              <a:gd name="connsiteY1" fmla="*/ 164615 h 305714"/>
              <a:gd name="connsiteX2" fmla="*/ 623221 w 2551678"/>
              <a:gd name="connsiteY2" fmla="*/ 58791 h 305714"/>
              <a:gd name="connsiteX3" fmla="*/ 0 w 2551678"/>
              <a:gd name="connsiteY3" fmla="*/ 0 h 305714"/>
            </a:gdLst>
            <a:ahLst/>
            <a:cxnLst>
              <a:cxn ang="0">
                <a:pos x="connsiteX0" y="connsiteY0"/>
              </a:cxn>
              <a:cxn ang="0">
                <a:pos x="connsiteX1" y="connsiteY1"/>
              </a:cxn>
              <a:cxn ang="0">
                <a:pos x="connsiteX2" y="connsiteY2"/>
              </a:cxn>
              <a:cxn ang="0">
                <a:pos x="connsiteX3" y="connsiteY3"/>
              </a:cxn>
            </a:cxnLst>
            <a:rect l="l" t="t" r="r" b="b"/>
            <a:pathLst>
              <a:path w="2551678" h="305714">
                <a:moveTo>
                  <a:pt x="2551678" y="305714"/>
                </a:moveTo>
                <a:lnTo>
                  <a:pt x="1528655" y="164615"/>
                </a:lnTo>
                <a:cubicBezTo>
                  <a:pt x="1207246" y="123461"/>
                  <a:pt x="877997" y="86227"/>
                  <a:pt x="623221" y="58791"/>
                </a:cubicBezTo>
                <a:cubicBezTo>
                  <a:pt x="368445" y="31355"/>
                  <a:pt x="184222" y="15677"/>
                  <a:pt x="0" y="0"/>
                </a:cubicBezTo>
              </a:path>
            </a:pathLst>
          </a:custGeom>
          <a:ln w="38100" cmpd="sng">
            <a:solidFill>
              <a:schemeClr val="tx1"/>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dirty="0"/>
          </a:p>
        </p:txBody>
      </p:sp>
      <p:sp>
        <p:nvSpPr>
          <p:cNvPr id="9" name="Figura a mano libera 8"/>
          <p:cNvSpPr/>
          <p:nvPr/>
        </p:nvSpPr>
        <p:spPr>
          <a:xfrm>
            <a:off x="1751116" y="2967272"/>
            <a:ext cx="1216486" cy="2295667"/>
          </a:xfrm>
          <a:custGeom>
            <a:avLst/>
            <a:gdLst>
              <a:gd name="connsiteX0" fmla="*/ 410471 w 1216486"/>
              <a:gd name="connsiteY0" fmla="*/ 0 h 2295667"/>
              <a:gd name="connsiteX1" fmla="*/ 80737 w 1216486"/>
              <a:gd name="connsiteY1" fmla="*/ 1160044 h 2295667"/>
              <a:gd name="connsiteX2" fmla="*/ 105162 w 1216486"/>
              <a:gd name="connsiteY2" fmla="*/ 1953759 h 2295667"/>
              <a:gd name="connsiteX3" fmla="*/ 1216486 w 1216486"/>
              <a:gd name="connsiteY3" fmla="*/ 2295667 h 2295667"/>
            </a:gdLst>
            <a:ahLst/>
            <a:cxnLst>
              <a:cxn ang="0">
                <a:pos x="connsiteX0" y="connsiteY0"/>
              </a:cxn>
              <a:cxn ang="0">
                <a:pos x="connsiteX1" y="connsiteY1"/>
              </a:cxn>
              <a:cxn ang="0">
                <a:pos x="connsiteX2" y="connsiteY2"/>
              </a:cxn>
              <a:cxn ang="0">
                <a:pos x="connsiteX3" y="connsiteY3"/>
              </a:cxn>
            </a:cxnLst>
            <a:rect l="l" t="t" r="r" b="b"/>
            <a:pathLst>
              <a:path w="1216486" h="2295667">
                <a:moveTo>
                  <a:pt x="410471" y="0"/>
                </a:moveTo>
                <a:cubicBezTo>
                  <a:pt x="271046" y="417209"/>
                  <a:pt x="131622" y="834418"/>
                  <a:pt x="80737" y="1160044"/>
                </a:cubicBezTo>
                <a:cubicBezTo>
                  <a:pt x="29852" y="1485670"/>
                  <a:pt x="-84129" y="1764489"/>
                  <a:pt x="105162" y="1953759"/>
                </a:cubicBezTo>
                <a:cubicBezTo>
                  <a:pt x="294453" y="2143029"/>
                  <a:pt x="755469" y="2219348"/>
                  <a:pt x="1216486" y="2295667"/>
                </a:cubicBezTo>
              </a:path>
            </a:pathLst>
          </a:custGeom>
          <a:ln w="38100" cmpd="sng">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sp>
        <p:nvSpPr>
          <p:cNvPr id="10" name="Rettangolo 9"/>
          <p:cNvSpPr/>
          <p:nvPr/>
        </p:nvSpPr>
        <p:spPr>
          <a:xfrm>
            <a:off x="1416635" y="4488745"/>
            <a:ext cx="892459" cy="892459"/>
          </a:xfrm>
          <a:prstGeom prst="rect">
            <a:avLst/>
          </a:prstGeom>
          <a:solidFill>
            <a:schemeClr val="bg1">
              <a:alpha val="65000"/>
            </a:schemeClr>
          </a:solidFill>
          <a:ln w="5715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pSp>
        <p:nvGrpSpPr>
          <p:cNvPr id="11" name="Gruppo 10"/>
          <p:cNvGrpSpPr/>
          <p:nvPr/>
        </p:nvGrpSpPr>
        <p:grpSpPr>
          <a:xfrm>
            <a:off x="4144024" y="1156163"/>
            <a:ext cx="801674" cy="702608"/>
            <a:chOff x="6223897" y="3757589"/>
            <a:chExt cx="801674" cy="702608"/>
          </a:xfrm>
        </p:grpSpPr>
        <p:sp>
          <p:nvSpPr>
            <p:cNvPr id="12" name="Cubo 11"/>
            <p:cNvSpPr>
              <a:spLocks noChangeAspect="1"/>
            </p:cNvSpPr>
            <p:nvPr/>
          </p:nvSpPr>
          <p:spPr>
            <a:xfrm>
              <a:off x="6223897" y="3956197"/>
              <a:ext cx="504516" cy="504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it-IT" sz="2800" dirty="0">
                <a:latin typeface="Arial"/>
                <a:cs typeface="Arial"/>
              </a:endParaRPr>
            </a:p>
          </p:txBody>
        </p:sp>
        <p:cxnSp>
          <p:nvCxnSpPr>
            <p:cNvPr id="13" name="Connettore 2 12"/>
            <p:cNvCxnSpPr/>
            <p:nvPr/>
          </p:nvCxnSpPr>
          <p:spPr>
            <a:xfrm>
              <a:off x="6479104" y="3757589"/>
              <a:ext cx="0" cy="268346"/>
            </a:xfrm>
            <a:prstGeom prst="straightConnector1">
              <a:avLst/>
            </a:prstGeom>
            <a:ln w="57150" cmpd="sng">
              <a:solidFill>
                <a:schemeClr val="accent1">
                  <a:lumMod val="75000"/>
                </a:schemeClr>
              </a:solidFill>
              <a:headEnd type="none"/>
              <a:tailEnd type="none"/>
            </a:ln>
            <a:effectLst/>
          </p:spPr>
          <p:style>
            <a:lnRef idx="2">
              <a:schemeClr val="accent1"/>
            </a:lnRef>
            <a:fillRef idx="0">
              <a:schemeClr val="accent1"/>
            </a:fillRef>
            <a:effectRef idx="1">
              <a:schemeClr val="accent1"/>
            </a:effectRef>
            <a:fontRef idx="minor">
              <a:schemeClr val="tx1"/>
            </a:fontRef>
          </p:style>
        </p:cxnSp>
        <p:cxnSp>
          <p:nvCxnSpPr>
            <p:cNvPr id="14" name="Connettore 2 13"/>
            <p:cNvCxnSpPr/>
            <p:nvPr/>
          </p:nvCxnSpPr>
          <p:spPr>
            <a:xfrm>
              <a:off x="6672571" y="4215886"/>
              <a:ext cx="353000" cy="0"/>
            </a:xfrm>
            <a:prstGeom prst="straightConnector1">
              <a:avLst/>
            </a:prstGeom>
            <a:ln w="5715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grpSp>
      <p:sp>
        <p:nvSpPr>
          <p:cNvPr id="16" name="CasellaDiTesto 15"/>
          <p:cNvSpPr txBox="1"/>
          <p:nvPr/>
        </p:nvSpPr>
        <p:spPr>
          <a:xfrm>
            <a:off x="248821" y="1343854"/>
            <a:ext cx="4095534" cy="523220"/>
          </a:xfrm>
          <a:prstGeom prst="rect">
            <a:avLst/>
          </a:prstGeom>
          <a:noFill/>
        </p:spPr>
        <p:txBody>
          <a:bodyPr wrap="square" rtlCol="0">
            <a:spAutoFit/>
          </a:bodyPr>
          <a:lstStyle/>
          <a:p>
            <a:pPr>
              <a:buSzPct val="80000"/>
            </a:pPr>
            <a:r>
              <a:rPr lang="it-IT" sz="2800" dirty="0" smtClean="0">
                <a:solidFill>
                  <a:srgbClr val="000000"/>
                </a:solidFill>
                <a:latin typeface="Arial"/>
                <a:ea typeface="Adobe 고딕 Std B"/>
                <a:cs typeface="Arial"/>
              </a:rPr>
              <a:t>Add “L” shaped joints</a:t>
            </a:r>
          </a:p>
        </p:txBody>
      </p:sp>
    </p:spTree>
    <p:extLst>
      <p:ext uri="{BB962C8B-B14F-4D97-AF65-F5344CB8AC3E}">
        <p14:creationId xmlns:p14="http://schemas.microsoft.com/office/powerpoint/2010/main" val="2935452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500"/>
                                        <p:tgtEl>
                                          <p:spTgt spid="7"/>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User Interaction #3</a:t>
            </a:r>
            <a:endParaRPr lang="en-US" dirty="0"/>
          </a:p>
        </p:txBody>
      </p:sp>
      <p:pic>
        <p:nvPicPr>
          <p:cNvPr id="3" name="Immagine 2" descr="1.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6854" y="1753590"/>
            <a:ext cx="3963911" cy="4212000"/>
          </a:xfrm>
          <a:prstGeom prst="rect">
            <a:avLst/>
          </a:prstGeom>
          <a:ln>
            <a:noFill/>
          </a:ln>
          <a:effectLst>
            <a:outerShdw blurRad="292100" dist="139700" dir="2700000" algn="tl" rotWithShape="0">
              <a:srgbClr val="333333">
                <a:alpha val="65000"/>
              </a:srgbClr>
            </a:outerShdw>
          </a:effectLst>
        </p:spPr>
      </p:pic>
      <p:pic>
        <p:nvPicPr>
          <p:cNvPr id="4" name="Immagine 3" descr="2.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773135" y="1741832"/>
            <a:ext cx="3984474" cy="4212000"/>
          </a:xfrm>
          <a:prstGeom prst="rect">
            <a:avLst/>
          </a:prstGeom>
          <a:ln>
            <a:noFill/>
          </a:ln>
          <a:effectLst>
            <a:outerShdw blurRad="292100" dist="139700" dir="2700000" algn="tl" rotWithShape="0">
              <a:srgbClr val="333333">
                <a:alpha val="65000"/>
              </a:srgbClr>
            </a:outerShdw>
          </a:effectLst>
        </p:spPr>
      </p:pic>
      <p:cxnSp>
        <p:nvCxnSpPr>
          <p:cNvPr id="5" name="Connettore 1 4"/>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CasellaDiTesto 5"/>
          <p:cNvSpPr txBox="1"/>
          <p:nvPr/>
        </p:nvSpPr>
        <p:spPr>
          <a:xfrm>
            <a:off x="222638" y="1264778"/>
            <a:ext cx="8366304" cy="477054"/>
          </a:xfrm>
          <a:prstGeom prst="rect">
            <a:avLst/>
          </a:prstGeom>
          <a:noFill/>
        </p:spPr>
        <p:txBody>
          <a:bodyPr wrap="square" rtlCol="0">
            <a:spAutoFit/>
          </a:bodyPr>
          <a:lstStyle/>
          <a:p>
            <a:pPr>
              <a:buSzPct val="80000"/>
            </a:pPr>
            <a:r>
              <a:rPr lang="it-IT" sz="2400" dirty="0" err="1" smtClean="0">
                <a:solidFill>
                  <a:srgbClr val="000000"/>
                </a:solidFill>
                <a:latin typeface="Arial"/>
                <a:ea typeface="Adobe 고딕 Std B"/>
                <a:cs typeface="Arial"/>
              </a:rPr>
              <a:t>Retouch</a:t>
            </a:r>
            <a:r>
              <a:rPr lang="it-IT" sz="2400" dirty="0" smtClean="0">
                <a:solidFill>
                  <a:srgbClr val="000000"/>
                </a:solidFill>
                <a:latin typeface="Arial"/>
                <a:ea typeface="Adobe 고딕 Std B"/>
                <a:cs typeface="Arial"/>
              </a:rPr>
              <a:t> </a:t>
            </a:r>
            <a:r>
              <a:rPr lang="it-IT" sz="2400" dirty="0" err="1" smtClean="0">
                <a:solidFill>
                  <a:srgbClr val="000000"/>
                </a:solidFill>
                <a:latin typeface="Arial"/>
                <a:ea typeface="Adobe 고딕 Std B"/>
                <a:cs typeface="Arial"/>
              </a:rPr>
              <a:t>parameterization</a:t>
            </a:r>
            <a:endParaRPr lang="it-IT" sz="2000" dirty="0" smtClean="0">
              <a:solidFill>
                <a:srgbClr val="000000"/>
              </a:solidFill>
              <a:latin typeface="Arial"/>
              <a:ea typeface="Adobe 고딕 Std B"/>
              <a:cs typeface="Arial"/>
            </a:endParaRPr>
          </a:p>
        </p:txBody>
      </p:sp>
      <p:cxnSp>
        <p:nvCxnSpPr>
          <p:cNvPr id="7" name="Connettore 2 6"/>
          <p:cNvCxnSpPr>
            <a:stCxn id="10" idx="2"/>
          </p:cNvCxnSpPr>
          <p:nvPr/>
        </p:nvCxnSpPr>
        <p:spPr>
          <a:xfrm>
            <a:off x="2253605" y="4096916"/>
            <a:ext cx="551366" cy="28972"/>
          </a:xfrm>
          <a:prstGeom prst="straightConnector1">
            <a:avLst/>
          </a:prstGeom>
          <a:ln w="57150" cmpd="sng">
            <a:solidFill>
              <a:srgbClr val="FFFF00"/>
            </a:solidFill>
            <a:headEnd type="none"/>
            <a:tailEnd type="triangle"/>
          </a:ln>
        </p:spPr>
        <p:style>
          <a:lnRef idx="2">
            <a:schemeClr val="accent1"/>
          </a:lnRef>
          <a:fillRef idx="0">
            <a:schemeClr val="accent1"/>
          </a:fillRef>
          <a:effectRef idx="1">
            <a:schemeClr val="accent1"/>
          </a:effectRef>
          <a:fontRef idx="minor">
            <a:schemeClr val="tx1"/>
          </a:fontRef>
        </p:style>
      </p:cxnSp>
      <p:cxnSp>
        <p:nvCxnSpPr>
          <p:cNvPr id="8" name="Connettore 2 7"/>
          <p:cNvCxnSpPr/>
          <p:nvPr/>
        </p:nvCxnSpPr>
        <p:spPr>
          <a:xfrm>
            <a:off x="2191380" y="4716227"/>
            <a:ext cx="551366" cy="28972"/>
          </a:xfrm>
          <a:prstGeom prst="straightConnector1">
            <a:avLst/>
          </a:prstGeom>
          <a:ln w="57150" cmpd="sng">
            <a:solidFill>
              <a:srgbClr val="FFFF00"/>
            </a:solidFill>
            <a:headEnd type="none"/>
            <a:tailEnd type="triangle"/>
          </a:ln>
        </p:spPr>
        <p:style>
          <a:lnRef idx="2">
            <a:schemeClr val="accent1"/>
          </a:lnRef>
          <a:fillRef idx="0">
            <a:schemeClr val="accent1"/>
          </a:fillRef>
          <a:effectRef idx="1">
            <a:schemeClr val="accent1"/>
          </a:effectRef>
          <a:fontRef idx="minor">
            <a:schemeClr val="tx1"/>
          </a:fontRef>
        </p:style>
      </p:cxnSp>
      <p:grpSp>
        <p:nvGrpSpPr>
          <p:cNvPr id="9" name="Gruppo 8"/>
          <p:cNvGrpSpPr/>
          <p:nvPr/>
        </p:nvGrpSpPr>
        <p:grpSpPr>
          <a:xfrm>
            <a:off x="2191380" y="4006916"/>
            <a:ext cx="242225" cy="806286"/>
            <a:chOff x="2176674" y="4501587"/>
            <a:chExt cx="242225" cy="806286"/>
          </a:xfrm>
        </p:grpSpPr>
        <p:sp>
          <p:nvSpPr>
            <p:cNvPr id="10" name="Ovale 9"/>
            <p:cNvSpPr>
              <a:spLocks noChangeAspect="1"/>
            </p:cNvSpPr>
            <p:nvPr/>
          </p:nvSpPr>
          <p:spPr>
            <a:xfrm>
              <a:off x="2238899" y="4501587"/>
              <a:ext cx="180000" cy="180000"/>
            </a:xfrm>
            <a:prstGeom prst="ellipse">
              <a:avLst/>
            </a:prstGeom>
            <a:solidFill>
              <a:srgbClr val="FFFF00"/>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sp>
          <p:nvSpPr>
            <p:cNvPr id="11" name="Ovale 10"/>
            <p:cNvSpPr>
              <a:spLocks noChangeAspect="1"/>
            </p:cNvSpPr>
            <p:nvPr/>
          </p:nvSpPr>
          <p:spPr>
            <a:xfrm>
              <a:off x="2176674" y="5127873"/>
              <a:ext cx="180000" cy="180000"/>
            </a:xfrm>
            <a:prstGeom prst="ellipse">
              <a:avLst/>
            </a:prstGeom>
            <a:solidFill>
              <a:srgbClr val="FFFF00"/>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grpSp>
    </p:spTree>
    <p:extLst>
      <p:ext uri="{BB962C8B-B14F-4D97-AF65-F5344CB8AC3E}">
        <p14:creationId xmlns:p14="http://schemas.microsoft.com/office/powerpoint/2010/main" val="204711232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Automatic vs User Assisted</a:t>
            </a:r>
            <a:endParaRPr lang="en-US" dirty="0"/>
          </a:p>
        </p:txBody>
      </p:sp>
      <p:cxnSp>
        <p:nvCxnSpPr>
          <p:cNvPr id="3" name="Connettore 1 2"/>
          <p:cNvCxnSpPr/>
          <p:nvPr/>
        </p:nvCxnSpPr>
        <p:spPr>
          <a:xfrm>
            <a:off x="473186"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4" name="Immagine 3" descr="warrior.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0954" y="1271121"/>
            <a:ext cx="7344892" cy="4371960"/>
          </a:xfrm>
          <a:prstGeom prst="rect">
            <a:avLst/>
          </a:prstGeom>
        </p:spPr>
      </p:pic>
      <p:sp>
        <p:nvSpPr>
          <p:cNvPr id="5" name="CasellaDiTesto 4"/>
          <p:cNvSpPr txBox="1"/>
          <p:nvPr/>
        </p:nvSpPr>
        <p:spPr>
          <a:xfrm>
            <a:off x="5392856" y="5570518"/>
            <a:ext cx="2452414" cy="338554"/>
          </a:xfrm>
          <a:prstGeom prst="rect">
            <a:avLst/>
          </a:prstGeom>
          <a:noFill/>
        </p:spPr>
        <p:txBody>
          <a:bodyPr wrap="none" rtlCol="0">
            <a:spAutoFit/>
          </a:bodyPr>
          <a:lstStyle/>
          <a:p>
            <a:pPr algn="ctr"/>
            <a:r>
              <a:rPr lang="it-IT" sz="1600" b="1" dirty="0" smtClean="0">
                <a:latin typeface="Candara"/>
                <a:cs typeface="Candara"/>
              </a:rPr>
              <a:t>WITH USER INTERACTION</a:t>
            </a:r>
          </a:p>
        </p:txBody>
      </p:sp>
      <p:sp>
        <p:nvSpPr>
          <p:cNvPr id="6" name="CasellaDiTesto 5"/>
          <p:cNvSpPr txBox="1"/>
          <p:nvPr/>
        </p:nvSpPr>
        <p:spPr>
          <a:xfrm>
            <a:off x="3324438" y="5570518"/>
            <a:ext cx="1864613" cy="338554"/>
          </a:xfrm>
          <a:prstGeom prst="rect">
            <a:avLst/>
          </a:prstGeom>
          <a:noFill/>
        </p:spPr>
        <p:txBody>
          <a:bodyPr wrap="none" rtlCol="0">
            <a:spAutoFit/>
          </a:bodyPr>
          <a:lstStyle/>
          <a:p>
            <a:pPr algn="ctr"/>
            <a:r>
              <a:rPr lang="it-IT" sz="1600" b="1" dirty="0" smtClean="0">
                <a:latin typeface="Candara"/>
                <a:cs typeface="Candara"/>
              </a:rPr>
              <a:t>FULLY AUTOMATIC </a:t>
            </a:r>
          </a:p>
        </p:txBody>
      </p:sp>
      <p:sp>
        <p:nvSpPr>
          <p:cNvPr id="17" name="Rettangolo 16"/>
          <p:cNvSpPr/>
          <p:nvPr/>
        </p:nvSpPr>
        <p:spPr>
          <a:xfrm>
            <a:off x="3797609" y="5923439"/>
            <a:ext cx="783763"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214</a:t>
            </a:r>
            <a:endParaRPr lang="it-IT" sz="2800" b="1" dirty="0">
              <a:solidFill>
                <a:schemeClr val="bg1"/>
              </a:solidFill>
              <a:latin typeface="Arial"/>
              <a:cs typeface="Arial"/>
            </a:endParaRPr>
          </a:p>
        </p:txBody>
      </p:sp>
      <p:sp>
        <p:nvSpPr>
          <p:cNvPr id="18" name="Rettangolo 17"/>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19" name="Rettangolo 18"/>
          <p:cNvSpPr/>
          <p:nvPr/>
        </p:nvSpPr>
        <p:spPr>
          <a:xfrm>
            <a:off x="6279120" y="5908618"/>
            <a:ext cx="783763" cy="523220"/>
          </a:xfrm>
          <a:prstGeom prst="rect">
            <a:avLst/>
          </a:prstGeom>
          <a:solidFill>
            <a:schemeClr val="accent6">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234</a:t>
            </a:r>
            <a:endParaRPr lang="it-IT" sz="2800" b="1" dirty="0">
              <a:solidFill>
                <a:schemeClr val="bg1"/>
              </a:solidFill>
              <a:latin typeface="Arial"/>
              <a:cs typeface="Arial"/>
            </a:endParaRPr>
          </a:p>
        </p:txBody>
      </p:sp>
      <p:grpSp>
        <p:nvGrpSpPr>
          <p:cNvPr id="20" name="Gruppo 19"/>
          <p:cNvGrpSpPr/>
          <p:nvPr/>
        </p:nvGrpSpPr>
        <p:grpSpPr>
          <a:xfrm>
            <a:off x="7838756" y="3870990"/>
            <a:ext cx="957666" cy="716376"/>
            <a:chOff x="4245042" y="4264044"/>
            <a:chExt cx="957666" cy="716376"/>
          </a:xfrm>
        </p:grpSpPr>
        <p:sp>
          <p:nvSpPr>
            <p:cNvPr id="21" name="Cubo 20"/>
            <p:cNvSpPr>
              <a:spLocks noChangeAspect="1"/>
            </p:cNvSpPr>
            <p:nvPr/>
          </p:nvSpPr>
          <p:spPr>
            <a:xfrm>
              <a:off x="4460459" y="4440420"/>
              <a:ext cx="540000" cy="540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smtClean="0">
                  <a:latin typeface="Arial"/>
                  <a:cs typeface="Arial"/>
                </a:rPr>
                <a:t>5</a:t>
              </a:r>
              <a:endParaRPr lang="it-IT" sz="2800" dirty="0">
                <a:latin typeface="Arial"/>
                <a:cs typeface="Arial"/>
              </a:endParaRPr>
            </a:p>
          </p:txBody>
        </p:sp>
        <p:sp>
          <p:nvSpPr>
            <p:cNvPr id="22" name="Freccia circolare in giù 21"/>
            <p:cNvSpPr/>
            <p:nvPr/>
          </p:nvSpPr>
          <p:spPr>
            <a:xfrm rot="3332628">
              <a:off x="4877751" y="4388495"/>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sp>
          <p:nvSpPr>
            <p:cNvPr id="23" name="Freccia circolare in giù 22"/>
            <p:cNvSpPr/>
            <p:nvPr/>
          </p:nvSpPr>
          <p:spPr>
            <a:xfrm rot="15968210">
              <a:off x="4120591" y="4608272"/>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grpSp>
      <p:grpSp>
        <p:nvGrpSpPr>
          <p:cNvPr id="24" name="Gruppo 23"/>
          <p:cNvGrpSpPr/>
          <p:nvPr/>
        </p:nvGrpSpPr>
        <p:grpSpPr>
          <a:xfrm>
            <a:off x="8054173" y="4788513"/>
            <a:ext cx="801674" cy="702608"/>
            <a:chOff x="6223897" y="3757589"/>
            <a:chExt cx="801674" cy="702608"/>
          </a:xfrm>
        </p:grpSpPr>
        <p:sp>
          <p:nvSpPr>
            <p:cNvPr id="25" name="Cubo 24"/>
            <p:cNvSpPr>
              <a:spLocks noChangeAspect="1"/>
            </p:cNvSpPr>
            <p:nvPr/>
          </p:nvSpPr>
          <p:spPr>
            <a:xfrm>
              <a:off x="6223897" y="3956197"/>
              <a:ext cx="504516" cy="504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smtClean="0">
                  <a:latin typeface="Arial"/>
                  <a:cs typeface="Arial"/>
                </a:rPr>
                <a:t>2</a:t>
              </a:r>
              <a:endParaRPr lang="it-IT" sz="2800" dirty="0">
                <a:latin typeface="Arial"/>
                <a:cs typeface="Arial"/>
              </a:endParaRPr>
            </a:p>
          </p:txBody>
        </p:sp>
        <p:cxnSp>
          <p:nvCxnSpPr>
            <p:cNvPr id="26" name="Connettore 2 25"/>
            <p:cNvCxnSpPr/>
            <p:nvPr/>
          </p:nvCxnSpPr>
          <p:spPr>
            <a:xfrm>
              <a:off x="6479104" y="3757589"/>
              <a:ext cx="0" cy="268346"/>
            </a:xfrm>
            <a:prstGeom prst="straightConnector1">
              <a:avLst/>
            </a:prstGeom>
            <a:ln w="57150" cmpd="sng">
              <a:solidFill>
                <a:schemeClr val="accent1">
                  <a:lumMod val="75000"/>
                </a:schemeClr>
              </a:solidFill>
              <a:headEnd type="none"/>
              <a:tailEnd type="none"/>
            </a:ln>
            <a:effectLst/>
          </p:spPr>
          <p:style>
            <a:lnRef idx="2">
              <a:schemeClr val="accent1"/>
            </a:lnRef>
            <a:fillRef idx="0">
              <a:schemeClr val="accent1"/>
            </a:fillRef>
            <a:effectRef idx="1">
              <a:schemeClr val="accent1"/>
            </a:effectRef>
            <a:fontRef idx="minor">
              <a:schemeClr val="tx1"/>
            </a:fontRef>
          </p:style>
        </p:cxnSp>
        <p:cxnSp>
          <p:nvCxnSpPr>
            <p:cNvPr id="27" name="Connettore 2 26"/>
            <p:cNvCxnSpPr/>
            <p:nvPr/>
          </p:nvCxnSpPr>
          <p:spPr>
            <a:xfrm>
              <a:off x="6672571" y="4215886"/>
              <a:ext cx="353000" cy="0"/>
            </a:xfrm>
            <a:prstGeom prst="straightConnector1">
              <a:avLst/>
            </a:prstGeom>
            <a:ln w="5715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71941530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cxnSp>
        <p:nvCxnSpPr>
          <p:cNvPr id="3" name="Connettore 1 2"/>
          <p:cNvCxnSpPr/>
          <p:nvPr/>
        </p:nvCxnSpPr>
        <p:spPr>
          <a:xfrm>
            <a:off x="259298" y="1239674"/>
            <a:ext cx="8563860" cy="0"/>
          </a:xfrm>
          <a:prstGeom prst="line">
            <a:avLst/>
          </a:prstGeom>
          <a:ln w="1905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9" name="Immagine 8" descr="centaur.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6050" y="1592207"/>
            <a:ext cx="3064874" cy="3810869"/>
          </a:xfrm>
          <a:prstGeom prst="rect">
            <a:avLst/>
          </a:prstGeom>
        </p:spPr>
      </p:pic>
      <p:grpSp>
        <p:nvGrpSpPr>
          <p:cNvPr id="10" name="Gruppo 9"/>
          <p:cNvGrpSpPr>
            <a:grpSpLocks noChangeAspect="1"/>
          </p:cNvGrpSpPr>
          <p:nvPr/>
        </p:nvGrpSpPr>
        <p:grpSpPr>
          <a:xfrm>
            <a:off x="3208362" y="1550962"/>
            <a:ext cx="2245793" cy="2288649"/>
            <a:chOff x="2793862" y="2267451"/>
            <a:chExt cx="2321071" cy="2365363"/>
          </a:xfrm>
        </p:grpSpPr>
        <p:cxnSp>
          <p:nvCxnSpPr>
            <p:cNvPr id="11" name="Connettore 1 10"/>
            <p:cNvCxnSpPr/>
            <p:nvPr/>
          </p:nvCxnSpPr>
          <p:spPr>
            <a:xfrm>
              <a:off x="2793862" y="3380863"/>
              <a:ext cx="916156" cy="167699"/>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2" name="Immagine 11" descr="sdcsdc.png"/>
            <p:cNvPicPr>
              <a:picLocks noChangeAspect="1"/>
            </p:cNvPicPr>
            <p:nvPr/>
          </p:nvPicPr>
          <p:blipFill>
            <a:blip r:embed="rId4">
              <a:extLst>
                <a:ext uri="{28A0092B-C50C-407E-A947-70E740481C1C}">
                  <a14:useLocalDpi xmlns:a14="http://schemas.microsoft.com/office/drawing/2010/main"/>
                </a:ext>
              </a:extLst>
            </a:blip>
            <a:stretch>
              <a:fillRect/>
            </a:stretch>
          </p:blipFill>
          <p:spPr>
            <a:xfrm rot="993903">
              <a:off x="3809339" y="2267451"/>
              <a:ext cx="1305594" cy="2365363"/>
            </a:xfrm>
            <a:prstGeom prst="rect">
              <a:avLst/>
            </a:prstGeom>
          </p:spPr>
        </p:pic>
      </p:grpSp>
      <p:sp>
        <p:nvSpPr>
          <p:cNvPr id="17" name="CasellaDiTesto 16"/>
          <p:cNvSpPr txBox="1"/>
          <p:nvPr/>
        </p:nvSpPr>
        <p:spPr>
          <a:xfrm>
            <a:off x="2258730" y="1239674"/>
            <a:ext cx="1666442" cy="461665"/>
          </a:xfrm>
          <a:prstGeom prst="rect">
            <a:avLst/>
          </a:prstGeom>
          <a:noFill/>
        </p:spPr>
        <p:txBody>
          <a:bodyPr wrap="none" rtlCol="0">
            <a:spAutoFit/>
          </a:bodyPr>
          <a:lstStyle/>
          <a:p>
            <a:r>
              <a:rPr lang="it-IT" sz="2400" b="1" dirty="0" smtClean="0">
                <a:latin typeface="Arial"/>
                <a:cs typeface="Arial"/>
              </a:rPr>
              <a:t>CENTAUR</a:t>
            </a:r>
          </a:p>
        </p:txBody>
      </p:sp>
      <p:sp>
        <p:nvSpPr>
          <p:cNvPr id="20" name="Rettangolo 19"/>
          <p:cNvSpPr/>
          <p:nvPr/>
        </p:nvSpPr>
        <p:spPr>
          <a:xfrm>
            <a:off x="2391589" y="1701062"/>
            <a:ext cx="783763"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166</a:t>
            </a:r>
            <a:endParaRPr lang="it-IT" sz="2800" b="1" dirty="0">
              <a:solidFill>
                <a:schemeClr val="bg1"/>
              </a:solidFill>
              <a:latin typeface="Arial"/>
              <a:cs typeface="Arial"/>
            </a:endParaRPr>
          </a:p>
        </p:txBody>
      </p:sp>
      <p:grpSp>
        <p:nvGrpSpPr>
          <p:cNvPr id="4" name="Gruppo 3"/>
          <p:cNvGrpSpPr/>
          <p:nvPr/>
        </p:nvGrpSpPr>
        <p:grpSpPr>
          <a:xfrm>
            <a:off x="6014242" y="1224789"/>
            <a:ext cx="3047353" cy="3798067"/>
            <a:chOff x="6014242" y="1224789"/>
            <a:chExt cx="3047353" cy="3798067"/>
          </a:xfrm>
        </p:grpSpPr>
        <p:pic>
          <p:nvPicPr>
            <p:cNvPr id="14" name="Immagine 13" descr="armadillo.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211069" y="1224789"/>
              <a:ext cx="2850526" cy="3500747"/>
            </a:xfrm>
            <a:prstGeom prst="rect">
              <a:avLst/>
            </a:prstGeom>
          </p:spPr>
        </p:pic>
        <p:sp>
          <p:nvSpPr>
            <p:cNvPr id="15" name="CasellaDiTesto 14"/>
            <p:cNvSpPr txBox="1"/>
            <p:nvPr/>
          </p:nvSpPr>
          <p:spPr>
            <a:xfrm>
              <a:off x="6695018" y="4499636"/>
              <a:ext cx="2336097" cy="523220"/>
            </a:xfrm>
            <a:prstGeom prst="rect">
              <a:avLst/>
            </a:prstGeom>
            <a:noFill/>
          </p:spPr>
          <p:txBody>
            <a:bodyPr wrap="square" rtlCol="0">
              <a:spAutoFit/>
            </a:bodyPr>
            <a:lstStyle/>
            <a:p>
              <a:r>
                <a:rPr lang="it-IT" sz="2800" b="1" dirty="0" smtClean="0">
                  <a:latin typeface="Arial"/>
                  <a:cs typeface="Arial"/>
                </a:rPr>
                <a:t>ARMADILLO</a:t>
              </a:r>
            </a:p>
          </p:txBody>
        </p:sp>
        <p:sp>
          <p:nvSpPr>
            <p:cNvPr id="21" name="Rettangolo 20"/>
            <p:cNvSpPr/>
            <p:nvPr/>
          </p:nvSpPr>
          <p:spPr>
            <a:xfrm>
              <a:off x="6111354" y="2306387"/>
              <a:ext cx="783763"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216</a:t>
              </a:r>
              <a:endParaRPr lang="it-IT" sz="2800" b="1" dirty="0">
                <a:solidFill>
                  <a:schemeClr val="bg1"/>
                </a:solidFill>
                <a:latin typeface="Arial"/>
                <a:cs typeface="Arial"/>
              </a:endParaRPr>
            </a:p>
          </p:txBody>
        </p:sp>
        <p:grpSp>
          <p:nvGrpSpPr>
            <p:cNvPr id="50" name="Gruppo 49"/>
            <p:cNvGrpSpPr/>
            <p:nvPr/>
          </p:nvGrpSpPr>
          <p:grpSpPr>
            <a:xfrm>
              <a:off x="6223897" y="3757589"/>
              <a:ext cx="801674" cy="702608"/>
              <a:chOff x="6223897" y="3757589"/>
              <a:chExt cx="801674" cy="702608"/>
            </a:xfrm>
          </p:grpSpPr>
          <p:sp>
            <p:nvSpPr>
              <p:cNvPr id="28" name="Cubo 27"/>
              <p:cNvSpPr>
                <a:spLocks noChangeAspect="1"/>
              </p:cNvSpPr>
              <p:nvPr/>
            </p:nvSpPr>
            <p:spPr>
              <a:xfrm>
                <a:off x="6223897" y="3956197"/>
                <a:ext cx="504516" cy="504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smtClean="0">
                    <a:latin typeface="Arial"/>
                    <a:cs typeface="Arial"/>
                  </a:rPr>
                  <a:t>2</a:t>
                </a:r>
                <a:endParaRPr lang="it-IT" sz="2800" dirty="0">
                  <a:latin typeface="Arial"/>
                  <a:cs typeface="Arial"/>
                </a:endParaRPr>
              </a:p>
            </p:txBody>
          </p:sp>
          <p:cxnSp>
            <p:nvCxnSpPr>
              <p:cNvPr id="31" name="Connettore 2 30"/>
              <p:cNvCxnSpPr/>
              <p:nvPr/>
            </p:nvCxnSpPr>
            <p:spPr>
              <a:xfrm>
                <a:off x="6479104" y="3757589"/>
                <a:ext cx="0" cy="268346"/>
              </a:xfrm>
              <a:prstGeom prst="straightConnector1">
                <a:avLst/>
              </a:prstGeom>
              <a:ln w="57150" cmpd="sng">
                <a:solidFill>
                  <a:schemeClr val="accent1">
                    <a:lumMod val="75000"/>
                  </a:schemeClr>
                </a:solidFill>
                <a:headEnd type="none"/>
                <a:tailEnd type="none"/>
              </a:ln>
              <a:effectLst/>
            </p:spPr>
            <p:style>
              <a:lnRef idx="2">
                <a:schemeClr val="accent1"/>
              </a:lnRef>
              <a:fillRef idx="0">
                <a:schemeClr val="accent1"/>
              </a:fillRef>
              <a:effectRef idx="1">
                <a:schemeClr val="accent1"/>
              </a:effectRef>
              <a:fontRef idx="minor">
                <a:schemeClr val="tx1"/>
              </a:fontRef>
            </p:style>
          </p:cxnSp>
          <p:cxnSp>
            <p:nvCxnSpPr>
              <p:cNvPr id="32" name="Connettore 2 31"/>
              <p:cNvCxnSpPr/>
              <p:nvPr/>
            </p:nvCxnSpPr>
            <p:spPr>
              <a:xfrm>
                <a:off x="6672571" y="4215886"/>
                <a:ext cx="353000" cy="0"/>
              </a:xfrm>
              <a:prstGeom prst="straightConnector1">
                <a:avLst/>
              </a:prstGeom>
              <a:ln w="5715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grpSp>
        <p:grpSp>
          <p:nvGrpSpPr>
            <p:cNvPr id="39" name="Gruppo 38"/>
            <p:cNvGrpSpPr/>
            <p:nvPr/>
          </p:nvGrpSpPr>
          <p:grpSpPr>
            <a:xfrm>
              <a:off x="6014242" y="2931690"/>
              <a:ext cx="957666" cy="716376"/>
              <a:chOff x="4245042" y="4264044"/>
              <a:chExt cx="957666" cy="716376"/>
            </a:xfrm>
          </p:grpSpPr>
          <p:sp>
            <p:nvSpPr>
              <p:cNvPr id="40" name="Cubo 39"/>
              <p:cNvSpPr>
                <a:spLocks noChangeAspect="1"/>
              </p:cNvSpPr>
              <p:nvPr/>
            </p:nvSpPr>
            <p:spPr>
              <a:xfrm>
                <a:off x="4460459" y="4440420"/>
                <a:ext cx="540000" cy="540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a:latin typeface="Arial"/>
                    <a:cs typeface="Arial"/>
                  </a:rPr>
                  <a:t>3</a:t>
                </a:r>
              </a:p>
            </p:txBody>
          </p:sp>
          <p:sp>
            <p:nvSpPr>
              <p:cNvPr id="41" name="Freccia circolare in giù 40"/>
              <p:cNvSpPr/>
              <p:nvPr/>
            </p:nvSpPr>
            <p:spPr>
              <a:xfrm rot="3332628">
                <a:off x="4877751" y="4388495"/>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sp>
            <p:nvSpPr>
              <p:cNvPr id="42" name="Freccia circolare in giù 41"/>
              <p:cNvSpPr/>
              <p:nvPr/>
            </p:nvSpPr>
            <p:spPr>
              <a:xfrm rot="15968210">
                <a:off x="4120591" y="4608272"/>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grpSp>
      </p:grpSp>
      <p:grpSp>
        <p:nvGrpSpPr>
          <p:cNvPr id="46" name="Gruppo 45"/>
          <p:cNvGrpSpPr/>
          <p:nvPr/>
        </p:nvGrpSpPr>
        <p:grpSpPr>
          <a:xfrm>
            <a:off x="3223274" y="1515077"/>
            <a:ext cx="957666" cy="716376"/>
            <a:chOff x="4245042" y="4264044"/>
            <a:chExt cx="957666" cy="716376"/>
          </a:xfrm>
        </p:grpSpPr>
        <p:sp>
          <p:nvSpPr>
            <p:cNvPr id="47" name="Cubo 46"/>
            <p:cNvSpPr>
              <a:spLocks noChangeAspect="1"/>
            </p:cNvSpPr>
            <p:nvPr/>
          </p:nvSpPr>
          <p:spPr>
            <a:xfrm>
              <a:off x="4460459" y="4440420"/>
              <a:ext cx="540000" cy="540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a:latin typeface="Arial"/>
                  <a:cs typeface="Arial"/>
                </a:rPr>
                <a:t>3</a:t>
              </a:r>
            </a:p>
          </p:txBody>
        </p:sp>
        <p:sp>
          <p:nvSpPr>
            <p:cNvPr id="48" name="Freccia circolare in giù 47"/>
            <p:cNvSpPr/>
            <p:nvPr/>
          </p:nvSpPr>
          <p:spPr>
            <a:xfrm rot="3332628">
              <a:off x="4877751" y="4388495"/>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sp>
          <p:nvSpPr>
            <p:cNvPr id="49" name="Freccia circolare in giù 48"/>
            <p:cNvSpPr/>
            <p:nvPr/>
          </p:nvSpPr>
          <p:spPr>
            <a:xfrm rot="15968210">
              <a:off x="4120591" y="4608272"/>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grpSp>
      <p:grpSp>
        <p:nvGrpSpPr>
          <p:cNvPr id="8" name="Gruppo 7"/>
          <p:cNvGrpSpPr/>
          <p:nvPr/>
        </p:nvGrpSpPr>
        <p:grpSpPr>
          <a:xfrm>
            <a:off x="3019601" y="3970270"/>
            <a:ext cx="3708812" cy="2520000"/>
            <a:chOff x="3019601" y="3797095"/>
            <a:chExt cx="3708812" cy="2520000"/>
          </a:xfrm>
        </p:grpSpPr>
        <p:pic>
          <p:nvPicPr>
            <p:cNvPr id="30" name="Immagine 29" descr="cat.png"/>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019601" y="3797095"/>
              <a:ext cx="2090692" cy="2520000"/>
            </a:xfrm>
            <a:prstGeom prst="rect">
              <a:avLst/>
            </a:prstGeom>
          </p:spPr>
        </p:pic>
        <p:grpSp>
          <p:nvGrpSpPr>
            <p:cNvPr id="7" name="Gruppo 6"/>
            <p:cNvGrpSpPr/>
            <p:nvPr/>
          </p:nvGrpSpPr>
          <p:grpSpPr>
            <a:xfrm>
              <a:off x="5006908" y="5040718"/>
              <a:ext cx="1721505" cy="1040302"/>
              <a:chOff x="5006908" y="5040718"/>
              <a:chExt cx="1721505" cy="1040302"/>
            </a:xfrm>
          </p:grpSpPr>
          <p:grpSp>
            <p:nvGrpSpPr>
              <p:cNvPr id="5" name="Gruppo 4"/>
              <p:cNvGrpSpPr/>
              <p:nvPr/>
            </p:nvGrpSpPr>
            <p:grpSpPr>
              <a:xfrm>
                <a:off x="5006908" y="5040718"/>
                <a:ext cx="794358" cy="1040302"/>
                <a:chOff x="5006908" y="5040718"/>
                <a:chExt cx="794358" cy="1040302"/>
              </a:xfrm>
            </p:grpSpPr>
            <p:sp>
              <p:nvSpPr>
                <p:cNvPr id="18" name="CasellaDiTesto 17"/>
                <p:cNvSpPr txBox="1"/>
                <p:nvPr/>
              </p:nvSpPr>
              <p:spPr>
                <a:xfrm>
                  <a:off x="5006908" y="5040718"/>
                  <a:ext cx="794358" cy="461665"/>
                </a:xfrm>
                <a:prstGeom prst="rect">
                  <a:avLst/>
                </a:prstGeom>
                <a:noFill/>
              </p:spPr>
              <p:txBody>
                <a:bodyPr wrap="none" rtlCol="0">
                  <a:spAutoFit/>
                </a:bodyPr>
                <a:lstStyle/>
                <a:p>
                  <a:r>
                    <a:rPr lang="it-IT" sz="2400" b="1" dirty="0" smtClean="0">
                      <a:latin typeface="Arial"/>
                      <a:cs typeface="Arial"/>
                    </a:rPr>
                    <a:t>CAT</a:t>
                  </a:r>
                  <a:endParaRPr lang="it-IT" b="1" dirty="0" smtClean="0">
                    <a:latin typeface="Arial"/>
                    <a:cs typeface="Arial"/>
                  </a:endParaRPr>
                </a:p>
              </p:txBody>
            </p:sp>
            <p:sp>
              <p:nvSpPr>
                <p:cNvPr id="19" name="Rettangolo 18"/>
                <p:cNvSpPr/>
                <p:nvPr/>
              </p:nvSpPr>
              <p:spPr>
                <a:xfrm>
                  <a:off x="5110293" y="5557800"/>
                  <a:ext cx="584064"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70</a:t>
                  </a:r>
                  <a:endParaRPr lang="it-IT" sz="2800" b="1" dirty="0">
                    <a:solidFill>
                      <a:schemeClr val="bg1"/>
                    </a:solidFill>
                    <a:latin typeface="Arial"/>
                    <a:cs typeface="Arial"/>
                  </a:endParaRPr>
                </a:p>
              </p:txBody>
            </p:sp>
          </p:grpSp>
          <p:grpSp>
            <p:nvGrpSpPr>
              <p:cNvPr id="33" name="Gruppo 32"/>
              <p:cNvGrpSpPr/>
              <p:nvPr/>
            </p:nvGrpSpPr>
            <p:grpSpPr>
              <a:xfrm>
                <a:off x="5770747" y="5326007"/>
                <a:ext cx="957666" cy="716376"/>
                <a:chOff x="4245042" y="4264044"/>
                <a:chExt cx="957666" cy="716376"/>
              </a:xfrm>
            </p:grpSpPr>
            <p:sp>
              <p:nvSpPr>
                <p:cNvPr id="34" name="Cubo 33"/>
                <p:cNvSpPr>
                  <a:spLocks noChangeAspect="1"/>
                </p:cNvSpPr>
                <p:nvPr/>
              </p:nvSpPr>
              <p:spPr>
                <a:xfrm>
                  <a:off x="4460459" y="4440420"/>
                  <a:ext cx="540000" cy="540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smtClean="0">
                      <a:latin typeface="Arial"/>
                      <a:cs typeface="Arial"/>
                    </a:rPr>
                    <a:t>2</a:t>
                  </a:r>
                  <a:endParaRPr lang="it-IT" sz="2800" dirty="0">
                    <a:latin typeface="Arial"/>
                    <a:cs typeface="Arial"/>
                  </a:endParaRPr>
                </a:p>
              </p:txBody>
            </p:sp>
            <p:sp>
              <p:nvSpPr>
                <p:cNvPr id="35" name="Freccia circolare in giù 34"/>
                <p:cNvSpPr/>
                <p:nvPr/>
              </p:nvSpPr>
              <p:spPr>
                <a:xfrm rot="3332628">
                  <a:off x="4877751" y="4388495"/>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sp>
              <p:nvSpPr>
                <p:cNvPr id="36" name="Freccia circolare in giù 35"/>
                <p:cNvSpPr/>
                <p:nvPr/>
              </p:nvSpPr>
              <p:spPr>
                <a:xfrm rot="15968210">
                  <a:off x="4120591" y="4608272"/>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grpSp>
        </p:grpSp>
      </p:grpSp>
    </p:spTree>
    <p:extLst>
      <p:ext uri="{BB962C8B-B14F-4D97-AF65-F5344CB8AC3E}">
        <p14:creationId xmlns:p14="http://schemas.microsoft.com/office/powerpoint/2010/main" val="316174774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ttangolo 42"/>
          <p:cNvSpPr/>
          <p:nvPr/>
        </p:nvSpPr>
        <p:spPr>
          <a:xfrm>
            <a:off x="5829146" y="5923439"/>
            <a:ext cx="3522081" cy="425367"/>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2" name="Title 1"/>
          <p:cNvSpPr>
            <a:spLocks noGrp="1"/>
          </p:cNvSpPr>
          <p:nvPr>
            <p:ph type="title"/>
          </p:nvPr>
        </p:nvSpPr>
        <p:spPr/>
        <p:txBody>
          <a:bodyPr/>
          <a:lstStyle/>
          <a:p>
            <a:r>
              <a:rPr lang="en-US" dirty="0" smtClean="0"/>
              <a:t>Results</a:t>
            </a:r>
            <a:endParaRPr lang="en-US" dirty="0"/>
          </a:p>
        </p:txBody>
      </p:sp>
      <p:pic>
        <p:nvPicPr>
          <p:cNvPr id="7" name="Immagine 6" descr="horse1.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1397000"/>
            <a:ext cx="4032000" cy="2520000"/>
          </a:xfrm>
          <a:prstGeom prst="rect">
            <a:avLst/>
          </a:prstGeom>
        </p:spPr>
      </p:pic>
      <p:pic>
        <p:nvPicPr>
          <p:cNvPr id="8" name="Immagine 7" descr="horse2.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648364" y="1397000"/>
            <a:ext cx="2880000" cy="1800000"/>
          </a:xfrm>
          <a:prstGeom prst="rect">
            <a:avLst/>
          </a:prstGeom>
        </p:spPr>
      </p:pic>
      <p:pic>
        <p:nvPicPr>
          <p:cNvPr id="13" name="Immagine 12" descr="horse3.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997273" y="1397000"/>
            <a:ext cx="2880000" cy="1800000"/>
          </a:xfrm>
          <a:prstGeom prst="rect">
            <a:avLst/>
          </a:prstGeom>
        </p:spPr>
      </p:pic>
      <p:pic>
        <p:nvPicPr>
          <p:cNvPr id="22" name="Immagine 21" descr="horse4.png"/>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648364" y="3076864"/>
            <a:ext cx="2880000" cy="1800000"/>
          </a:xfrm>
          <a:prstGeom prst="rect">
            <a:avLst/>
          </a:prstGeom>
        </p:spPr>
      </p:pic>
      <p:pic>
        <p:nvPicPr>
          <p:cNvPr id="23" name="Immagine 22" descr="horse5.png"/>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997273" y="3076864"/>
            <a:ext cx="2880000" cy="1800000"/>
          </a:xfrm>
          <a:prstGeom prst="rect">
            <a:avLst/>
          </a:prstGeom>
        </p:spPr>
      </p:pic>
      <p:pic>
        <p:nvPicPr>
          <p:cNvPr id="24" name="Immagine 23" descr="horse6.png"/>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648364" y="4876864"/>
            <a:ext cx="2880000" cy="1800000"/>
          </a:xfrm>
          <a:prstGeom prst="rect">
            <a:avLst/>
          </a:prstGeom>
        </p:spPr>
      </p:pic>
      <p:pic>
        <p:nvPicPr>
          <p:cNvPr id="25" name="Immagine 24" descr="horse7.png"/>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0" y="3663000"/>
            <a:ext cx="4032000" cy="2520000"/>
          </a:xfrm>
          <a:prstGeom prst="rect">
            <a:avLst/>
          </a:prstGeom>
        </p:spPr>
      </p:pic>
      <p:pic>
        <p:nvPicPr>
          <p:cNvPr id="26" name="Immagine 25" descr="horse8.png"/>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5997273" y="4710545"/>
            <a:ext cx="2880000" cy="1800000"/>
          </a:xfrm>
          <a:prstGeom prst="rect">
            <a:avLst/>
          </a:prstGeom>
        </p:spPr>
      </p:pic>
      <p:grpSp>
        <p:nvGrpSpPr>
          <p:cNvPr id="29" name="Gruppo 28"/>
          <p:cNvGrpSpPr/>
          <p:nvPr/>
        </p:nvGrpSpPr>
        <p:grpSpPr>
          <a:xfrm>
            <a:off x="2506911" y="889001"/>
            <a:ext cx="6117851" cy="523220"/>
            <a:chOff x="2506911" y="889001"/>
            <a:chExt cx="6117851" cy="523220"/>
          </a:xfrm>
        </p:grpSpPr>
        <p:sp>
          <p:nvSpPr>
            <p:cNvPr id="44" name="Rettangolo 43"/>
            <p:cNvSpPr/>
            <p:nvPr/>
          </p:nvSpPr>
          <p:spPr>
            <a:xfrm>
              <a:off x="2506911" y="889001"/>
              <a:ext cx="584064"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70</a:t>
              </a:r>
              <a:endParaRPr lang="it-IT" sz="2800" b="1" dirty="0">
                <a:solidFill>
                  <a:schemeClr val="bg1"/>
                </a:solidFill>
                <a:latin typeface="Arial"/>
                <a:cs typeface="Arial"/>
              </a:endParaRPr>
            </a:p>
          </p:txBody>
        </p:sp>
        <p:sp>
          <p:nvSpPr>
            <p:cNvPr id="27" name="Rettangolo 26"/>
            <p:cNvSpPr/>
            <p:nvPr/>
          </p:nvSpPr>
          <p:spPr>
            <a:xfrm>
              <a:off x="3090975" y="904374"/>
              <a:ext cx="5533787" cy="461665"/>
            </a:xfrm>
            <a:prstGeom prst="rect">
              <a:avLst/>
            </a:prstGeom>
          </p:spPr>
          <p:txBody>
            <a:bodyPr wrap="none">
              <a:spAutoFit/>
            </a:bodyPr>
            <a:lstStyle/>
            <a:p>
              <a:r>
                <a:rPr lang="it-IT" sz="2400" dirty="0" smtClean="0">
                  <a:latin typeface="Arial"/>
                  <a:cs typeface="Arial"/>
                </a:rPr>
                <a:t>Same layout for all sequence’s meshes</a:t>
              </a:r>
            </a:p>
          </p:txBody>
        </p:sp>
      </p:grpSp>
    </p:spTree>
    <p:extLst>
      <p:ext uri="{BB962C8B-B14F-4D97-AF65-F5344CB8AC3E}">
        <p14:creationId xmlns:p14="http://schemas.microsoft.com/office/powerpoint/2010/main" val="55471979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
                                        <p:tgtEl>
                                          <p:spTgt spid="8"/>
                                        </p:tgtEl>
                                      </p:cBhvr>
                                    </p:animEffect>
                                  </p:childTnLst>
                                </p:cTn>
                              </p:par>
                            </p:childTnLst>
                          </p:cTn>
                        </p:par>
                        <p:par>
                          <p:cTn id="8" fill="hold">
                            <p:stCondLst>
                              <p:cond delay="2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
                                        <p:tgtEl>
                                          <p:spTgt spid="13"/>
                                        </p:tgtEl>
                                      </p:cBhvr>
                                    </p:animEffect>
                                  </p:childTnLst>
                                </p:cTn>
                              </p:par>
                            </p:childTnLst>
                          </p:cTn>
                        </p:par>
                        <p:par>
                          <p:cTn id="12" fill="hold">
                            <p:stCondLst>
                              <p:cond delay="400"/>
                            </p:stCondLst>
                            <p:childTnLst>
                              <p:par>
                                <p:cTn id="13" presetID="10" presetClass="entr" presetSubtype="0"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200"/>
                                        <p:tgtEl>
                                          <p:spTgt spid="22"/>
                                        </p:tgtEl>
                                      </p:cBhvr>
                                    </p:animEffect>
                                  </p:childTnLst>
                                </p:cTn>
                              </p:par>
                            </p:childTnLst>
                          </p:cTn>
                        </p:par>
                        <p:par>
                          <p:cTn id="16" fill="hold">
                            <p:stCondLst>
                              <p:cond delay="600"/>
                            </p:stCondLst>
                            <p:childTnLst>
                              <p:par>
                                <p:cTn id="17" presetID="10" presetClass="entr" presetSubtype="0"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200"/>
                                        <p:tgtEl>
                                          <p:spTgt spid="23"/>
                                        </p:tgtEl>
                                      </p:cBhvr>
                                    </p:animEffect>
                                  </p:childTnLst>
                                </p:cTn>
                              </p:par>
                            </p:childTnLst>
                          </p:cTn>
                        </p:par>
                        <p:par>
                          <p:cTn id="20" fill="hold">
                            <p:stCondLst>
                              <p:cond delay="800"/>
                            </p:stCondLst>
                            <p:childTnLst>
                              <p:par>
                                <p:cTn id="21" presetID="10"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200"/>
                                        <p:tgtEl>
                                          <p:spTgt spid="24"/>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200"/>
                                        <p:tgtEl>
                                          <p:spTgt spid="26"/>
                                        </p:tgtEl>
                                      </p:cBhvr>
                                    </p:animEffect>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200"/>
                                        <p:tgtEl>
                                          <p:spTgt spid="25"/>
                                        </p:tgtEl>
                                      </p:cBhvr>
                                    </p:animEffect>
                                  </p:childTnLst>
                                </p:cTn>
                              </p:par>
                            </p:childTnLst>
                          </p:cTn>
                        </p:par>
                        <p:par>
                          <p:cTn id="32" fill="hold">
                            <p:stCondLst>
                              <p:cond delay="1400"/>
                            </p:stCondLst>
                            <p:childTnLst>
                              <p:par>
                                <p:cTn id="33" presetID="1" presetClass="entr" presetSubtype="0" fill="hold" nodeType="afterEffect">
                                  <p:stCondLst>
                                    <p:cond delay="0"/>
                                  </p:stCondLst>
                                  <p:childTnLst>
                                    <p:set>
                                      <p:cBhvr>
                                        <p:cTn id="34" dur="1" fill="hold">
                                          <p:stCondLst>
                                            <p:cond delay="1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Applications</a:t>
            </a:r>
            <a:endParaRPr lang="en-US" dirty="0"/>
          </a:p>
        </p:txBody>
      </p:sp>
    </p:spTree>
    <p:extLst>
      <p:ext uri="{BB962C8B-B14F-4D97-AF65-F5344CB8AC3E}">
        <p14:creationId xmlns:p14="http://schemas.microsoft.com/office/powerpoint/2010/main" val="3557334256"/>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Semi-regular Remeshing</a:t>
            </a:r>
            <a:endParaRPr lang="en-US" dirty="0"/>
          </a:p>
        </p:txBody>
      </p:sp>
      <p:pic>
        <p:nvPicPr>
          <p:cNvPr id="5" name="hand_remeshing.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34310" y="1109578"/>
            <a:ext cx="4675381" cy="5387476"/>
          </a:xfrm>
          <a:prstGeom prst="rect">
            <a:avLst/>
          </a:prstGeom>
        </p:spPr>
      </p:pic>
      <p:sp>
        <p:nvSpPr>
          <p:cNvPr id="6" name="Rettangolo 5"/>
          <p:cNvSpPr/>
          <p:nvPr/>
        </p:nvSpPr>
        <p:spPr>
          <a:xfrm>
            <a:off x="242455" y="5683539"/>
            <a:ext cx="2540000" cy="40409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it-IT"/>
          </a:p>
        </p:txBody>
      </p:sp>
      <p:cxnSp>
        <p:nvCxnSpPr>
          <p:cNvPr id="8" name="Connettore 1 7"/>
          <p:cNvCxnSpPr/>
          <p:nvPr/>
        </p:nvCxnSpPr>
        <p:spPr>
          <a:xfrm>
            <a:off x="378691"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24" name="Connettore 1 23"/>
          <p:cNvCxnSpPr/>
          <p:nvPr/>
        </p:nvCxnSpPr>
        <p:spPr>
          <a:xfrm>
            <a:off x="518102"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25" name="Connettore 1 24"/>
          <p:cNvCxnSpPr/>
          <p:nvPr/>
        </p:nvCxnSpPr>
        <p:spPr>
          <a:xfrm>
            <a:off x="657513"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26" name="Connettore 1 25"/>
          <p:cNvCxnSpPr/>
          <p:nvPr/>
        </p:nvCxnSpPr>
        <p:spPr>
          <a:xfrm>
            <a:off x="936335"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27" name="Connettore 1 26"/>
          <p:cNvCxnSpPr/>
          <p:nvPr/>
        </p:nvCxnSpPr>
        <p:spPr>
          <a:xfrm>
            <a:off x="1215157"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28" name="Connettore 1 27"/>
          <p:cNvCxnSpPr/>
          <p:nvPr/>
        </p:nvCxnSpPr>
        <p:spPr>
          <a:xfrm>
            <a:off x="1354568"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29" name="Connettore 1 28"/>
          <p:cNvCxnSpPr/>
          <p:nvPr/>
        </p:nvCxnSpPr>
        <p:spPr>
          <a:xfrm>
            <a:off x="1633390"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0" name="Connettore 1 29"/>
          <p:cNvCxnSpPr/>
          <p:nvPr/>
        </p:nvCxnSpPr>
        <p:spPr>
          <a:xfrm>
            <a:off x="1912212"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1" name="Connettore 1 30"/>
          <p:cNvCxnSpPr/>
          <p:nvPr/>
        </p:nvCxnSpPr>
        <p:spPr>
          <a:xfrm>
            <a:off x="2191034"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2" name="Connettore 1 31"/>
          <p:cNvCxnSpPr/>
          <p:nvPr/>
        </p:nvCxnSpPr>
        <p:spPr>
          <a:xfrm>
            <a:off x="2330445"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3" name="Connettore 1 32"/>
          <p:cNvCxnSpPr/>
          <p:nvPr/>
        </p:nvCxnSpPr>
        <p:spPr>
          <a:xfrm>
            <a:off x="2469856"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4" name="Connettore 1 33"/>
          <p:cNvCxnSpPr/>
          <p:nvPr/>
        </p:nvCxnSpPr>
        <p:spPr>
          <a:xfrm>
            <a:off x="2609273"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5" name="Connettore 1 34"/>
          <p:cNvCxnSpPr/>
          <p:nvPr/>
        </p:nvCxnSpPr>
        <p:spPr>
          <a:xfrm>
            <a:off x="1493979"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6" name="Connettore 1 35"/>
          <p:cNvCxnSpPr/>
          <p:nvPr/>
        </p:nvCxnSpPr>
        <p:spPr>
          <a:xfrm>
            <a:off x="1772801"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7" name="Connettore 1 36"/>
          <p:cNvCxnSpPr/>
          <p:nvPr/>
        </p:nvCxnSpPr>
        <p:spPr>
          <a:xfrm>
            <a:off x="2051623"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sp>
        <p:nvSpPr>
          <p:cNvPr id="11" name="Triangolo isoscele 10"/>
          <p:cNvSpPr>
            <a:spLocks noChangeAspect="1"/>
          </p:cNvSpPr>
          <p:nvPr/>
        </p:nvSpPr>
        <p:spPr>
          <a:xfrm flipV="1">
            <a:off x="242455" y="5677632"/>
            <a:ext cx="292320" cy="252000"/>
          </a:xfrm>
          <a:prstGeom prst="triangle">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cxnSp>
        <p:nvCxnSpPr>
          <p:cNvPr id="38" name="Connettore 1 37"/>
          <p:cNvCxnSpPr/>
          <p:nvPr/>
        </p:nvCxnSpPr>
        <p:spPr>
          <a:xfrm>
            <a:off x="796924"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cxnSp>
        <p:nvCxnSpPr>
          <p:cNvPr id="39" name="Connettore 1 38"/>
          <p:cNvCxnSpPr/>
          <p:nvPr/>
        </p:nvCxnSpPr>
        <p:spPr>
          <a:xfrm>
            <a:off x="1075746" y="5906265"/>
            <a:ext cx="0" cy="179996"/>
          </a:xfrm>
          <a:prstGeom prst="line">
            <a:avLst/>
          </a:prstGeom>
          <a:ln w="19050" cmpd="sng"/>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16759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158" fill="hold"/>
                                        <p:tgtEl>
                                          <p:spTgt spid="5"/>
                                        </p:tgtEl>
                                      </p:cBhvr>
                                    </p:cmd>
                                  </p:childTnLst>
                                </p:cTn>
                              </p:par>
                              <p:par>
                                <p:cTn id="7" presetID="0" presetClass="path" presetSubtype="0" fill="hold" grpId="0" nodeType="withEffect">
                                  <p:stCondLst>
                                    <p:cond delay="0"/>
                                  </p:stCondLst>
                                  <p:childTnLst>
                                    <p:animMotion origin="layout" path="M -3.05556E-6 1.85185E-6 L 0.24375 1.85185E-6 " pathEditMode="relative" ptsTypes="AA">
                                      <p:cBhvr>
                                        <p:cTn id="8" dur="11500" fill="hold"/>
                                        <p:tgtEl>
                                          <p:spTgt spid="1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video>
              <p:cMediaNode vol="80000">
                <p:cTn id="9" fill="hold" display="0">
                  <p:stCondLst>
                    <p:cond delay="indefinite"/>
                  </p:stCondLst>
                </p:cTn>
                <p:tgtEl>
                  <p:spTgt spid="5"/>
                </p:tgtEl>
              </p:cMediaNode>
            </p:video>
            <p:seq concurrent="1" nextAc="seek">
              <p:cTn id="10" restart="whenNotActive" fill="hold" evtFilter="cancelBubble" nodeType="interactiveSeq">
                <p:stCondLst>
                  <p:cond evt="onClick" delay="0">
                    <p:tgtEl>
                      <p:spTgt spid="5"/>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UV Mapping</a:t>
            </a:r>
            <a:endParaRPr lang="en-US" dirty="0"/>
          </a:p>
        </p:txBody>
      </p:sp>
      <p:pic>
        <p:nvPicPr>
          <p:cNvPr id="16" name="Immagine 15" descr="dinopet_textured_1.png"/>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6344174" y="1368700"/>
            <a:ext cx="2570611" cy="3960000"/>
          </a:xfrm>
          <a:prstGeom prst="rect">
            <a:avLst/>
          </a:prstGeom>
        </p:spPr>
      </p:pic>
      <p:pic>
        <p:nvPicPr>
          <p:cNvPr id="18" name="Immagine 17" descr="dinopet_texture.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6200000">
            <a:off x="2663828" y="1856482"/>
            <a:ext cx="4125932" cy="2818499"/>
          </a:xfrm>
          <a:prstGeom prst="rect">
            <a:avLst/>
          </a:prstGeom>
        </p:spPr>
      </p:pic>
      <p:pic>
        <p:nvPicPr>
          <p:cNvPr id="19" name="Immagine 18" descr="dinopet_domains.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2505" y="1368700"/>
            <a:ext cx="3235039" cy="3960000"/>
          </a:xfrm>
          <a:prstGeom prst="rect">
            <a:avLst/>
          </a:prstGeom>
        </p:spPr>
      </p:pic>
      <p:sp>
        <p:nvSpPr>
          <p:cNvPr id="20" name="Rettangolo 19"/>
          <p:cNvSpPr/>
          <p:nvPr/>
        </p:nvSpPr>
        <p:spPr>
          <a:xfrm>
            <a:off x="146050" y="5334146"/>
            <a:ext cx="783763"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216</a:t>
            </a:r>
            <a:endParaRPr lang="it-IT" sz="2800" b="1" dirty="0">
              <a:solidFill>
                <a:schemeClr val="bg1"/>
              </a:solidFill>
              <a:latin typeface="Arial"/>
              <a:cs typeface="Arial"/>
            </a:endParaRPr>
          </a:p>
        </p:txBody>
      </p:sp>
      <p:grpSp>
        <p:nvGrpSpPr>
          <p:cNvPr id="22" name="Gruppo 21"/>
          <p:cNvGrpSpPr/>
          <p:nvPr/>
        </p:nvGrpSpPr>
        <p:grpSpPr>
          <a:xfrm>
            <a:off x="1113536" y="5140990"/>
            <a:ext cx="957666" cy="716376"/>
            <a:chOff x="4245042" y="4264044"/>
            <a:chExt cx="957666" cy="716376"/>
          </a:xfrm>
        </p:grpSpPr>
        <p:sp>
          <p:nvSpPr>
            <p:cNvPr id="23" name="Cubo 22"/>
            <p:cNvSpPr>
              <a:spLocks noChangeAspect="1"/>
            </p:cNvSpPr>
            <p:nvPr/>
          </p:nvSpPr>
          <p:spPr>
            <a:xfrm>
              <a:off x="4460459" y="4440420"/>
              <a:ext cx="540000" cy="540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a:latin typeface="Arial"/>
                  <a:cs typeface="Arial"/>
                </a:rPr>
                <a:t>3</a:t>
              </a:r>
            </a:p>
          </p:txBody>
        </p:sp>
        <p:sp>
          <p:nvSpPr>
            <p:cNvPr id="24" name="Freccia circolare in giù 23"/>
            <p:cNvSpPr/>
            <p:nvPr/>
          </p:nvSpPr>
          <p:spPr>
            <a:xfrm rot="3332628">
              <a:off x="4877751" y="4388495"/>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sp>
          <p:nvSpPr>
            <p:cNvPr id="25" name="Freccia circolare in giù 24"/>
            <p:cNvSpPr/>
            <p:nvPr/>
          </p:nvSpPr>
          <p:spPr>
            <a:xfrm rot="15968210">
              <a:off x="4120591" y="4608272"/>
              <a:ext cx="449408" cy="200506"/>
            </a:xfrm>
            <a:prstGeom prst="curvedDownArrow">
              <a:avLst>
                <a:gd name="adj1" fmla="val 25000"/>
                <a:gd name="adj2" fmla="val 127153"/>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grpSp>
      <p:grpSp>
        <p:nvGrpSpPr>
          <p:cNvPr id="26" name="Gruppo 25"/>
          <p:cNvGrpSpPr/>
          <p:nvPr/>
        </p:nvGrpSpPr>
        <p:grpSpPr>
          <a:xfrm>
            <a:off x="2180746" y="5139817"/>
            <a:ext cx="801674" cy="702608"/>
            <a:chOff x="6223897" y="3757589"/>
            <a:chExt cx="801674" cy="702608"/>
          </a:xfrm>
        </p:grpSpPr>
        <p:sp>
          <p:nvSpPr>
            <p:cNvPr id="27" name="Cubo 26"/>
            <p:cNvSpPr>
              <a:spLocks noChangeAspect="1"/>
            </p:cNvSpPr>
            <p:nvPr/>
          </p:nvSpPr>
          <p:spPr>
            <a:xfrm>
              <a:off x="6223897" y="3956197"/>
              <a:ext cx="504516" cy="504000"/>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it-IT" sz="2800" dirty="0">
                  <a:latin typeface="Arial"/>
                  <a:cs typeface="Arial"/>
                </a:rPr>
                <a:t>3</a:t>
              </a:r>
            </a:p>
          </p:txBody>
        </p:sp>
        <p:cxnSp>
          <p:nvCxnSpPr>
            <p:cNvPr id="28" name="Connettore 2 27"/>
            <p:cNvCxnSpPr/>
            <p:nvPr/>
          </p:nvCxnSpPr>
          <p:spPr>
            <a:xfrm>
              <a:off x="6479104" y="3757589"/>
              <a:ext cx="0" cy="268346"/>
            </a:xfrm>
            <a:prstGeom prst="straightConnector1">
              <a:avLst/>
            </a:prstGeom>
            <a:ln w="57150" cmpd="sng">
              <a:solidFill>
                <a:schemeClr val="accent1">
                  <a:lumMod val="75000"/>
                </a:schemeClr>
              </a:solidFill>
              <a:headEnd type="none"/>
              <a:tailEnd type="none"/>
            </a:ln>
            <a:effectLst/>
          </p:spPr>
          <p:style>
            <a:lnRef idx="2">
              <a:schemeClr val="accent1"/>
            </a:lnRef>
            <a:fillRef idx="0">
              <a:schemeClr val="accent1"/>
            </a:fillRef>
            <a:effectRef idx="1">
              <a:schemeClr val="accent1"/>
            </a:effectRef>
            <a:fontRef idx="minor">
              <a:schemeClr val="tx1"/>
            </a:fontRef>
          </p:style>
        </p:cxnSp>
        <p:cxnSp>
          <p:nvCxnSpPr>
            <p:cNvPr id="29" name="Connettore 2 28"/>
            <p:cNvCxnSpPr/>
            <p:nvPr/>
          </p:nvCxnSpPr>
          <p:spPr>
            <a:xfrm>
              <a:off x="6672571" y="4215886"/>
              <a:ext cx="353000" cy="0"/>
            </a:xfrm>
            <a:prstGeom prst="straightConnector1">
              <a:avLst/>
            </a:prstGeom>
            <a:ln w="5715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930558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Conclusions</a:t>
            </a:r>
            <a:endParaRPr lang="en-US" dirty="0"/>
          </a:p>
        </p:txBody>
      </p:sp>
      <p:sp>
        <p:nvSpPr>
          <p:cNvPr id="17" name="Rettangolo 16"/>
          <p:cNvSpPr/>
          <p:nvPr/>
        </p:nvSpPr>
        <p:spPr>
          <a:xfrm>
            <a:off x="186835" y="1334994"/>
            <a:ext cx="8432298" cy="3453253"/>
          </a:xfrm>
          <a:prstGeom prst="rect">
            <a:avLst/>
          </a:prstGeom>
        </p:spPr>
        <p:txBody>
          <a:bodyPr wrap="square">
            <a:spAutoFit/>
          </a:bodyPr>
          <a:lstStyle/>
          <a:p>
            <a:pPr marL="342900" indent="-342900">
              <a:lnSpc>
                <a:spcPct val="110000"/>
              </a:lnSpc>
              <a:buFont typeface="Wingdings" charset="2"/>
              <a:buChar char="§"/>
            </a:pPr>
            <a:r>
              <a:rPr lang="it-IT" sz="2400" dirty="0" smtClean="0">
                <a:latin typeface="Arial"/>
                <a:cs typeface="Arial"/>
              </a:rPr>
              <a:t>Our Method is fast and simple to use</a:t>
            </a:r>
          </a:p>
          <a:p>
            <a:pPr marL="342900" indent="-342900">
              <a:lnSpc>
                <a:spcPct val="110000"/>
              </a:lnSpc>
              <a:buFont typeface="Wingdings" charset="2"/>
              <a:buChar char="§"/>
            </a:pPr>
            <a:r>
              <a:rPr lang="it-IT" sz="2400" dirty="0" smtClean="0">
                <a:latin typeface="Arial"/>
                <a:cs typeface="Arial"/>
              </a:rPr>
              <a:t>Supports Friendly User Interaction</a:t>
            </a:r>
          </a:p>
          <a:p>
            <a:pPr marL="342900" indent="-342900">
              <a:lnSpc>
                <a:spcPct val="110000"/>
              </a:lnSpc>
              <a:buFont typeface="Wingdings" charset="2"/>
              <a:buChar char="§"/>
            </a:pPr>
            <a:r>
              <a:rPr lang="it-IT" sz="2400" dirty="0" smtClean="0">
                <a:latin typeface="Arial"/>
                <a:cs typeface="Arial"/>
              </a:rPr>
              <a:t>Fewer domains than:</a:t>
            </a:r>
          </a:p>
          <a:p>
            <a:pPr marL="914400" lvl="1" indent="-457200">
              <a:lnSpc>
                <a:spcPct val="120000"/>
              </a:lnSpc>
              <a:buFont typeface="+mj-lt"/>
              <a:buAutoNum type="arabicPeriod"/>
            </a:pPr>
            <a:r>
              <a:rPr lang="it-IT" sz="2400" b="1" dirty="0" smtClean="0">
                <a:latin typeface="Arial"/>
                <a:cs typeface="Arial"/>
              </a:rPr>
              <a:t>[Campen et al. 2012]</a:t>
            </a:r>
          </a:p>
          <a:p>
            <a:pPr marL="914400" lvl="1" indent="-457200">
              <a:lnSpc>
                <a:spcPct val="120000"/>
              </a:lnSpc>
              <a:buFont typeface="+mj-lt"/>
              <a:buAutoNum type="arabicPeriod"/>
            </a:pPr>
            <a:r>
              <a:rPr lang="it-IT" sz="2400" b="1" dirty="0" smtClean="0">
                <a:latin typeface="Arial"/>
                <a:cs typeface="Arial"/>
              </a:rPr>
              <a:t>[Bommes et al. 2013]</a:t>
            </a:r>
            <a:endParaRPr lang="it-IT" sz="2400" dirty="0" smtClean="0">
              <a:latin typeface="Arial"/>
              <a:cs typeface="Arial"/>
            </a:endParaRPr>
          </a:p>
          <a:p>
            <a:pPr marL="914400" lvl="1" indent="-457200">
              <a:lnSpc>
                <a:spcPct val="120000"/>
              </a:lnSpc>
              <a:buFont typeface="+mj-lt"/>
              <a:buAutoNum type="arabicPeriod"/>
            </a:pPr>
            <a:r>
              <a:rPr lang="it-IT" sz="2400" b="1" dirty="0" smtClean="0">
                <a:latin typeface="Arial"/>
                <a:cs typeface="Arial"/>
              </a:rPr>
              <a:t>[Razafindrazaka et al. 2015]</a:t>
            </a:r>
          </a:p>
          <a:p>
            <a:pPr>
              <a:lnSpc>
                <a:spcPct val="120000"/>
              </a:lnSpc>
            </a:pPr>
            <a:r>
              <a:rPr lang="it-IT" sz="2000" dirty="0" smtClean="0">
                <a:latin typeface="Consolas"/>
                <a:cs typeface="Consolas"/>
              </a:rPr>
              <a:t>Block</a:t>
            </a:r>
            <a:r>
              <a:rPr lang="it-IT" sz="2000" dirty="0" smtClean="0">
                <a:latin typeface="Arial"/>
                <a:cs typeface="Arial"/>
              </a:rPr>
              <a:t>, </a:t>
            </a:r>
            <a:r>
              <a:rPr lang="it-IT" sz="2000" dirty="0" smtClean="0">
                <a:latin typeface="Consolas"/>
                <a:cs typeface="Consolas"/>
              </a:rPr>
              <a:t>Elk</a:t>
            </a:r>
            <a:r>
              <a:rPr lang="it-IT" sz="2000" dirty="0" smtClean="0">
                <a:latin typeface="Arial"/>
                <a:cs typeface="Arial"/>
              </a:rPr>
              <a:t>, </a:t>
            </a:r>
            <a:r>
              <a:rPr lang="it-IT" sz="2000" dirty="0" smtClean="0">
                <a:latin typeface="Consolas"/>
                <a:cs typeface="Consolas"/>
              </a:rPr>
              <a:t>Fertility</a:t>
            </a:r>
            <a:r>
              <a:rPr lang="it-IT" sz="2000" dirty="0" smtClean="0">
                <a:latin typeface="Arial"/>
                <a:cs typeface="Arial"/>
              </a:rPr>
              <a:t>, </a:t>
            </a:r>
            <a:r>
              <a:rPr lang="it-IT" sz="2000" dirty="0" smtClean="0">
                <a:latin typeface="Consolas"/>
                <a:cs typeface="Consolas"/>
              </a:rPr>
              <a:t>Rockerarm</a:t>
            </a:r>
            <a:r>
              <a:rPr lang="it-IT" sz="2000" dirty="0" smtClean="0">
                <a:latin typeface="Arial"/>
                <a:cs typeface="Arial"/>
              </a:rPr>
              <a:t> and </a:t>
            </a:r>
            <a:r>
              <a:rPr lang="it-IT" sz="2000" dirty="0" smtClean="0">
                <a:latin typeface="Consolas"/>
                <a:cs typeface="Consolas"/>
              </a:rPr>
              <a:t>Guy</a:t>
            </a:r>
            <a:r>
              <a:rPr lang="it-IT" sz="2000" baseline="30000" dirty="0" smtClean="0">
                <a:latin typeface="Arial"/>
                <a:cs typeface="Arial"/>
              </a:rPr>
              <a:t>1,2</a:t>
            </a:r>
            <a:endParaRPr lang="it-IT" sz="2000" b="1" dirty="0" smtClean="0">
              <a:latin typeface="Consolas"/>
              <a:cs typeface="Consolas"/>
            </a:endParaRPr>
          </a:p>
          <a:p>
            <a:pPr marL="342900" indent="-342900">
              <a:buFont typeface="Wingdings" charset="2"/>
              <a:buChar char="§"/>
            </a:pPr>
            <a:endParaRPr lang="it-IT" sz="2400" dirty="0" smtClean="0">
              <a:latin typeface="Arial"/>
              <a:cs typeface="Arial"/>
            </a:endParaRPr>
          </a:p>
        </p:txBody>
      </p:sp>
      <p:grpSp>
        <p:nvGrpSpPr>
          <p:cNvPr id="25" name="Gruppo 24"/>
          <p:cNvGrpSpPr/>
          <p:nvPr/>
        </p:nvGrpSpPr>
        <p:grpSpPr>
          <a:xfrm>
            <a:off x="5400124" y="2571059"/>
            <a:ext cx="921672" cy="1396632"/>
            <a:chOff x="5400124" y="2571059"/>
            <a:chExt cx="921672" cy="1396632"/>
          </a:xfrm>
        </p:grpSpPr>
        <p:sp>
          <p:nvSpPr>
            <p:cNvPr id="18" name="Rettangolo 17"/>
            <p:cNvSpPr/>
            <p:nvPr/>
          </p:nvSpPr>
          <p:spPr>
            <a:xfrm>
              <a:off x="5400124" y="2571059"/>
              <a:ext cx="921672" cy="430887"/>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200" b="1" dirty="0" smtClean="0">
                  <a:solidFill>
                    <a:schemeClr val="bg1"/>
                  </a:solidFill>
                  <a:latin typeface="Arial"/>
                  <a:cs typeface="Arial"/>
                </a:rPr>
                <a:t>- 50%</a:t>
              </a:r>
              <a:endParaRPr lang="it-IT" sz="2200" b="1" dirty="0">
                <a:solidFill>
                  <a:schemeClr val="bg1"/>
                </a:solidFill>
                <a:latin typeface="Arial"/>
                <a:cs typeface="Arial"/>
              </a:endParaRPr>
            </a:p>
          </p:txBody>
        </p:sp>
        <p:sp>
          <p:nvSpPr>
            <p:cNvPr id="19" name="Rettangolo 18"/>
            <p:cNvSpPr/>
            <p:nvPr/>
          </p:nvSpPr>
          <p:spPr>
            <a:xfrm>
              <a:off x="5400124" y="3059358"/>
              <a:ext cx="921672" cy="430887"/>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200" b="1" dirty="0" smtClean="0">
                  <a:solidFill>
                    <a:schemeClr val="bg1"/>
                  </a:solidFill>
                  <a:latin typeface="Arial"/>
                  <a:cs typeface="Arial"/>
                </a:rPr>
                <a:t>- 21%</a:t>
              </a:r>
              <a:endParaRPr lang="it-IT" sz="2200" b="1" dirty="0">
                <a:solidFill>
                  <a:schemeClr val="bg1"/>
                </a:solidFill>
                <a:latin typeface="Arial"/>
                <a:cs typeface="Arial"/>
              </a:endParaRPr>
            </a:p>
          </p:txBody>
        </p:sp>
        <p:sp>
          <p:nvSpPr>
            <p:cNvPr id="20" name="Rettangolo 19"/>
            <p:cNvSpPr/>
            <p:nvPr/>
          </p:nvSpPr>
          <p:spPr>
            <a:xfrm>
              <a:off x="5400124" y="3536804"/>
              <a:ext cx="921672" cy="430887"/>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200" b="1" dirty="0" smtClean="0">
                  <a:solidFill>
                    <a:schemeClr val="bg1"/>
                  </a:solidFill>
                  <a:latin typeface="Arial"/>
                  <a:cs typeface="Arial"/>
                </a:rPr>
                <a:t>- 45%</a:t>
              </a:r>
              <a:endParaRPr lang="it-IT" sz="2200" b="1" dirty="0">
                <a:solidFill>
                  <a:schemeClr val="bg1"/>
                </a:solidFill>
                <a:latin typeface="Arial"/>
                <a:cs typeface="Arial"/>
              </a:endParaRPr>
            </a:p>
          </p:txBody>
        </p:sp>
      </p:grpSp>
      <p:sp>
        <p:nvSpPr>
          <p:cNvPr id="23" name="Esplosione 1 22"/>
          <p:cNvSpPr/>
          <p:nvPr/>
        </p:nvSpPr>
        <p:spPr>
          <a:xfrm>
            <a:off x="5717376" y="1160378"/>
            <a:ext cx="2283358" cy="914400"/>
          </a:xfrm>
          <a:prstGeom prst="irregularSeal1">
            <a:avLst/>
          </a:prstGeom>
          <a:solidFill>
            <a:srgbClr val="FFCC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it-IT" sz="2000" b="1" dirty="0" smtClean="0">
                <a:solidFill>
                  <a:schemeClr val="tx2"/>
                </a:solidFill>
                <a:latin typeface="Arial"/>
                <a:cs typeface="Arial"/>
              </a:rPr>
              <a:t>1-CLICK</a:t>
            </a:r>
            <a:endParaRPr lang="it-IT" sz="2000" b="1" dirty="0">
              <a:solidFill>
                <a:schemeClr val="tx2"/>
              </a:solidFill>
              <a:latin typeface="Arial"/>
              <a:cs typeface="Arial"/>
            </a:endParaRPr>
          </a:p>
        </p:txBody>
      </p:sp>
      <p:grpSp>
        <p:nvGrpSpPr>
          <p:cNvPr id="12" name="Gruppo 11"/>
          <p:cNvGrpSpPr/>
          <p:nvPr/>
        </p:nvGrpSpPr>
        <p:grpSpPr>
          <a:xfrm>
            <a:off x="508000" y="4331368"/>
            <a:ext cx="5342028" cy="2112172"/>
            <a:chOff x="593989" y="4265171"/>
            <a:chExt cx="5516435" cy="2239565"/>
          </a:xfrm>
        </p:grpSpPr>
        <p:grpSp>
          <p:nvGrpSpPr>
            <p:cNvPr id="13" name="Gruppo 12"/>
            <p:cNvGrpSpPr>
              <a:grpSpLocks noChangeAspect="1"/>
            </p:cNvGrpSpPr>
            <p:nvPr/>
          </p:nvGrpSpPr>
          <p:grpSpPr>
            <a:xfrm>
              <a:off x="593989" y="4265171"/>
              <a:ext cx="5516435" cy="2239565"/>
              <a:chOff x="2615872" y="4167091"/>
              <a:chExt cx="6688509" cy="2715404"/>
            </a:xfrm>
          </p:grpSpPr>
          <p:grpSp>
            <p:nvGrpSpPr>
              <p:cNvPr id="15" name="Gruppo 14"/>
              <p:cNvGrpSpPr/>
              <p:nvPr/>
            </p:nvGrpSpPr>
            <p:grpSpPr>
              <a:xfrm>
                <a:off x="4983724" y="4556327"/>
                <a:ext cx="4320657" cy="2216701"/>
                <a:chOff x="4643524" y="4556327"/>
                <a:chExt cx="4320657" cy="2216701"/>
              </a:xfrm>
            </p:grpSpPr>
            <p:pic>
              <p:nvPicPr>
                <p:cNvPr id="24" name="Immagine 23" descr="dds.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91643" y="4556327"/>
                  <a:ext cx="2272538" cy="2207609"/>
                </a:xfrm>
                <a:prstGeom prst="rect">
                  <a:avLst/>
                </a:prstGeom>
              </p:spPr>
            </p:pic>
            <p:sp>
              <p:nvSpPr>
                <p:cNvPr id="26" name="Figura a mano libera 25"/>
                <p:cNvSpPr/>
                <p:nvPr/>
              </p:nvSpPr>
              <p:spPr>
                <a:xfrm>
                  <a:off x="4643524" y="5855609"/>
                  <a:ext cx="2282457" cy="917419"/>
                </a:xfrm>
                <a:custGeom>
                  <a:avLst/>
                  <a:gdLst>
                    <a:gd name="connsiteX0" fmla="*/ 2282457 w 2282457"/>
                    <a:gd name="connsiteY0" fmla="*/ 564396 h 917419"/>
                    <a:gd name="connsiteX1" fmla="*/ 1224158 w 2282457"/>
                    <a:gd name="connsiteY1" fmla="*/ 917144 h 917419"/>
                    <a:gd name="connsiteX2" fmla="*/ 177617 w 2282457"/>
                    <a:gd name="connsiteY2" fmla="*/ 611429 h 917419"/>
                    <a:gd name="connsiteX3" fmla="*/ 1234 w 2282457"/>
                    <a:gd name="connsiteY3" fmla="*/ 0 h 917419"/>
                  </a:gdLst>
                  <a:ahLst/>
                  <a:cxnLst>
                    <a:cxn ang="0">
                      <a:pos x="connsiteX0" y="connsiteY0"/>
                    </a:cxn>
                    <a:cxn ang="0">
                      <a:pos x="connsiteX1" y="connsiteY1"/>
                    </a:cxn>
                    <a:cxn ang="0">
                      <a:pos x="connsiteX2" y="connsiteY2"/>
                    </a:cxn>
                    <a:cxn ang="0">
                      <a:pos x="connsiteX3" y="connsiteY3"/>
                    </a:cxn>
                  </a:cxnLst>
                  <a:rect l="l" t="t" r="r" b="b"/>
                  <a:pathLst>
                    <a:path w="2282457" h="917419">
                      <a:moveTo>
                        <a:pt x="2282457" y="564396"/>
                      </a:moveTo>
                      <a:cubicBezTo>
                        <a:pt x="1928711" y="736850"/>
                        <a:pt x="1574965" y="909305"/>
                        <a:pt x="1224158" y="917144"/>
                      </a:cubicBezTo>
                      <a:cubicBezTo>
                        <a:pt x="873351" y="924983"/>
                        <a:pt x="381438" y="764286"/>
                        <a:pt x="177617" y="611429"/>
                      </a:cubicBezTo>
                      <a:cubicBezTo>
                        <a:pt x="-26204" y="458572"/>
                        <a:pt x="1234" y="0"/>
                        <a:pt x="1234" y="0"/>
                      </a:cubicBezTo>
                    </a:path>
                  </a:pathLst>
                </a:custGeom>
                <a:ln>
                  <a:solidFill>
                    <a:schemeClr val="tx1"/>
                  </a:solidFill>
                  <a:headEnd type="triangl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a:p>
              </p:txBody>
            </p:sp>
          </p:grpSp>
          <p:pic>
            <p:nvPicPr>
              <p:cNvPr id="22" name="Immagine 21" descr="octopus.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729200">
                <a:off x="2615872" y="4167091"/>
                <a:ext cx="4315786" cy="2715404"/>
              </a:xfrm>
              <a:prstGeom prst="rect">
                <a:avLst/>
              </a:prstGeom>
            </p:spPr>
          </p:pic>
        </p:grpSp>
        <p:sp>
          <p:nvSpPr>
            <p:cNvPr id="14" name="Rettangolo 13"/>
            <p:cNvSpPr/>
            <p:nvPr/>
          </p:nvSpPr>
          <p:spPr>
            <a:xfrm>
              <a:off x="3652055" y="4488247"/>
              <a:ext cx="584064" cy="523220"/>
            </a:xfrm>
            <a:prstGeom prst="rect">
              <a:avLst/>
            </a:prstGeom>
            <a:solidFill>
              <a:schemeClr val="accent3">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it-IT" sz="2800" b="1" dirty="0" smtClean="0">
                  <a:solidFill>
                    <a:schemeClr val="bg1"/>
                  </a:solidFill>
                  <a:latin typeface="Arial"/>
                  <a:cs typeface="Arial"/>
                </a:rPr>
                <a:t>56</a:t>
              </a:r>
              <a:endParaRPr lang="it-IT" sz="2800" b="1" dirty="0">
                <a:solidFill>
                  <a:schemeClr val="bg1"/>
                </a:solidFill>
                <a:latin typeface="Arial"/>
                <a:cs typeface="Arial"/>
              </a:endParaRPr>
            </a:p>
          </p:txBody>
        </p:sp>
      </p:grpSp>
      <p:grpSp>
        <p:nvGrpSpPr>
          <p:cNvPr id="6" name="Gruppo 5"/>
          <p:cNvGrpSpPr/>
          <p:nvPr/>
        </p:nvGrpSpPr>
        <p:grpSpPr>
          <a:xfrm>
            <a:off x="6082067" y="2778031"/>
            <a:ext cx="2941617" cy="3166586"/>
            <a:chOff x="6082067" y="2778031"/>
            <a:chExt cx="2941617" cy="3166586"/>
          </a:xfrm>
        </p:grpSpPr>
        <p:pic>
          <p:nvPicPr>
            <p:cNvPr id="3" name="Immagine 2" descr="guy_igm.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082067" y="3277283"/>
              <a:ext cx="1774502" cy="2667334"/>
            </a:xfrm>
            <a:prstGeom prst="rect">
              <a:avLst/>
            </a:prstGeom>
          </p:spPr>
        </p:pic>
        <p:pic>
          <p:nvPicPr>
            <p:cNvPr id="4" name="Immagine 3" descr="guy_ours.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755314" y="3239696"/>
              <a:ext cx="1268370" cy="2698549"/>
            </a:xfrm>
            <a:prstGeom prst="rect">
              <a:avLst/>
            </a:prstGeom>
          </p:spPr>
        </p:pic>
        <p:sp>
          <p:nvSpPr>
            <p:cNvPr id="5" name="CasellaDiTesto 4"/>
            <p:cNvSpPr txBox="1"/>
            <p:nvPr/>
          </p:nvSpPr>
          <p:spPr>
            <a:xfrm>
              <a:off x="6647772" y="2778031"/>
              <a:ext cx="765955" cy="461665"/>
            </a:xfrm>
            <a:prstGeom prst="rect">
              <a:avLst/>
            </a:prstGeom>
            <a:noFill/>
          </p:spPr>
          <p:txBody>
            <a:bodyPr wrap="none" rtlCol="0">
              <a:spAutoFit/>
            </a:bodyPr>
            <a:lstStyle/>
            <a:p>
              <a:r>
                <a:rPr lang="it-IT" sz="2400" dirty="0" smtClean="0">
                  <a:latin typeface="Arial"/>
                  <a:cs typeface="Arial"/>
                </a:rPr>
                <a:t>IGM</a:t>
              </a:r>
              <a:endParaRPr lang="it-IT" sz="2400" dirty="0">
                <a:latin typeface="Arial"/>
                <a:cs typeface="Arial"/>
              </a:endParaRPr>
            </a:p>
          </p:txBody>
        </p:sp>
        <p:sp>
          <p:nvSpPr>
            <p:cNvPr id="27" name="CasellaDiTesto 26"/>
            <p:cNvSpPr txBox="1"/>
            <p:nvPr/>
          </p:nvSpPr>
          <p:spPr>
            <a:xfrm>
              <a:off x="8000734" y="2778031"/>
              <a:ext cx="704484" cy="461665"/>
            </a:xfrm>
            <a:prstGeom prst="rect">
              <a:avLst/>
            </a:prstGeom>
            <a:noFill/>
          </p:spPr>
          <p:txBody>
            <a:bodyPr wrap="square" rtlCol="0">
              <a:spAutoFit/>
            </a:bodyPr>
            <a:lstStyle/>
            <a:p>
              <a:r>
                <a:rPr lang="it-IT" sz="2400" dirty="0">
                  <a:latin typeface="Arial"/>
                  <a:cs typeface="Arial"/>
                </a:rPr>
                <a:t>O</a:t>
              </a:r>
              <a:r>
                <a:rPr lang="it-IT" sz="2400" dirty="0" smtClean="0">
                  <a:latin typeface="Arial"/>
                  <a:cs typeface="Arial"/>
                </a:rPr>
                <a:t>ur</a:t>
              </a:r>
              <a:endParaRPr lang="it-IT" sz="2400" dirty="0">
                <a:latin typeface="Arial"/>
                <a:cs typeface="Arial"/>
              </a:endParaRPr>
            </a:p>
          </p:txBody>
        </p:sp>
      </p:grpSp>
    </p:spTree>
    <p:extLst>
      <p:ext uri="{BB962C8B-B14F-4D97-AF65-F5344CB8AC3E}">
        <p14:creationId xmlns:p14="http://schemas.microsoft.com/office/powerpoint/2010/main" val="268009805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300"/>
                                        <p:tgtEl>
                                          <p:spTgt spid="23"/>
                                        </p:tgtEl>
                                      </p:cBhvr>
                                    </p:animEffect>
                                  </p:childTnLst>
                                </p:cTn>
                              </p:par>
                            </p:childTnLst>
                          </p:cTn>
                        </p:par>
                        <p:par>
                          <p:cTn id="8" fill="hold">
                            <p:stCondLst>
                              <p:cond delay="300"/>
                            </p:stCondLst>
                            <p:childTnLst>
                              <p:par>
                                <p:cTn id="9" presetID="1" presetClass="entr" presetSubtype="0" fill="hold" nodeType="afterEffect">
                                  <p:stCondLst>
                                    <p:cond delay="0"/>
                                  </p:stCondLst>
                                  <p:childTnLst>
                                    <p:set>
                                      <p:cBhvr>
                                        <p:cTn id="10" dur="1" fill="hold">
                                          <p:stCondLst>
                                            <p:cond delay="299"/>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
                                            <p:txEl>
                                              <p:pRg st="6" end="6"/>
                                            </p:txEl>
                                          </p:spTgt>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0"/>
                                  </p:stCondLst>
                                  <p:childTnLst>
                                    <p:set>
                                      <p:cBhvr>
                                        <p:cTn id="25" dur="1" fill="hold">
                                          <p:stCondLst>
                                            <p:cond delay="399"/>
                                          </p:stCondLst>
                                        </p:cTn>
                                        <p:tgtEl>
                                          <p:spTgt spid="25"/>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Limitations &amp; Future Works</a:t>
            </a:r>
            <a:endParaRPr lang="en-US" dirty="0"/>
          </a:p>
        </p:txBody>
      </p:sp>
      <p:sp>
        <p:nvSpPr>
          <p:cNvPr id="3" name="Rettangolo 2"/>
          <p:cNvSpPr/>
          <p:nvPr/>
        </p:nvSpPr>
        <p:spPr>
          <a:xfrm>
            <a:off x="-181218" y="2959015"/>
            <a:ext cx="9388718" cy="898707"/>
          </a:xfrm>
          <a:prstGeom prst="rect">
            <a:avLst/>
          </a:prstGeom>
        </p:spPr>
        <p:txBody>
          <a:bodyPr wrap="square">
            <a:spAutoFit/>
          </a:bodyPr>
          <a:lstStyle/>
          <a:p>
            <a:pPr marL="800100" lvl="1" indent="-342900">
              <a:lnSpc>
                <a:spcPct val="110000"/>
              </a:lnSpc>
              <a:buSzPct val="80000"/>
              <a:buFont typeface="Wingdings" charset="2"/>
              <a:buChar char="§"/>
            </a:pPr>
            <a:r>
              <a:rPr lang="it-IT" sz="2400" dirty="0" smtClean="0">
                <a:solidFill>
                  <a:prstClr val="black"/>
                </a:solidFill>
                <a:latin typeface="Arial"/>
                <a:ea typeface="Adobe 고딕 Std B"/>
                <a:cs typeface="Arial"/>
              </a:rPr>
              <a:t>Shapes not described by curve-skeleton are out of scope</a:t>
            </a:r>
          </a:p>
          <a:p>
            <a:pPr marL="800100" lvl="1" indent="-342900">
              <a:lnSpc>
                <a:spcPct val="110000"/>
              </a:lnSpc>
              <a:buSzPct val="80000"/>
              <a:buFont typeface="Wingdings" charset="2"/>
              <a:buChar char="§"/>
            </a:pPr>
            <a:r>
              <a:rPr lang="it-IT" sz="2400" dirty="0" smtClean="0">
                <a:solidFill>
                  <a:prstClr val="black"/>
                </a:solidFill>
                <a:latin typeface="Arial"/>
                <a:ea typeface="Adobe 고딕 Std B"/>
                <a:cs typeface="Arial"/>
              </a:rPr>
              <a:t>No sharp creases</a:t>
            </a:r>
          </a:p>
        </p:txBody>
      </p:sp>
      <p:pic>
        <p:nvPicPr>
          <p:cNvPr id="5" name="Immagine 4" descr="mug.jp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511070" y="1331496"/>
            <a:ext cx="2160000" cy="1620000"/>
          </a:xfrm>
          <a:prstGeom prst="rect">
            <a:avLst/>
          </a:prstGeom>
        </p:spPr>
      </p:pic>
      <p:pic>
        <p:nvPicPr>
          <p:cNvPr id="6" name="Immagine 5" descr="mech.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072478" y="1339015"/>
            <a:ext cx="1798631" cy="1620000"/>
          </a:xfrm>
          <a:prstGeom prst="rect">
            <a:avLst/>
          </a:prstGeom>
        </p:spPr>
      </p:pic>
      <p:sp>
        <p:nvSpPr>
          <p:cNvPr id="7" name="Rettangolo 6"/>
          <p:cNvSpPr/>
          <p:nvPr/>
        </p:nvSpPr>
        <p:spPr>
          <a:xfrm>
            <a:off x="288925" y="3857722"/>
            <a:ext cx="6468437" cy="2185214"/>
          </a:xfrm>
          <a:prstGeom prst="rect">
            <a:avLst/>
          </a:prstGeom>
        </p:spPr>
        <p:txBody>
          <a:bodyPr wrap="none">
            <a:spAutoFit/>
          </a:bodyPr>
          <a:lstStyle/>
          <a:p>
            <a:pPr>
              <a:lnSpc>
                <a:spcPct val="110000"/>
              </a:lnSpc>
            </a:pPr>
            <a:r>
              <a:rPr lang="en-US" sz="2800" b="1" dirty="0">
                <a:solidFill>
                  <a:srgbClr val="430166"/>
                </a:solidFill>
                <a:latin typeface="Arial"/>
                <a:ea typeface="+mj-ea"/>
                <a:cs typeface="Arial"/>
              </a:rPr>
              <a:t>Future W</a:t>
            </a:r>
            <a:r>
              <a:rPr lang="en-US" sz="2800" b="1" dirty="0" smtClean="0">
                <a:solidFill>
                  <a:srgbClr val="430166"/>
                </a:solidFill>
                <a:latin typeface="Arial"/>
                <a:ea typeface="+mj-ea"/>
                <a:cs typeface="Arial"/>
              </a:rPr>
              <a:t>orks:</a:t>
            </a:r>
          </a:p>
          <a:p>
            <a:pPr marL="285750" indent="-285750">
              <a:lnSpc>
                <a:spcPct val="110000"/>
              </a:lnSpc>
              <a:buSzPct val="80000"/>
              <a:buFont typeface="Wingdings" charset="2"/>
              <a:buChar char="§"/>
            </a:pPr>
            <a:r>
              <a:rPr lang="en-US" sz="2400" dirty="0" smtClean="0">
                <a:latin typeface="Arial"/>
                <a:ea typeface="+mj-ea"/>
                <a:cs typeface="Arial"/>
              </a:rPr>
              <a:t>Interactive modeling system </a:t>
            </a:r>
          </a:p>
          <a:p>
            <a:pPr marL="285750" indent="-285750">
              <a:lnSpc>
                <a:spcPct val="110000"/>
              </a:lnSpc>
              <a:buSzPct val="80000"/>
              <a:buFont typeface="Wingdings" charset="2"/>
              <a:buChar char="§"/>
            </a:pPr>
            <a:r>
              <a:rPr lang="en-US" sz="2400" dirty="0" smtClean="0">
                <a:latin typeface="Arial"/>
                <a:ea typeface="+mj-ea"/>
                <a:cs typeface="Arial"/>
              </a:rPr>
              <a:t>Cages for animation</a:t>
            </a:r>
          </a:p>
          <a:p>
            <a:pPr marL="285750" indent="-285750">
              <a:lnSpc>
                <a:spcPct val="110000"/>
              </a:lnSpc>
              <a:buSzPct val="80000"/>
              <a:buFont typeface="Wingdings" charset="2"/>
              <a:buChar char="§"/>
            </a:pPr>
            <a:r>
              <a:rPr lang="en-US" sz="2400" dirty="0" smtClean="0">
                <a:latin typeface="Arial"/>
                <a:ea typeface="+mj-ea"/>
                <a:cs typeface="Arial"/>
              </a:rPr>
              <a:t>Hexahedral mesh generation</a:t>
            </a:r>
          </a:p>
          <a:p>
            <a:pPr marL="285750" indent="-285750">
              <a:lnSpc>
                <a:spcPct val="110000"/>
              </a:lnSpc>
              <a:buSzPct val="80000"/>
              <a:buFont typeface="Wingdings" charset="2"/>
              <a:buChar char="§"/>
            </a:pPr>
            <a:r>
              <a:rPr lang="en-US" sz="2400" dirty="0" smtClean="0">
                <a:latin typeface="Arial"/>
                <a:ea typeface="+mj-ea"/>
                <a:cs typeface="Arial"/>
              </a:rPr>
              <a:t>Improvements on skeletonization algorithms</a:t>
            </a:r>
          </a:p>
        </p:txBody>
      </p:sp>
      <p:pic>
        <p:nvPicPr>
          <p:cNvPr id="8" name="Immagine 7" descr="car_surface.pn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40583" y="1339015"/>
            <a:ext cx="2469079" cy="1620000"/>
          </a:xfrm>
          <a:prstGeom prst="rect">
            <a:avLst/>
          </a:prstGeom>
        </p:spPr>
      </p:pic>
    </p:spTree>
    <p:extLst>
      <p:ext uri="{BB962C8B-B14F-4D97-AF65-F5344CB8AC3E}">
        <p14:creationId xmlns:p14="http://schemas.microsoft.com/office/powerpoint/2010/main" val="21332322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299"/>
                                          </p:stCondLst>
                                        </p:cTn>
                                        <p:tgtEl>
                                          <p:spTgt spid="8"/>
                                        </p:tgtEl>
                                        <p:attrNameLst>
                                          <p:attrName>style.visibility</p:attrName>
                                        </p:attrNameLst>
                                      </p:cBhvr>
                                      <p:to>
                                        <p:strVal val="visible"/>
                                      </p:to>
                                    </p:set>
                                  </p:childTnLst>
                                </p:cTn>
                              </p:par>
                            </p:childTnLst>
                          </p:cTn>
                        </p:par>
                        <p:par>
                          <p:cTn id="7" fill="hold">
                            <p:stCondLst>
                              <p:cond delay="300"/>
                            </p:stCondLst>
                            <p:childTnLst>
                              <p:par>
                                <p:cTn id="8" presetID="1" presetClass="entr" presetSubtype="0" fill="hold" nodeType="afterEffect">
                                  <p:stCondLst>
                                    <p:cond delay="0"/>
                                  </p:stCondLst>
                                  <p:childTnLst>
                                    <p:set>
                                      <p:cBhvr>
                                        <p:cTn id="9" dur="1" fill="hold">
                                          <p:stCondLst>
                                            <p:cond delay="299"/>
                                          </p:stCondLst>
                                        </p:cTn>
                                        <p:tgtEl>
                                          <p:spTgt spid="5"/>
                                        </p:tgtEl>
                                        <p:attrNameLst>
                                          <p:attrName>style.visibility</p:attrName>
                                        </p:attrNameLst>
                                      </p:cBhvr>
                                      <p:to>
                                        <p:strVal val="visible"/>
                                      </p:to>
                                    </p:set>
                                  </p:childTnLst>
                                </p:cTn>
                              </p:par>
                            </p:childTnLst>
                          </p:cTn>
                        </p:par>
                        <p:par>
                          <p:cTn id="10" fill="hold">
                            <p:stCondLst>
                              <p:cond delay="600"/>
                            </p:stCondLst>
                            <p:childTnLst>
                              <p:par>
                                <p:cTn id="11" presetID="1" presetClass="entr" presetSubtype="0" fill="hold" nodeType="afterEffect">
                                  <p:stCondLst>
                                    <p:cond delay="0"/>
                                  </p:stCondLst>
                                  <p:childTnLst>
                                    <p:set>
                                      <p:cBhvr>
                                        <p:cTn id="12" dur="1" fill="hold">
                                          <p:stCondLst>
                                            <p:cond delay="299"/>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nodeType="after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157579" y="2055397"/>
            <a:ext cx="3989388" cy="2419351"/>
          </a:xfrm>
        </p:spPr>
        <p:txBody>
          <a:bodyPr>
            <a:normAutofit/>
          </a:bodyPr>
          <a:lstStyle/>
          <a:p>
            <a:pPr algn="ctr"/>
            <a:r>
              <a:rPr lang="en-US" sz="4800" b="1" dirty="0">
                <a:solidFill>
                  <a:srgbClr val="430166"/>
                </a:solidFill>
              </a:rPr>
              <a:t>Thank you!</a:t>
            </a:r>
            <a:endParaRPr lang="it-IT" sz="4800" dirty="0"/>
          </a:p>
        </p:txBody>
      </p:sp>
      <p:pic>
        <p:nvPicPr>
          <p:cNvPr id="5" name="Immagine 4" descr="dragon.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5252" y="2686629"/>
            <a:ext cx="5583612" cy="4064424"/>
          </a:xfrm>
          <a:prstGeom prst="rect">
            <a:avLst/>
          </a:prstGeom>
        </p:spPr>
      </p:pic>
      <p:sp>
        <p:nvSpPr>
          <p:cNvPr id="9" name="Content Placeholder 1"/>
          <p:cNvSpPr txBox="1">
            <a:spLocks/>
          </p:cNvSpPr>
          <p:nvPr/>
        </p:nvSpPr>
        <p:spPr>
          <a:xfrm>
            <a:off x="202172" y="116136"/>
            <a:ext cx="8955196" cy="1390952"/>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b="1" dirty="0" smtClean="0">
                <a:solidFill>
                  <a:srgbClr val="370057"/>
                </a:solidFill>
                <a:latin typeface="Arial"/>
                <a:cs typeface="Arial"/>
              </a:rPr>
              <a:t>Extraction of the Quad Layout of a Triangle Mesh Guided By its Curve-Skeleton</a:t>
            </a:r>
            <a:endParaRPr lang="en-US" b="1" dirty="0">
              <a:solidFill>
                <a:srgbClr val="370057"/>
              </a:solidFill>
              <a:latin typeface="Arial"/>
              <a:cs typeface="Arial"/>
            </a:endParaRPr>
          </a:p>
        </p:txBody>
      </p:sp>
      <p:sp>
        <p:nvSpPr>
          <p:cNvPr id="10" name="Content Placeholder 1"/>
          <p:cNvSpPr txBox="1">
            <a:spLocks/>
          </p:cNvSpPr>
          <p:nvPr/>
        </p:nvSpPr>
        <p:spPr>
          <a:xfrm>
            <a:off x="188802" y="1229181"/>
            <a:ext cx="8955197" cy="362858"/>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600" b="1" kern="1200" baseline="0">
                <a:solidFill>
                  <a:srgbClr val="430166"/>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en-US" sz="1900" b="0" dirty="0"/>
              <a:t>Francesco </a:t>
            </a:r>
            <a:r>
              <a:rPr lang="en-US" sz="1900" b="0" dirty="0" smtClean="0"/>
              <a:t>Usai, </a:t>
            </a:r>
            <a:r>
              <a:rPr lang="en-US" sz="1900" b="0" dirty="0"/>
              <a:t>Marco </a:t>
            </a:r>
            <a:r>
              <a:rPr lang="en-US" sz="1900" b="0" dirty="0" smtClean="0"/>
              <a:t>Livesu, </a:t>
            </a:r>
            <a:r>
              <a:rPr lang="en-US" sz="1900" b="0" dirty="0"/>
              <a:t>Enrico </a:t>
            </a:r>
            <a:r>
              <a:rPr lang="en-US" sz="1900" b="0" dirty="0" smtClean="0"/>
              <a:t>Puppo, </a:t>
            </a:r>
            <a:r>
              <a:rPr lang="en-US" sz="1900" b="0" dirty="0"/>
              <a:t>Marco </a:t>
            </a:r>
            <a:r>
              <a:rPr lang="en-US" sz="1900" b="0" dirty="0" smtClean="0"/>
              <a:t>Tarini </a:t>
            </a:r>
            <a:r>
              <a:rPr lang="en-US" sz="1900" b="0" dirty="0"/>
              <a:t>and </a:t>
            </a:r>
            <a:r>
              <a:rPr lang="en-US" sz="1900" b="0" dirty="0" smtClean="0"/>
              <a:t>Riccardo Scateni</a:t>
            </a:r>
            <a:endParaRPr lang="en-US" sz="1900" b="0" dirty="0"/>
          </a:p>
        </p:txBody>
      </p:sp>
    </p:spTree>
    <p:extLst>
      <p:ext uri="{BB962C8B-B14F-4D97-AF65-F5344CB8AC3E}">
        <p14:creationId xmlns:p14="http://schemas.microsoft.com/office/powerpoint/2010/main" val="291882891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9526</TotalTime>
  <Words>2486</Words>
  <Application>Microsoft Macintosh PowerPoint</Application>
  <PresentationFormat>Presentazione su schermo (4:3)</PresentationFormat>
  <Paragraphs>329</Paragraphs>
  <Slides>31</Slides>
  <Notes>31</Notes>
  <HiddenSlides>0</HiddenSlides>
  <MMClips>2</MMClips>
  <ScaleCrop>false</ScaleCrop>
  <HeadingPairs>
    <vt:vector size="4" baseType="variant">
      <vt:variant>
        <vt:lpstr>Tema</vt:lpstr>
      </vt:variant>
      <vt:variant>
        <vt:i4>1</vt:i4>
      </vt:variant>
      <vt:variant>
        <vt:lpstr>Titoli diapositive</vt:lpstr>
      </vt:variant>
      <vt:variant>
        <vt:i4>31</vt:i4>
      </vt:variant>
    </vt:vector>
  </HeadingPairs>
  <TitlesOfParts>
    <vt:vector size="32" baseType="lpstr">
      <vt:lpstr>Tema di Office</vt:lpstr>
      <vt:lpstr>Presentazione di PowerPoint</vt:lpstr>
      <vt:lpstr>Quad Layouts</vt:lpstr>
      <vt:lpstr>Virtual sculpting</vt:lpstr>
      <vt:lpstr>State of the art</vt:lpstr>
      <vt:lpstr>Inspiration</vt:lpstr>
      <vt:lpstr>Idea &amp; Pipeline</vt:lpstr>
      <vt:lpstr>Idea &amp; Pipeline</vt:lpstr>
      <vt:lpstr>Idea &amp; Pipeline</vt:lpstr>
      <vt:lpstr>Branching Cubes: semantics</vt:lpstr>
      <vt:lpstr>Cubes Orientation</vt:lpstr>
      <vt:lpstr>Quad Layout Construction</vt:lpstr>
      <vt:lpstr>Tubes extrusion</vt:lpstr>
      <vt:lpstr>Conforming Meshing</vt:lpstr>
      <vt:lpstr>Conforming Meshing</vt:lpstr>
      <vt:lpstr>Conforming Meshing - Barriers</vt:lpstr>
      <vt:lpstr>Final Mapping</vt:lpstr>
      <vt:lpstr>Parameterization</vt:lpstr>
      <vt:lpstr>Comparisons (#domains)</vt:lpstr>
      <vt:lpstr>Presentazione di PowerPoint</vt:lpstr>
      <vt:lpstr>User Interaction #1</vt:lpstr>
      <vt:lpstr>User Interaction #2</vt:lpstr>
      <vt:lpstr>User Interaction #3</vt:lpstr>
      <vt:lpstr>Automatic vs User Assisted</vt:lpstr>
      <vt:lpstr>Results</vt:lpstr>
      <vt:lpstr>Results</vt:lpstr>
      <vt:lpstr>Presentazione di PowerPoint</vt:lpstr>
      <vt:lpstr>Semi-regular Remeshing</vt:lpstr>
      <vt:lpstr>UV Mapping</vt:lpstr>
      <vt:lpstr>Conclusions</vt:lpstr>
      <vt:lpstr>Limitations &amp; Future Works</vt:lpstr>
      <vt:lpstr>Presentazione di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Francesco Usai</dc:creator>
  <cp:lastModifiedBy>Francesco Usai</cp:lastModifiedBy>
  <cp:revision>392</cp:revision>
  <dcterms:created xsi:type="dcterms:W3CDTF">2015-10-29T12:31:15Z</dcterms:created>
  <dcterms:modified xsi:type="dcterms:W3CDTF">2015-11-19T14:52:10Z</dcterms:modified>
</cp:coreProperties>
</file>