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notesMasterIdLst>
    <p:notesMasterId r:id="rId33"/>
  </p:notesMasterIdLst>
  <p:sldIdLst>
    <p:sldId id="256" r:id="rId2"/>
    <p:sldId id="401" r:id="rId3"/>
    <p:sldId id="449" r:id="rId4"/>
    <p:sldId id="452" r:id="rId5"/>
    <p:sldId id="285" r:id="rId6"/>
    <p:sldId id="293" r:id="rId7"/>
    <p:sldId id="409" r:id="rId8"/>
    <p:sldId id="412" r:id="rId9"/>
    <p:sldId id="353" r:id="rId10"/>
    <p:sldId id="457" r:id="rId11"/>
    <p:sldId id="356" r:id="rId12"/>
    <p:sldId id="358" r:id="rId13"/>
    <p:sldId id="287" r:id="rId14"/>
    <p:sldId id="377" r:id="rId15"/>
    <p:sldId id="379" r:id="rId16"/>
    <p:sldId id="378" r:id="rId17"/>
    <p:sldId id="326" r:id="rId18"/>
    <p:sldId id="425" r:id="rId19"/>
    <p:sldId id="473" r:id="rId20"/>
    <p:sldId id="466" r:id="rId21"/>
    <p:sldId id="467" r:id="rId22"/>
    <p:sldId id="468" r:id="rId23"/>
    <p:sldId id="470" r:id="rId24"/>
    <p:sldId id="469" r:id="rId25"/>
    <p:sldId id="471" r:id="rId26"/>
    <p:sldId id="461" r:id="rId27"/>
    <p:sldId id="399" r:id="rId28"/>
    <p:sldId id="463" r:id="rId29"/>
    <p:sldId id="460" r:id="rId30"/>
    <p:sldId id="444" r:id="rId31"/>
    <p:sldId id="262" r:id="rId32"/>
  </p:sldIdLst>
  <p:sldSz cx="9144000" cy="5143500" type="screen16x9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69F3C"/>
    <a:srgbClr val="000000"/>
    <a:srgbClr val="41464C"/>
    <a:srgbClr val="0000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78" autoAdjust="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224" y="-11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pPr>
              <a:defRPr/>
            </a:pPr>
            <a:fld id="{ECDCF315-C4C3-BA42-BC4C-F85FB19B42F3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pPr>
              <a:defRPr/>
            </a:pPr>
            <a:fld id="{D199D79B-DF94-4546-B432-A7EDE1EA9372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619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ＭＳ Ｐゴシック" pitchFamily="-108" charset="-128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pitchFamily="-108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DE93BB0-0738-D548-B396-C4F961299251}" type="slidenum">
              <a:rPr lang="en-US" sz="1200">
                <a:latin typeface="Calibri" charset="0"/>
              </a:rPr>
              <a:pPr eaLnBrk="1" hangingPunct="1"/>
              <a:t>1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895960-85B7-4E44-86A4-0F0085783E01}" type="slidenum">
              <a:rPr lang="en-US" sz="1200">
                <a:latin typeface="Calibri" charset="0"/>
              </a:rPr>
              <a:pPr eaLnBrk="1" hangingPunct="1"/>
              <a:t>2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3E2D3EA-68BF-234B-A274-A56459FDB819}" type="slidenum">
              <a:rPr lang="en-US" sz="1200">
                <a:latin typeface="Calibri" charset="0"/>
              </a:rPr>
              <a:pPr eaLnBrk="1" hangingPunct="1"/>
              <a:t>3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BE96B2B-B2B6-EC48-A120-F5B74CB2E01C}" type="slidenum">
              <a:rPr lang="en-US" sz="1200">
                <a:latin typeface="Calibri" charset="0"/>
              </a:rPr>
              <a:pPr eaLnBrk="1" hangingPunct="1"/>
              <a:t>4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560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560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BE96B2B-B2B6-EC48-A120-F5B74CB2E01C}" type="slidenum">
              <a:rPr lang="en-US" sz="1200">
                <a:latin typeface="Calibri" charset="0"/>
              </a:rPr>
              <a:pPr eaLnBrk="1" hangingPunct="1"/>
              <a:t>5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2969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969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51D2EBA-C1C3-844F-9DB8-529210BE0C97}" type="slidenum">
              <a:rPr lang="en-US" sz="1200">
                <a:latin typeface="Calibri" charset="0"/>
              </a:rPr>
              <a:pPr eaLnBrk="1" hangingPunct="1"/>
              <a:t>6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FDE6C7-AA7E-8A4B-B6F9-8E36B8196B74}" type="slidenum">
              <a:rPr lang="en-US" sz="1200">
                <a:latin typeface="Calibri" charset="0"/>
              </a:rPr>
              <a:pPr eaLnBrk="1" hangingPunct="1"/>
              <a:t>7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FDE6C7-AA7E-8A4B-B6F9-8E36B8196B74}" type="slidenum">
              <a:rPr lang="en-US" sz="1200">
                <a:latin typeface="Calibri" charset="0"/>
              </a:rPr>
              <a:pPr eaLnBrk="1" hangingPunct="1"/>
              <a:t>8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FDE6C7-AA7E-8A4B-B6F9-8E36B8196B74}" type="slidenum">
              <a:rPr lang="en-US" sz="1200">
                <a:latin typeface="Calibri" charset="0"/>
              </a:rPr>
              <a:pPr eaLnBrk="1" hangingPunct="1"/>
              <a:t>9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FDE6C7-AA7E-8A4B-B6F9-8E36B8196B74}" type="slidenum">
              <a:rPr lang="en-US" sz="1200">
                <a:latin typeface="Calibri" charset="0"/>
              </a:rPr>
              <a:pPr eaLnBrk="1" hangingPunct="1"/>
              <a:t>10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FDE6C7-AA7E-8A4B-B6F9-8E36B8196B74}" type="slidenum">
              <a:rPr lang="en-US" sz="1200">
                <a:latin typeface="Calibri" charset="0"/>
              </a:rPr>
              <a:pPr eaLnBrk="1" hangingPunct="1"/>
              <a:t>11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317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317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FDE6C7-AA7E-8A4B-B6F9-8E36B8196B74}" type="slidenum">
              <a:rPr lang="en-US" sz="1200">
                <a:latin typeface="Calibri" charset="0"/>
              </a:rPr>
              <a:pPr eaLnBrk="1" hangingPunct="1"/>
              <a:t>12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80EDCD0-3BF1-EB49-8360-B409D8C561F0}" type="slidenum">
              <a:rPr lang="en-US" sz="1200">
                <a:latin typeface="Calibri" charset="0"/>
              </a:rPr>
              <a:pPr eaLnBrk="1" hangingPunct="1"/>
              <a:t>13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80EDCD0-3BF1-EB49-8360-B409D8C561F0}" type="slidenum">
              <a:rPr lang="en-US" sz="1200">
                <a:latin typeface="Calibri" charset="0"/>
              </a:rPr>
              <a:pPr eaLnBrk="1" hangingPunct="1"/>
              <a:t>14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80EDCD0-3BF1-EB49-8360-B409D8C561F0}" type="slidenum">
              <a:rPr lang="en-US" sz="1200">
                <a:latin typeface="Calibri" charset="0"/>
              </a:rPr>
              <a:pPr eaLnBrk="1" hangingPunct="1"/>
              <a:t>15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4608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608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980EDCD0-3BF1-EB49-8360-B409D8C561F0}" type="slidenum">
              <a:rPr lang="en-US" sz="1200">
                <a:latin typeface="Calibri" charset="0"/>
              </a:rPr>
              <a:pPr eaLnBrk="1" hangingPunct="1"/>
              <a:t>16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222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222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40DA0ED-361E-8F40-9659-D2A7AF288D9A}" type="slidenum">
              <a:rPr lang="en-US" sz="1200">
                <a:latin typeface="Calibri" charset="0"/>
              </a:rPr>
              <a:pPr eaLnBrk="1" hangingPunct="1"/>
              <a:t>17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427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427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CBFACBE-782B-6B4A-9A94-6F61FF0DE779}" type="slidenum">
              <a:rPr lang="en-US" sz="1200">
                <a:latin typeface="Calibri" charset="0"/>
              </a:rPr>
              <a:pPr eaLnBrk="1" hangingPunct="1"/>
              <a:t>18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583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583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0FA581D-1A73-E545-B8D2-6F9B65EA28E7}" type="slidenum">
              <a:rPr lang="en-US" sz="1200">
                <a:latin typeface="Calibri" charset="0"/>
              </a:rPr>
              <a:pPr eaLnBrk="1" hangingPunct="1"/>
              <a:t>19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86C840F-E484-5841-B80E-898C2F2F4D0A}" type="slidenum">
              <a:rPr lang="en-US" sz="1200">
                <a:latin typeface="Calibri" charset="0"/>
              </a:rPr>
              <a:pPr eaLnBrk="1" hangingPunct="1"/>
              <a:t>20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86C840F-E484-5841-B80E-898C2F2F4D0A}" type="slidenum">
              <a:rPr lang="en-US" sz="1200">
                <a:latin typeface="Calibri" charset="0"/>
              </a:rPr>
              <a:pPr eaLnBrk="1" hangingPunct="1"/>
              <a:t>21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86C840F-E484-5841-B80E-898C2F2F4D0A}" type="slidenum">
              <a:rPr lang="en-US" sz="1200">
                <a:latin typeface="Calibri" charset="0"/>
              </a:rPr>
              <a:pPr eaLnBrk="1" hangingPunct="1"/>
              <a:t>22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24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24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86C840F-E484-5841-B80E-898C2F2F4D0A}" type="slidenum">
              <a:rPr lang="en-US" sz="1200">
                <a:latin typeface="Calibri" charset="0"/>
              </a:rPr>
              <a:pPr eaLnBrk="1" hangingPunct="1"/>
              <a:t>23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451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2A6F3FA-528E-AD4B-A716-E9BE75D2D398}" type="slidenum">
              <a:rPr lang="en-US" sz="1200">
                <a:latin typeface="Calibri" charset="0"/>
              </a:rPr>
              <a:pPr eaLnBrk="1" hangingPunct="1"/>
              <a:t>24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451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451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B2A6F3FA-528E-AD4B-A716-E9BE75D2D398}" type="slidenum">
              <a:rPr lang="en-US" sz="1200">
                <a:latin typeface="Calibri" charset="0"/>
              </a:rPr>
              <a:pPr eaLnBrk="1" hangingPunct="1"/>
              <a:t>25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665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665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DDFC09F-CE31-1F4D-B540-6A6C54827C0B}" type="slidenum">
              <a:rPr lang="en-US" sz="1200">
                <a:latin typeface="Calibri" charset="0"/>
              </a:rPr>
              <a:pPr eaLnBrk="1" hangingPunct="1"/>
              <a:t>26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06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06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B96C8B6-F9EB-1D4E-8716-91F9A6AF33D6}" type="slidenum">
              <a:rPr lang="en-US" sz="1200">
                <a:latin typeface="Calibri" charset="0"/>
              </a:rPr>
              <a:pPr eaLnBrk="1" hangingPunct="1"/>
              <a:t>27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06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06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B96C8B6-F9EB-1D4E-8716-91F9A6AF33D6}" type="slidenum">
              <a:rPr lang="en-US" sz="1200">
                <a:latin typeface="Calibri" charset="0"/>
              </a:rPr>
              <a:pPr eaLnBrk="1" hangingPunct="1"/>
              <a:t>28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741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9895960-85B7-4E44-86A4-0F0085783E01}" type="slidenum">
              <a:rPr lang="en-US" sz="1200">
                <a:latin typeface="Calibri" charset="0"/>
              </a:rPr>
              <a:pPr eaLnBrk="1" hangingPunct="1"/>
              <a:t>29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val="1"/>
            </a:ext>
          </a:extLst>
        </p:spPr>
      </p:sp>
      <p:sp>
        <p:nvSpPr>
          <p:cNvPr id="727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it-IT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727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0C9E1C3-792A-B74B-AA0E-EDC92C752EAC}" type="slidenum">
              <a:rPr lang="en-US" sz="1200">
                <a:latin typeface="Calibri" charset="0"/>
              </a:rPr>
              <a:pPr eaLnBrk="1" hangingPunct="1"/>
              <a:t>30</a:t>
            </a:fld>
            <a:endParaRPr lang="en-US" sz="1200">
              <a:latin typeface="Calibri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BC5C13-9C2F-F846-A2F9-1EBFE59B258E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0D6DEE-C135-4041-B4AA-38B1B52073A2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05188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7A4825-EF1A-8846-AAEC-A0CEA1BD7BB4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0831D-0C7E-014C-9BCF-A1A880BBD00F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124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736B1-052D-384B-AEA4-09C03235F25B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10E521-1841-A948-9802-CF5DBDDFBCC0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994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7714C6-F4AD-5546-A852-B0931C424DB7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ACD910-F874-084A-95FD-1CE6DE391B14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72742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D6C03-8C1B-4549-AEBA-6B4B4AD75ED5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391D4-4B21-3A40-AC38-EE371D5EA7CE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4423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8D9D7C-504D-6242-8C6F-71B3DCC408A8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7FF71-69F7-6B4B-A616-9AB083FC2835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40400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33FA5D-7A90-B943-B306-43B5879234CE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08D366-6BE1-0643-84C8-BCD6C2E3CEB5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030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3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3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67AE05-D30A-D54D-BF3B-C1AEFDDC135F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0AF903-BB7F-F041-8BB5-C4683365F9E5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909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7F76ED-D9FD-6D40-BA5D-108C5574D512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E962E-E5CB-3B45-B509-DFED9B27E574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731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6AA5FC-1687-AE40-9552-233BCEE79987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836B1-A745-BF40-BF32-A0DFD47B8C4A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5897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B8DFDA-5830-D045-82C2-330B5EC58039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E10D6-21C5-5F46-9B33-11291F6EE49B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66748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295B06F6-884B-9A4F-995E-94C1DCA02D4F}" type="datetime1">
              <a:rPr lang="en-US"/>
              <a:pPr>
                <a:defRPr/>
              </a:pPr>
              <a:t>05/08/15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96A6C1"/>
                </a:solidFill>
              </a:defRPr>
            </a:lvl1pPr>
          </a:lstStyle>
          <a:p>
            <a:pPr>
              <a:defRPr/>
            </a:pPr>
            <a:fld id="{C063E92C-D342-994E-B070-0A4E69CC73D2}" type="slidenum">
              <a:rPr lang="en-US"/>
              <a:pPr>
                <a:defRPr/>
              </a:pPr>
              <a:t>‹n.›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+mj-lt"/>
          <a:ea typeface="ＭＳ Ｐゴシック" pitchFamily="-108" charset="-128"/>
          <a:cs typeface="ＭＳ Ｐゴシック" pitchFamily="-108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Arial" pitchFamily="-108" charset="0"/>
          <a:ea typeface="ＭＳ Ｐゴシック" pitchFamily="-108" charset="-128"/>
          <a:cs typeface="ＭＳ Ｐゴシック" pitchFamily="-108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ＭＳ Ｐゴシック" pitchFamily="-108" charset="-128"/>
          <a:cs typeface="ＭＳ Ｐゴシック" pitchFamily="-108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ＭＳ Ｐゴシック" pitchFamily="-108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ＭＳ Ｐゴシック" pitchFamily="-108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ＭＳ Ｐゴシック" pitchFamily="-108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ＭＳ Ｐゴシック" pitchFamily="-108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4.png"/><Relationship Id="rId5" Type="http://schemas.openxmlformats.org/officeDocument/2006/relationships/image" Target="../media/image5.png"/><Relationship Id="rId6" Type="http://schemas.openxmlformats.org/officeDocument/2006/relationships/image" Target="../media/image6.png"/><Relationship Id="rId7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8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11.png"/><Relationship Id="rId5" Type="http://schemas.openxmlformats.org/officeDocument/2006/relationships/image" Target="../media/image12.png"/><Relationship Id="rId6" Type="http://schemas.openxmlformats.org/officeDocument/2006/relationships/image" Target="../media/image13.png"/><Relationship Id="rId7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7.png"/><Relationship Id="rId5" Type="http://schemas.openxmlformats.org/officeDocument/2006/relationships/image" Target="../media/image14.png"/><Relationship Id="rId6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16.png"/><Relationship Id="rId5" Type="http://schemas.openxmlformats.org/officeDocument/2006/relationships/image" Target="../media/image17.png"/><Relationship Id="rId6" Type="http://schemas.openxmlformats.org/officeDocument/2006/relationships/image" Target="../media/image18.png"/><Relationship Id="rId7" Type="http://schemas.openxmlformats.org/officeDocument/2006/relationships/image" Target="../media/image19.png"/><Relationship Id="rId8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4" Type="http://schemas.openxmlformats.org/officeDocument/2006/relationships/image" Target="../media/image1.emf"/><Relationship Id="rId5" Type="http://schemas.openxmlformats.org/officeDocument/2006/relationships/image" Target="../media/image22.emf"/><Relationship Id="rId6" Type="http://schemas.openxmlformats.org/officeDocument/2006/relationships/image" Target="../media/image23.emf"/><Relationship Id="rId7" Type="http://schemas.openxmlformats.org/officeDocument/2006/relationships/image" Target="../media/image24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4" Type="http://schemas.openxmlformats.org/officeDocument/2006/relationships/image" Target="../media/image1.emf"/><Relationship Id="rId5" Type="http://schemas.openxmlformats.org/officeDocument/2006/relationships/image" Target="../media/image22.emf"/><Relationship Id="rId6" Type="http://schemas.openxmlformats.org/officeDocument/2006/relationships/image" Target="../media/image23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3.emf"/><Relationship Id="rId12" Type="http://schemas.openxmlformats.org/officeDocument/2006/relationships/image" Target="../media/image34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6.png"/><Relationship Id="rId4" Type="http://schemas.openxmlformats.org/officeDocument/2006/relationships/image" Target="../media/image1.emf"/><Relationship Id="rId5" Type="http://schemas.openxmlformats.org/officeDocument/2006/relationships/image" Target="../media/image27.png"/><Relationship Id="rId6" Type="http://schemas.openxmlformats.org/officeDocument/2006/relationships/image" Target="../media/image28.emf"/><Relationship Id="rId7" Type="http://schemas.openxmlformats.org/officeDocument/2006/relationships/image" Target="../media/image29.emf"/><Relationship Id="rId8" Type="http://schemas.openxmlformats.org/officeDocument/2006/relationships/image" Target="../media/image30.emf"/><Relationship Id="rId9" Type="http://schemas.openxmlformats.org/officeDocument/2006/relationships/image" Target="../media/image31.emf"/><Relationship Id="rId10" Type="http://schemas.openxmlformats.org/officeDocument/2006/relationships/image" Target="../media/image3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4" Type="http://schemas.openxmlformats.org/officeDocument/2006/relationships/image" Target="../media/image1.emf"/><Relationship Id="rId5" Type="http://schemas.openxmlformats.org/officeDocument/2006/relationships/image" Target="../media/image32.emf"/><Relationship Id="rId6" Type="http://schemas.openxmlformats.org/officeDocument/2006/relationships/image" Target="../media/image33.emf"/><Relationship Id="rId7" Type="http://schemas.openxmlformats.org/officeDocument/2006/relationships/image" Target="../media/image34.emf"/><Relationship Id="rId8" Type="http://schemas.openxmlformats.org/officeDocument/2006/relationships/image" Target="../media/image36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emf"/></Relationships>
</file>

<file path=ppt/slides/_rels/slide14.xml.rels><?xml version="1.0" encoding="UTF-8" standalone="yes"?>
<Relationships xmlns="http://schemas.openxmlformats.org/package/2006/relationships"><Relationship Id="rId11" Type="http://schemas.openxmlformats.org/officeDocument/2006/relationships/image" Target="../media/image38.emf"/><Relationship Id="rId12" Type="http://schemas.openxmlformats.org/officeDocument/2006/relationships/image" Target="../media/image39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emf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28.emf"/><Relationship Id="rId7" Type="http://schemas.openxmlformats.org/officeDocument/2006/relationships/image" Target="../media/image29.emf"/><Relationship Id="rId8" Type="http://schemas.openxmlformats.org/officeDocument/2006/relationships/image" Target="../media/image30.emf"/><Relationship Id="rId9" Type="http://schemas.openxmlformats.org/officeDocument/2006/relationships/image" Target="../media/image31.emf"/><Relationship Id="rId10" Type="http://schemas.openxmlformats.org/officeDocument/2006/relationships/image" Target="../media/image37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35.png"/><Relationship Id="rId5" Type="http://schemas.openxmlformats.org/officeDocument/2006/relationships/image" Target="../media/image38.emf"/><Relationship Id="rId6" Type="http://schemas.openxmlformats.org/officeDocument/2006/relationships/image" Target="../media/image39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45.emf"/><Relationship Id="rId12" Type="http://schemas.openxmlformats.org/officeDocument/2006/relationships/image" Target="../media/image46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emf"/><Relationship Id="rId4" Type="http://schemas.openxmlformats.org/officeDocument/2006/relationships/image" Target="../media/image40.emf"/><Relationship Id="rId5" Type="http://schemas.openxmlformats.org/officeDocument/2006/relationships/image" Target="../media/image26.png"/><Relationship Id="rId6" Type="http://schemas.openxmlformats.org/officeDocument/2006/relationships/image" Target="../media/image27.png"/><Relationship Id="rId7" Type="http://schemas.openxmlformats.org/officeDocument/2006/relationships/image" Target="../media/image41.emf"/><Relationship Id="rId8" Type="http://schemas.openxmlformats.org/officeDocument/2006/relationships/image" Target="../media/image42.emf"/><Relationship Id="rId9" Type="http://schemas.openxmlformats.org/officeDocument/2006/relationships/image" Target="../media/image43.emf"/><Relationship Id="rId10" Type="http://schemas.openxmlformats.org/officeDocument/2006/relationships/image" Target="../media/image44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47.png"/><Relationship Id="rId5" Type="http://schemas.openxmlformats.org/officeDocument/2006/relationships/image" Target="../media/image48.emf"/><Relationship Id="rId6" Type="http://schemas.openxmlformats.org/officeDocument/2006/relationships/image" Target="../media/image49.emf"/><Relationship Id="rId7" Type="http://schemas.openxmlformats.org/officeDocument/2006/relationships/image" Target="../media/image50.png"/><Relationship Id="rId8" Type="http://schemas.openxmlformats.org/officeDocument/2006/relationships/image" Target="../media/image5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52.png"/><Relationship Id="rId5" Type="http://schemas.openxmlformats.org/officeDocument/2006/relationships/image" Target="../media/image53.png"/><Relationship Id="rId6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26.png"/><Relationship Id="rId5" Type="http://schemas.openxmlformats.org/officeDocument/2006/relationships/image" Target="../media/image27.png"/><Relationship Id="rId6" Type="http://schemas.openxmlformats.org/officeDocument/2006/relationships/image" Target="../media/image35.png"/><Relationship Id="rId7" Type="http://schemas.openxmlformats.org/officeDocument/2006/relationships/image" Target="../media/image25.png"/><Relationship Id="rId8" Type="http://schemas.openxmlformats.org/officeDocument/2006/relationships/image" Target="../media/image54.jpeg"/><Relationship Id="rId9" Type="http://schemas.openxmlformats.org/officeDocument/2006/relationships/image" Target="../media/image50.png"/><Relationship Id="rId10" Type="http://schemas.openxmlformats.org/officeDocument/2006/relationships/image" Target="../media/image51.png"/><Relationship Id="rId11" Type="http://schemas.openxmlformats.org/officeDocument/2006/relationships/image" Target="../media/image5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56.png"/><Relationship Id="rId5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7.png"/><Relationship Id="rId5" Type="http://schemas.openxmlformats.org/officeDocument/2006/relationships/image" Target="../media/image58.gif"/><Relationship Id="rId6" Type="http://schemas.openxmlformats.org/officeDocument/2006/relationships/image" Target="../media/image57.png"/><Relationship Id="rId7" Type="http://schemas.openxmlformats.org/officeDocument/2006/relationships/image" Target="../media/image59.png"/><Relationship Id="rId8" Type="http://schemas.openxmlformats.org/officeDocument/2006/relationships/image" Target="../media/image6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1" Type="http://schemas.openxmlformats.org/officeDocument/2006/relationships/image" Target="../media/image68.png"/><Relationship Id="rId12" Type="http://schemas.openxmlformats.org/officeDocument/2006/relationships/image" Target="../media/image69.png"/><Relationship Id="rId13" Type="http://schemas.openxmlformats.org/officeDocument/2006/relationships/image" Target="../media/image70.png"/><Relationship Id="rId14" Type="http://schemas.openxmlformats.org/officeDocument/2006/relationships/image" Target="../media/image71.png"/><Relationship Id="rId15" Type="http://schemas.openxmlformats.org/officeDocument/2006/relationships/image" Target="../media/image72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61.png"/><Relationship Id="rId4" Type="http://schemas.openxmlformats.org/officeDocument/2006/relationships/image" Target="../media/image62.png"/><Relationship Id="rId5" Type="http://schemas.openxmlformats.org/officeDocument/2006/relationships/image" Target="../media/image63.png"/><Relationship Id="rId6" Type="http://schemas.openxmlformats.org/officeDocument/2006/relationships/image" Target="../media/image64.png"/><Relationship Id="rId7" Type="http://schemas.openxmlformats.org/officeDocument/2006/relationships/image" Target="../media/image1.emf"/><Relationship Id="rId8" Type="http://schemas.openxmlformats.org/officeDocument/2006/relationships/image" Target="../media/image65.png"/><Relationship Id="rId9" Type="http://schemas.openxmlformats.org/officeDocument/2006/relationships/image" Target="../media/image66.png"/><Relationship Id="rId10" Type="http://schemas.openxmlformats.org/officeDocument/2006/relationships/image" Target="../media/image67.png"/></Relationships>
</file>

<file path=ppt/slides/_rels/slide23.xml.rels><?xml version="1.0" encoding="UTF-8" standalone="yes"?>
<Relationships xmlns="http://schemas.openxmlformats.org/package/2006/relationships"><Relationship Id="rId11" Type="http://schemas.openxmlformats.org/officeDocument/2006/relationships/image" Target="../media/image70.png"/><Relationship Id="rId12" Type="http://schemas.openxmlformats.org/officeDocument/2006/relationships/image" Target="../media/image71.png"/><Relationship Id="rId13" Type="http://schemas.openxmlformats.org/officeDocument/2006/relationships/image" Target="../media/image72.png"/><Relationship Id="rId14" Type="http://schemas.openxmlformats.org/officeDocument/2006/relationships/image" Target="../media/image77.png"/><Relationship Id="rId15" Type="http://schemas.openxmlformats.org/officeDocument/2006/relationships/image" Target="../media/image78.png"/><Relationship Id="rId16" Type="http://schemas.openxmlformats.org/officeDocument/2006/relationships/image" Target="../media/image79.png"/><Relationship Id="rId17" Type="http://schemas.openxmlformats.org/officeDocument/2006/relationships/image" Target="../media/image8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emf"/><Relationship Id="rId4" Type="http://schemas.openxmlformats.org/officeDocument/2006/relationships/image" Target="../media/image62.png"/><Relationship Id="rId5" Type="http://schemas.openxmlformats.org/officeDocument/2006/relationships/image" Target="../media/image65.png"/><Relationship Id="rId6" Type="http://schemas.openxmlformats.org/officeDocument/2006/relationships/image" Target="../media/image73.gif"/><Relationship Id="rId7" Type="http://schemas.openxmlformats.org/officeDocument/2006/relationships/image" Target="../media/image74.gif"/><Relationship Id="rId8" Type="http://schemas.openxmlformats.org/officeDocument/2006/relationships/image" Target="../media/image75.gif"/><Relationship Id="rId9" Type="http://schemas.openxmlformats.org/officeDocument/2006/relationships/image" Target="../media/image76.gif"/><Relationship Id="rId10" Type="http://schemas.openxmlformats.org/officeDocument/2006/relationships/image" Target="../media/image6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gif"/><Relationship Id="rId4" Type="http://schemas.openxmlformats.org/officeDocument/2006/relationships/image" Target="../media/image1.emf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4" Type="http://schemas.openxmlformats.org/officeDocument/2006/relationships/image" Target="../media/image1.emf"/><Relationship Id="rId5" Type="http://schemas.openxmlformats.org/officeDocument/2006/relationships/image" Target="../media/image83.png"/><Relationship Id="rId6" Type="http://schemas.openxmlformats.org/officeDocument/2006/relationships/image" Target="../media/image84.png"/><Relationship Id="rId7" Type="http://schemas.openxmlformats.org/officeDocument/2006/relationships/image" Target="../media/image7.png"/><Relationship Id="rId8" Type="http://schemas.openxmlformats.org/officeDocument/2006/relationships/image" Target="../media/image8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2.png"/><Relationship Id="rId12" Type="http://schemas.openxmlformats.org/officeDocument/2006/relationships/image" Target="../media/image93.png"/><Relationship Id="rId13" Type="http://schemas.openxmlformats.org/officeDocument/2006/relationships/image" Target="../media/image9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86.png"/><Relationship Id="rId4" Type="http://schemas.openxmlformats.org/officeDocument/2006/relationships/image" Target="../media/image1.emf"/><Relationship Id="rId5" Type="http://schemas.openxmlformats.org/officeDocument/2006/relationships/image" Target="../media/image87.png"/><Relationship Id="rId6" Type="http://schemas.openxmlformats.org/officeDocument/2006/relationships/image" Target="../media/image88.png"/><Relationship Id="rId7" Type="http://schemas.openxmlformats.org/officeDocument/2006/relationships/image" Target="../media/image89.png"/><Relationship Id="rId8" Type="http://schemas.openxmlformats.org/officeDocument/2006/relationships/image" Target="../media/image7.png"/><Relationship Id="rId9" Type="http://schemas.openxmlformats.org/officeDocument/2006/relationships/image" Target="../media/image90.png"/><Relationship Id="rId10" Type="http://schemas.openxmlformats.org/officeDocument/2006/relationships/image" Target="../media/image9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4" Type="http://schemas.openxmlformats.org/officeDocument/2006/relationships/image" Target="../media/image1.emf"/><Relationship Id="rId5" Type="http://schemas.openxmlformats.org/officeDocument/2006/relationships/image" Target="../media/image96.png"/><Relationship Id="rId6" Type="http://schemas.openxmlformats.org/officeDocument/2006/relationships/image" Target="../media/image97.jpeg"/><Relationship Id="rId7" Type="http://schemas.openxmlformats.org/officeDocument/2006/relationships/image" Target="../media/image98.png"/><Relationship Id="rId8" Type="http://schemas.openxmlformats.org/officeDocument/2006/relationships/image" Target="../media/image99.png"/><Relationship Id="rId9" Type="http://schemas.openxmlformats.org/officeDocument/2006/relationships/image" Target="../media/image100.png"/><Relationship Id="rId10" Type="http://schemas.openxmlformats.org/officeDocument/2006/relationships/image" Target="../media/image101.png"/><Relationship Id="rId11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102.png"/><Relationship Id="rId5" Type="http://schemas.openxmlformats.org/officeDocument/2006/relationships/image" Target="../media/image97.jpeg"/><Relationship Id="rId6" Type="http://schemas.openxmlformats.org/officeDocument/2006/relationships/image" Target="../media/image7.png"/><Relationship Id="rId7" Type="http://schemas.openxmlformats.org/officeDocument/2006/relationships/image" Target="../media/image103.png"/><Relationship Id="rId8" Type="http://schemas.openxmlformats.org/officeDocument/2006/relationships/image" Target="../media/image104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105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4" Type="http://schemas.openxmlformats.org/officeDocument/2006/relationships/image" Target="../media/image106.png"/><Relationship Id="rId5" Type="http://schemas.openxmlformats.org/officeDocument/2006/relationships/image" Target="../media/image16.png"/><Relationship Id="rId6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0"/>
          <p:cNvSpPr>
            <a:spLocks noGrp="1"/>
          </p:cNvSpPr>
          <p:nvPr>
            <p:ph type="ctrTitle"/>
          </p:nvPr>
        </p:nvSpPr>
        <p:spPr>
          <a:xfrm>
            <a:off x="3652838" y="1714500"/>
            <a:ext cx="5491162" cy="3429000"/>
          </a:xfrm>
          <a:solidFill>
            <a:srgbClr val="41464C"/>
          </a:solidFill>
        </p:spPr>
        <p:txBody>
          <a:bodyPr/>
          <a:lstStyle/>
          <a:p>
            <a:pPr algn="l" eaLnBrk="1" hangingPunct="1"/>
            <a:r>
              <a:rPr lang="en-US" sz="2600" b="1">
                <a:latin typeface="Candara" charset="0"/>
                <a:ea typeface="ＭＳ Ｐゴシック" charset="0"/>
                <a:cs typeface="Candara" charset="0"/>
              </a:rPr>
              <a:t>Practical Hex-Mesh Optimization via Edge Cone Rectification </a:t>
            </a:r>
            <a:r>
              <a:rPr lang="en-US" sz="2400" b="1">
                <a:latin typeface="Candara" charset="0"/>
                <a:ea typeface="ＭＳ Ｐゴシック" charset="0"/>
                <a:cs typeface="Candara" charset="0"/>
              </a:rPr>
              <a:t/>
            </a:r>
            <a:br>
              <a:rPr lang="en-US" sz="2400" b="1">
                <a:latin typeface="Candara" charset="0"/>
                <a:ea typeface="ＭＳ Ｐゴシック" charset="0"/>
                <a:cs typeface="Candara" charset="0"/>
              </a:rPr>
            </a:br>
            <a:r>
              <a:rPr lang="en-US" sz="2400">
                <a:latin typeface="Candara" charset="0"/>
                <a:ea typeface="ＭＳ Ｐゴシック" charset="0"/>
                <a:cs typeface="Candara" charset="0"/>
              </a:rPr>
              <a:t/>
            </a:r>
            <a:br>
              <a:rPr lang="en-US" sz="2400">
                <a:latin typeface="Candara" charset="0"/>
                <a:ea typeface="ＭＳ Ｐゴシック" charset="0"/>
                <a:cs typeface="Candara" charset="0"/>
              </a:rPr>
            </a:br>
            <a:r>
              <a:rPr lang="en-US" sz="2400">
                <a:latin typeface="Candara" charset="0"/>
                <a:ea typeface="ＭＳ Ｐゴシック" charset="0"/>
                <a:cs typeface="Candara" charset="0"/>
              </a:rPr>
              <a:t/>
            </a:r>
            <a:br>
              <a:rPr lang="en-US" sz="2400">
                <a:latin typeface="Candara" charset="0"/>
                <a:ea typeface="ＭＳ Ｐゴシック" charset="0"/>
                <a:cs typeface="Candara" charset="0"/>
              </a:rPr>
            </a:br>
            <a:r>
              <a:rPr lang="en-US" sz="1800">
                <a:latin typeface="Candara" charset="0"/>
                <a:ea typeface="ＭＳ Ｐゴシック" charset="0"/>
                <a:cs typeface="Candara" charset="0"/>
              </a:rPr>
              <a:t>Marco Livesu, Alla Sheffer, Nicholas Vining</a:t>
            </a:r>
            <a:br>
              <a:rPr lang="en-US" sz="1800">
                <a:latin typeface="Candara" charset="0"/>
                <a:ea typeface="ＭＳ Ｐゴシック" charset="0"/>
                <a:cs typeface="Candara" charset="0"/>
              </a:rPr>
            </a:br>
            <a:r>
              <a:rPr lang="en-US" sz="1600" i="1">
                <a:latin typeface="Candara" charset="0"/>
                <a:ea typeface="ＭＳ Ｐゴシック" charset="0"/>
                <a:cs typeface="Candara" charset="0"/>
              </a:rPr>
              <a:t>University of British Columbia</a:t>
            </a:r>
            <a:br>
              <a:rPr lang="en-US" sz="1600" i="1">
                <a:latin typeface="Candara" charset="0"/>
                <a:ea typeface="ＭＳ Ｐゴシック" charset="0"/>
                <a:cs typeface="Candara" charset="0"/>
              </a:rPr>
            </a:br>
            <a:r>
              <a:rPr lang="en-US" sz="1800">
                <a:latin typeface="Candara" charset="0"/>
                <a:ea typeface="ＭＳ Ｐゴシック" charset="0"/>
                <a:cs typeface="Candara" charset="0"/>
              </a:rPr>
              <a:t/>
            </a:r>
            <a:br>
              <a:rPr lang="en-US" sz="1800">
                <a:latin typeface="Candara" charset="0"/>
                <a:ea typeface="ＭＳ Ｐゴシック" charset="0"/>
                <a:cs typeface="Candara" charset="0"/>
              </a:rPr>
            </a:br>
            <a:r>
              <a:rPr lang="en-US" sz="1800">
                <a:latin typeface="Candara" charset="0"/>
                <a:ea typeface="ＭＳ Ｐゴシック" charset="0"/>
                <a:cs typeface="Candara" charset="0"/>
              </a:rPr>
              <a:t>Marco Tarini</a:t>
            </a:r>
            <a:br>
              <a:rPr lang="en-US" sz="1800">
                <a:latin typeface="Candara" charset="0"/>
                <a:ea typeface="ＭＳ Ｐゴシック" charset="0"/>
                <a:cs typeface="Candara" charset="0"/>
              </a:rPr>
            </a:br>
            <a:r>
              <a:rPr lang="en-US" sz="1600" i="1">
                <a:latin typeface="Candara" charset="0"/>
                <a:ea typeface="ＭＳ Ｐゴシック" charset="0"/>
                <a:cs typeface="Candara" charset="0"/>
              </a:rPr>
              <a:t>ISTI-CNR, Università degli Studi dell’Insubria</a:t>
            </a:r>
          </a:p>
        </p:txBody>
      </p:sp>
      <p:sp>
        <p:nvSpPr>
          <p:cNvPr id="42" name="Subtitle 41"/>
          <p:cNvSpPr>
            <a:spLocks noGrp="1"/>
          </p:cNvSpPr>
          <p:nvPr>
            <p:ph type="subTitle" idx="1"/>
          </p:nvPr>
        </p:nvSpPr>
        <p:spPr>
          <a:xfrm>
            <a:off x="0" y="1714500"/>
            <a:ext cx="3652838" cy="3429000"/>
          </a:xfrm>
          <a:solidFill>
            <a:schemeClr val="bg1"/>
          </a:solidFill>
        </p:spPr>
        <p:txBody>
          <a:bodyPr rtlCol="0" anchor="ctr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ea typeface="+mn-ea"/>
                <a:cs typeface="+mn-cs"/>
              </a:rPr>
              <a:t>Your logo on white 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US" sz="1800" dirty="0" smtClean="0">
                <a:solidFill>
                  <a:schemeClr val="bg1">
                    <a:lumMod val="50000"/>
                  </a:schemeClr>
                </a:solidFill>
                <a:ea typeface="+mn-ea"/>
                <a:cs typeface="+mn-cs"/>
              </a:rPr>
              <a:t>centered in this space</a:t>
            </a:r>
          </a:p>
        </p:txBody>
      </p:sp>
      <p:pic>
        <p:nvPicPr>
          <p:cNvPr id="14340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Immagine 1" descr="Schermata 06-2457186 alle 13.02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1733021"/>
            <a:ext cx="2917825" cy="339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-10583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16386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37957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Hexahedral meshing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363892" y="1110189"/>
            <a:ext cx="7417415" cy="3359894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500" dirty="0">
                <a:solidFill>
                  <a:schemeClr val="accent6"/>
                </a:solidFill>
                <a:latin typeface="Candara"/>
                <a:cs typeface="Candara"/>
              </a:rPr>
              <a:t>Use for </a:t>
            </a:r>
            <a:r>
              <a:rPr lang="it-IT" sz="2500" dirty="0" err="1">
                <a:solidFill>
                  <a:schemeClr val="accent6"/>
                </a:solidFill>
                <a:latin typeface="Candara"/>
                <a:cs typeface="Candara"/>
              </a:rPr>
              <a:t>numerical</a:t>
            </a:r>
            <a:r>
              <a:rPr lang="it-IT" sz="25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500" dirty="0" err="1">
                <a:solidFill>
                  <a:schemeClr val="accent6"/>
                </a:solidFill>
                <a:latin typeface="Candara"/>
                <a:cs typeface="Candara"/>
              </a:rPr>
              <a:t>solution</a:t>
            </a:r>
            <a:r>
              <a:rPr lang="it-IT" sz="2500" dirty="0">
                <a:solidFill>
                  <a:schemeClr val="accent6"/>
                </a:solidFill>
                <a:latin typeface="Candara"/>
                <a:cs typeface="Candara"/>
              </a:rPr>
              <a:t> of </a:t>
            </a:r>
            <a:r>
              <a:rPr lang="it-IT" sz="2500" dirty="0" err="1">
                <a:solidFill>
                  <a:schemeClr val="accent6"/>
                </a:solidFill>
                <a:latin typeface="Candara"/>
                <a:cs typeface="Candara"/>
              </a:rPr>
              <a:t>PDEs</a:t>
            </a:r>
            <a:r>
              <a:rPr lang="it-IT" sz="2500" dirty="0">
                <a:solidFill>
                  <a:schemeClr val="accent6"/>
                </a:solidFill>
                <a:latin typeface="Candara"/>
                <a:cs typeface="Candara"/>
              </a:rPr>
              <a:t> via FE </a:t>
            </a:r>
            <a:r>
              <a:rPr lang="it-IT" sz="2500" dirty="0" err="1">
                <a:solidFill>
                  <a:schemeClr val="accent6"/>
                </a:solidFill>
                <a:latin typeface="Candara"/>
                <a:cs typeface="Candara"/>
              </a:rPr>
              <a:t>methods</a:t>
            </a:r>
            <a:endParaRPr lang="it-IT" sz="2500" dirty="0">
              <a:solidFill>
                <a:schemeClr val="accent6"/>
              </a:solidFill>
              <a:latin typeface="Candara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  <a:defRPr/>
            </a:pPr>
            <a:endParaRPr lang="it-IT" sz="22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  <a:defRPr/>
            </a:pPr>
            <a:endParaRPr lang="it-IT" sz="22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500" dirty="0" err="1" smtClean="0">
                <a:solidFill>
                  <a:schemeClr val="accent6"/>
                </a:solidFill>
                <a:latin typeface="Candara"/>
                <a:cs typeface="Candara"/>
              </a:rPr>
              <a:t>Hexahedra</a:t>
            </a:r>
            <a:r>
              <a:rPr lang="it-IT" sz="2500" dirty="0" smtClean="0">
                <a:solidFill>
                  <a:schemeClr val="accent6"/>
                </a:solidFill>
                <a:latin typeface="Candara"/>
                <a:cs typeface="Candara"/>
              </a:rPr>
              <a:t> vs </a:t>
            </a:r>
            <a:r>
              <a:rPr lang="it-IT" sz="2500" dirty="0" err="1" smtClean="0">
                <a:solidFill>
                  <a:schemeClr val="accent6"/>
                </a:solidFill>
                <a:latin typeface="Candara"/>
                <a:cs typeface="Candara"/>
              </a:rPr>
              <a:t>Tetrahedra</a:t>
            </a:r>
            <a:endParaRPr lang="it-IT" sz="25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marL="914400" lvl="1" indent="-457200">
              <a:lnSpc>
                <a:spcPct val="150000"/>
              </a:lnSpc>
              <a:buSzPct val="60000"/>
              <a:buFont typeface="Lucida Grande"/>
              <a:buChar char="▶"/>
              <a:defRPr/>
            </a:pPr>
            <a:r>
              <a:rPr lang="it-IT" sz="2000" dirty="0" err="1">
                <a:solidFill>
                  <a:schemeClr val="accent6"/>
                </a:solidFill>
                <a:latin typeface="Candara"/>
                <a:cs typeface="Candara"/>
              </a:rPr>
              <a:t>Higher</a:t>
            </a:r>
            <a:r>
              <a:rPr lang="it-IT" sz="20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>
                <a:solidFill>
                  <a:schemeClr val="accent6"/>
                </a:solidFill>
                <a:latin typeface="Candara"/>
                <a:cs typeface="Candara"/>
              </a:rPr>
              <a:t>accuracy</a:t>
            </a:r>
            <a:endParaRPr lang="it-IT" sz="2000" dirty="0">
              <a:solidFill>
                <a:schemeClr val="accent6"/>
              </a:solidFill>
              <a:latin typeface="Candara"/>
              <a:cs typeface="Candara"/>
            </a:endParaRPr>
          </a:p>
          <a:p>
            <a:pPr marL="914400" lvl="1" indent="-457200">
              <a:lnSpc>
                <a:spcPct val="150000"/>
              </a:lnSpc>
              <a:buSzPct val="60000"/>
              <a:buFont typeface="Lucida Grande"/>
              <a:buChar char="▶"/>
              <a:defRPr/>
            </a:pP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Fewer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elements</a:t>
            </a:r>
            <a:endParaRPr lang="it-IT" sz="20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marL="914400" lvl="1" indent="-457200">
              <a:lnSpc>
                <a:spcPct val="150000"/>
              </a:lnSpc>
              <a:buSzPct val="60000"/>
              <a:buFont typeface="Lucida Grande"/>
              <a:buChar char="▶"/>
              <a:defRPr/>
            </a:pP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Exploit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anisotropy</a:t>
            </a:r>
            <a:endParaRPr lang="it-IT" sz="20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marL="914400" lvl="1" indent="-457200">
              <a:lnSpc>
                <a:spcPct val="150000"/>
              </a:lnSpc>
              <a:buSzPct val="60000"/>
              <a:buFont typeface="Lucida Grande"/>
              <a:buChar char="▶"/>
              <a:defRPr/>
            </a:pP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Avoid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shear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/volume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locking</a:t>
            </a:r>
            <a:endParaRPr lang="it-IT" sz="2000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grpSp>
        <p:nvGrpSpPr>
          <p:cNvPr id="5" name="Gruppo 4"/>
          <p:cNvGrpSpPr/>
          <p:nvPr/>
        </p:nvGrpSpPr>
        <p:grpSpPr>
          <a:xfrm>
            <a:off x="5359007" y="1696928"/>
            <a:ext cx="3509825" cy="3284976"/>
            <a:chOff x="621909" y="1613898"/>
            <a:chExt cx="3840652" cy="3594607"/>
          </a:xfrm>
        </p:grpSpPr>
        <p:pic>
          <p:nvPicPr>
            <p:cNvPr id="3" name="Immagine 2" descr="planeAll.pn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9012"/>
            <a:stretch/>
          </p:blipFill>
          <p:spPr>
            <a:xfrm>
              <a:off x="621909" y="1613898"/>
              <a:ext cx="3840652" cy="3529602"/>
            </a:xfrm>
            <a:prstGeom prst="rect">
              <a:avLst/>
            </a:prstGeom>
          </p:spPr>
        </p:pic>
        <p:sp>
          <p:nvSpPr>
            <p:cNvPr id="4" name="CasellaDiTesto 3"/>
            <p:cNvSpPr txBox="1"/>
            <p:nvPr/>
          </p:nvSpPr>
          <p:spPr>
            <a:xfrm>
              <a:off x="1541233" y="4871718"/>
              <a:ext cx="2250694" cy="33678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Ruiz-Gironés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al, 2012]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102505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ttangolo 17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19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31210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Hexmesh quality</a:t>
            </a:r>
          </a:p>
        </p:txBody>
      </p:sp>
      <p:sp>
        <p:nvSpPr>
          <p:cNvPr id="22" name="CasellaDiTesto 21"/>
          <p:cNvSpPr txBox="1">
            <a:spLocks noChangeArrowheads="1"/>
          </p:cNvSpPr>
          <p:nvPr/>
        </p:nvSpPr>
        <p:spPr bwMode="auto">
          <a:xfrm>
            <a:off x="369471" y="770043"/>
            <a:ext cx="8104250" cy="2353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371600" indent="-4572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>
              <a:lnSpc>
                <a:spcPct val="150000"/>
              </a:lnSpc>
              <a:buSzPct val="60000"/>
              <a:buFont typeface="Lucida Grande" charset="0"/>
              <a:buChar char="▶"/>
              <a:defRPr/>
            </a:pPr>
            <a:r>
              <a:rPr lang="it-IT" sz="23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Simulation</a:t>
            </a:r>
            <a:r>
              <a:rPr lang="it-IT" sz="23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2300" dirty="0" err="1" smtClean="0">
                <a:solidFill>
                  <a:srgbClr val="380E2C"/>
                </a:solidFill>
                <a:latin typeface="Candara" charset="0"/>
                <a:cs typeface="Candara" charset="0"/>
              </a:rPr>
              <a:t>accuracy</a:t>
            </a:r>
            <a:r>
              <a:rPr lang="it-IT" sz="2300" dirty="0" smtClean="0">
                <a:solidFill>
                  <a:srgbClr val="380E2C"/>
                </a:solidFill>
                <a:latin typeface="Candara" charset="0"/>
                <a:cs typeface="Candara" charset="0"/>
              </a:rPr>
              <a:t> </a:t>
            </a:r>
            <a:r>
              <a:rPr lang="it-IT" sz="23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depends</a:t>
            </a:r>
            <a:r>
              <a:rPr lang="it-IT" sz="23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on </a:t>
            </a:r>
            <a:r>
              <a:rPr lang="it-IT" sz="23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element</a:t>
            </a:r>
            <a:r>
              <a:rPr lang="it-IT" sz="23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2300" b="1" i="1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shape</a:t>
            </a:r>
            <a:endParaRPr lang="it-IT" sz="2300" dirty="0" smtClean="0">
              <a:solidFill>
                <a:schemeClr val="accent6"/>
              </a:solidFill>
              <a:latin typeface="Candara" charset="0"/>
              <a:cs typeface="Candara" charset="0"/>
            </a:endParaRPr>
          </a:p>
          <a:p>
            <a:pPr lvl="1" eaLnBrk="1" hangingPunct="1">
              <a:lnSpc>
                <a:spcPct val="150000"/>
              </a:lnSpc>
              <a:buSzPct val="60000"/>
              <a:buFont typeface="Lucida Grande" charset="0"/>
              <a:buChar char="▶"/>
              <a:defRPr/>
            </a:pP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Ideal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element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=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perfect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cube</a:t>
            </a:r>
          </a:p>
          <a:p>
            <a:pPr lvl="1" eaLnBrk="1" hangingPunct="1">
              <a:lnSpc>
                <a:spcPct val="150000"/>
              </a:lnSpc>
              <a:buSzPct val="60000"/>
              <a:buFont typeface="Lucida Grande" charset="0"/>
              <a:buChar char="▶"/>
              <a:defRPr/>
            </a:pPr>
            <a:r>
              <a:rPr lang="it-IT" sz="1900" dirty="0" err="1">
                <a:solidFill>
                  <a:srgbClr val="00002C"/>
                </a:solidFill>
                <a:latin typeface="Candara" charset="0"/>
                <a:cs typeface="Candara" charset="0"/>
              </a:rPr>
              <a:t>Accuracy</a:t>
            </a:r>
            <a:r>
              <a:rPr lang="it-IT" sz="1900" dirty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>
                <a:solidFill>
                  <a:srgbClr val="00002C"/>
                </a:solidFill>
                <a:latin typeface="Candara" charset="0"/>
                <a:cs typeface="Candara" charset="0"/>
              </a:rPr>
              <a:t>degrades</a:t>
            </a:r>
            <a:r>
              <a:rPr lang="it-IT" sz="1900" dirty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>
                <a:solidFill>
                  <a:srgbClr val="00002C"/>
                </a:solidFill>
                <a:latin typeface="Candara" charset="0"/>
                <a:cs typeface="Candara" charset="0"/>
              </a:rPr>
              <a:t>as</a:t>
            </a:r>
            <a:r>
              <a:rPr lang="it-IT" sz="1900" dirty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>
                <a:solidFill>
                  <a:srgbClr val="00002C"/>
                </a:solidFill>
                <a:latin typeface="Candara" charset="0"/>
                <a:cs typeface="Candara" charset="0"/>
              </a:rPr>
              <a:t>shape</a:t>
            </a:r>
            <a:r>
              <a:rPr lang="it-IT" sz="1900" dirty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>
                <a:solidFill>
                  <a:srgbClr val="00002C"/>
                </a:solidFill>
                <a:latin typeface="Candara" charset="0"/>
                <a:cs typeface="Candara" charset="0"/>
              </a:rPr>
              <a:t>deviates</a:t>
            </a:r>
            <a:r>
              <a:rPr lang="it-IT" sz="1900" dirty="0">
                <a:solidFill>
                  <a:srgbClr val="00002C"/>
                </a:solidFill>
                <a:latin typeface="Candara" charset="0"/>
                <a:cs typeface="Candara" charset="0"/>
              </a:rPr>
              <a:t> from cube</a:t>
            </a:r>
          </a:p>
          <a:p>
            <a:pPr lvl="1" eaLnBrk="1" hangingPunct="1">
              <a:lnSpc>
                <a:spcPct val="150000"/>
              </a:lnSpc>
              <a:buSzPct val="60000"/>
              <a:buFont typeface="Lucida Grande" charset="0"/>
              <a:buChar char="▶"/>
              <a:defRPr/>
            </a:pP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Even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b="1" i="1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ONE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b="1" i="1" dirty="0" smtClean="0">
                <a:solidFill>
                  <a:srgbClr val="FF0000"/>
                </a:solidFill>
                <a:latin typeface="Candara" charset="0"/>
                <a:cs typeface="Candara" charset="0"/>
              </a:rPr>
              <a:t>non-</a:t>
            </a:r>
            <a:r>
              <a:rPr lang="it-IT" sz="1900" b="1" i="1" dirty="0" err="1" smtClean="0">
                <a:solidFill>
                  <a:srgbClr val="FF0000"/>
                </a:solidFill>
                <a:latin typeface="Candara" charset="0"/>
                <a:cs typeface="Candara" charset="0"/>
              </a:rPr>
              <a:t>convex</a:t>
            </a:r>
            <a:r>
              <a:rPr lang="it-IT" sz="1900" b="1" i="1" dirty="0" smtClean="0">
                <a:solidFill>
                  <a:srgbClr val="FF0000"/>
                </a:solidFill>
                <a:latin typeface="Candara" charset="0"/>
                <a:cs typeface="Candara" charset="0"/>
              </a:rPr>
              <a:t> (</a:t>
            </a:r>
            <a:r>
              <a:rPr lang="it-IT" sz="1900" b="1" i="1" dirty="0" err="1" smtClean="0">
                <a:solidFill>
                  <a:srgbClr val="FF0000"/>
                </a:solidFill>
                <a:latin typeface="Candara" charset="0"/>
                <a:cs typeface="Candara" charset="0"/>
              </a:rPr>
              <a:t>inverted</a:t>
            </a:r>
            <a:r>
              <a:rPr lang="it-IT" sz="1900" b="1" i="1" dirty="0" smtClean="0">
                <a:solidFill>
                  <a:srgbClr val="FF0000"/>
                </a:solidFill>
                <a:latin typeface="Candara" charset="0"/>
                <a:cs typeface="Candara" charset="0"/>
              </a:rPr>
              <a:t>)</a:t>
            </a:r>
            <a:r>
              <a:rPr lang="it-IT" sz="1900" dirty="0" smtClean="0">
                <a:solidFill>
                  <a:srgbClr val="FF0000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element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makes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mesh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unusable</a:t>
            </a:r>
            <a:endParaRPr lang="it-IT" sz="1900" dirty="0">
              <a:solidFill>
                <a:srgbClr val="00002C"/>
              </a:solidFill>
              <a:latin typeface="Candara" charset="0"/>
              <a:cs typeface="Candara" charset="0"/>
            </a:endParaRPr>
          </a:p>
          <a:p>
            <a:pPr lvl="1" eaLnBrk="1" hangingPunct="1">
              <a:lnSpc>
                <a:spcPct val="150000"/>
              </a:lnSpc>
              <a:buSzPct val="60000"/>
              <a:buFont typeface="Lucida Grande" charset="0"/>
              <a:buChar char="▶"/>
              <a:defRPr/>
            </a:pPr>
            <a:r>
              <a:rPr lang="it-IT" sz="1900" b="1" i="1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Scaled</a:t>
            </a:r>
            <a:r>
              <a:rPr lang="it-IT" sz="1900" b="1" i="1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b="1" i="1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Jacobian</a:t>
            </a:r>
            <a:r>
              <a:rPr lang="it-IT" sz="1900" b="1" i="1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(SJ)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-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popular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quality</a:t>
            </a:r>
            <a:r>
              <a:rPr lang="it-IT" sz="1900" dirty="0" smtClean="0">
                <a:solidFill>
                  <a:srgbClr val="00002C"/>
                </a:solidFill>
                <a:latin typeface="Candara" charset="0"/>
                <a:cs typeface="Candara" charset="0"/>
              </a:rPr>
              <a:t> </a:t>
            </a:r>
            <a:r>
              <a:rPr lang="it-IT" sz="1900" dirty="0" err="1" smtClean="0">
                <a:solidFill>
                  <a:srgbClr val="00002C"/>
                </a:solidFill>
                <a:latin typeface="Candara" charset="0"/>
                <a:cs typeface="Candara" charset="0"/>
              </a:rPr>
              <a:t>metric</a:t>
            </a:r>
            <a:endParaRPr lang="it-IT" sz="1900" b="1" i="1" dirty="0">
              <a:solidFill>
                <a:srgbClr val="FF0000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36" name="Gruppo 35"/>
          <p:cNvGrpSpPr/>
          <p:nvPr/>
        </p:nvGrpSpPr>
        <p:grpSpPr>
          <a:xfrm>
            <a:off x="6348800" y="3339737"/>
            <a:ext cx="1412854" cy="1372843"/>
            <a:chOff x="2644056" y="3445949"/>
            <a:chExt cx="1346526" cy="1308394"/>
          </a:xfrm>
        </p:grpSpPr>
        <p:pic>
          <p:nvPicPr>
            <p:cNvPr id="38" name="Immagine 37" descr="Schermata 07-2457207 alle 22.47.06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644056" y="3445949"/>
              <a:ext cx="1346526" cy="1308394"/>
            </a:xfrm>
            <a:prstGeom prst="rect">
              <a:avLst/>
            </a:prstGeom>
          </p:spPr>
        </p:pic>
        <p:sp>
          <p:nvSpPr>
            <p:cNvPr id="39" name="Freccia destra 38"/>
            <p:cNvSpPr/>
            <p:nvPr/>
          </p:nvSpPr>
          <p:spPr bwMode="auto">
            <a:xfrm rot="12600000">
              <a:off x="3504454" y="4389257"/>
              <a:ext cx="458824" cy="232160"/>
            </a:xfrm>
            <a:prstGeom prst="rightArrow">
              <a:avLst>
                <a:gd name="adj1" fmla="val 38775"/>
                <a:gd name="adj2" fmla="val 81355"/>
              </a:avLst>
            </a:prstGeom>
            <a:solidFill>
              <a:srgbClr val="FF0000"/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it-IT">
                <a:latin typeface="Candara"/>
                <a:cs typeface="Candara"/>
              </a:endParaRPr>
            </a:p>
          </p:txBody>
        </p:sp>
      </p:grpSp>
      <p:grpSp>
        <p:nvGrpSpPr>
          <p:cNvPr id="7" name="Gruppo 6"/>
          <p:cNvGrpSpPr/>
          <p:nvPr/>
        </p:nvGrpSpPr>
        <p:grpSpPr>
          <a:xfrm>
            <a:off x="5605462" y="3580258"/>
            <a:ext cx="1748191" cy="1563242"/>
            <a:chOff x="5605462" y="3580258"/>
            <a:chExt cx="1748191" cy="1563242"/>
          </a:xfrm>
        </p:grpSpPr>
        <p:sp>
          <p:nvSpPr>
            <p:cNvPr id="37" name="Rettangolo 36"/>
            <p:cNvSpPr/>
            <p:nvPr/>
          </p:nvSpPr>
          <p:spPr>
            <a:xfrm>
              <a:off x="6525907" y="4615150"/>
              <a:ext cx="827746" cy="5283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1" algn="ctr" eaLnBrk="1" hangingPunct="1">
                <a:lnSpc>
                  <a:spcPct val="150000"/>
                </a:lnSpc>
                <a:buSzPct val="60000"/>
                <a:defRPr/>
              </a:pPr>
              <a:r>
                <a:rPr lang="it-IT" sz="2000" b="1" i="1" dirty="0">
                  <a:solidFill>
                    <a:srgbClr val="FF0000"/>
                  </a:solidFill>
                  <a:latin typeface="Candara" charset="0"/>
                  <a:cs typeface="Candara" charset="0"/>
                </a:rPr>
                <a:t>SJ </a:t>
              </a:r>
              <a:r>
                <a:rPr lang="it-IT" sz="2000" b="1" i="1" dirty="0" smtClean="0">
                  <a:solidFill>
                    <a:srgbClr val="FF0000"/>
                  </a:solidFill>
                  <a:latin typeface="Candara" charset="0"/>
                  <a:cs typeface="Candara" charset="0"/>
                </a:rPr>
                <a:t>&lt; </a:t>
              </a:r>
              <a:r>
                <a:rPr lang="it-IT" sz="2000" b="1" i="1" dirty="0">
                  <a:solidFill>
                    <a:srgbClr val="FF0000"/>
                  </a:solidFill>
                  <a:latin typeface="Candara" charset="0"/>
                  <a:cs typeface="Candara" charset="0"/>
                </a:rPr>
                <a:t>0</a:t>
              </a:r>
            </a:p>
          </p:txBody>
        </p:sp>
        <p:sp>
          <p:nvSpPr>
            <p:cNvPr id="35" name="CasellaDiTesto 34"/>
            <p:cNvSpPr txBox="1"/>
            <p:nvPr/>
          </p:nvSpPr>
          <p:spPr>
            <a:xfrm>
              <a:off x="5605462" y="3580258"/>
              <a:ext cx="8281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CONCAVE</a:t>
              </a:r>
            </a:p>
          </p:txBody>
        </p:sp>
      </p:grpSp>
      <p:grpSp>
        <p:nvGrpSpPr>
          <p:cNvPr id="6" name="Gruppo 5"/>
          <p:cNvGrpSpPr/>
          <p:nvPr/>
        </p:nvGrpSpPr>
        <p:grpSpPr>
          <a:xfrm>
            <a:off x="3019033" y="3580258"/>
            <a:ext cx="1842199" cy="1557767"/>
            <a:chOff x="3019033" y="3580258"/>
            <a:chExt cx="1842199" cy="1557767"/>
          </a:xfrm>
        </p:grpSpPr>
        <p:sp>
          <p:nvSpPr>
            <p:cNvPr id="32" name="Rettangolo 31"/>
            <p:cNvSpPr/>
            <p:nvPr/>
          </p:nvSpPr>
          <p:spPr>
            <a:xfrm>
              <a:off x="4033486" y="4609675"/>
              <a:ext cx="827746" cy="52835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1" algn="ctr" eaLnBrk="1" hangingPunct="1">
                <a:lnSpc>
                  <a:spcPct val="150000"/>
                </a:lnSpc>
                <a:buSzPct val="60000"/>
                <a:defRPr/>
              </a:pPr>
              <a:r>
                <a:rPr lang="it-IT" sz="2000" b="1" i="1" dirty="0">
                  <a:solidFill>
                    <a:srgbClr val="969F3C"/>
                  </a:solidFill>
                  <a:latin typeface="Candara" charset="0"/>
                  <a:cs typeface="Candara" charset="0"/>
                </a:rPr>
                <a:t>SJ &gt; 0</a:t>
              </a:r>
            </a:p>
          </p:txBody>
        </p:sp>
        <p:sp>
          <p:nvSpPr>
            <p:cNvPr id="30" name="CasellaDiTesto 29"/>
            <p:cNvSpPr txBox="1"/>
            <p:nvPr/>
          </p:nvSpPr>
          <p:spPr>
            <a:xfrm>
              <a:off x="3019033" y="3580258"/>
              <a:ext cx="73897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CONVEX</a:t>
              </a:r>
            </a:p>
          </p:txBody>
        </p:sp>
      </p:grpSp>
      <p:pic>
        <p:nvPicPr>
          <p:cNvPr id="40" name="Immagine 39" descr="Schermata 07-2457207 alle 22.47.19bis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1483" y="3244422"/>
            <a:ext cx="1444153" cy="1511999"/>
          </a:xfrm>
          <a:prstGeom prst="rect">
            <a:avLst/>
          </a:prstGeom>
        </p:spPr>
      </p:pic>
      <p:pic>
        <p:nvPicPr>
          <p:cNvPr id="26" name="Immagine 25" descr="Schermata 07-2457233 alle 12.13.4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1062" y="3244422"/>
            <a:ext cx="1371277" cy="1503592"/>
          </a:xfrm>
          <a:prstGeom prst="rect">
            <a:avLst/>
          </a:prstGeom>
        </p:spPr>
      </p:pic>
      <p:grpSp>
        <p:nvGrpSpPr>
          <p:cNvPr id="8" name="Gruppo 7"/>
          <p:cNvGrpSpPr/>
          <p:nvPr/>
        </p:nvGrpSpPr>
        <p:grpSpPr>
          <a:xfrm>
            <a:off x="-17223" y="3518824"/>
            <a:ext cx="2486587" cy="1624676"/>
            <a:chOff x="-17223" y="3518824"/>
            <a:chExt cx="2486587" cy="1624676"/>
          </a:xfrm>
        </p:grpSpPr>
        <p:grpSp>
          <p:nvGrpSpPr>
            <p:cNvPr id="5" name="Gruppo 4"/>
            <p:cNvGrpSpPr/>
            <p:nvPr/>
          </p:nvGrpSpPr>
          <p:grpSpPr>
            <a:xfrm>
              <a:off x="712561" y="3518824"/>
              <a:ext cx="1756803" cy="1624676"/>
              <a:chOff x="712561" y="3518824"/>
              <a:chExt cx="1756803" cy="1624676"/>
            </a:xfrm>
          </p:grpSpPr>
          <p:sp>
            <p:nvSpPr>
              <p:cNvPr id="27" name="Rettangolo 26"/>
              <p:cNvSpPr/>
              <p:nvPr/>
            </p:nvSpPr>
            <p:spPr>
              <a:xfrm>
                <a:off x="1105335" y="4615150"/>
                <a:ext cx="1364029" cy="52835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1" algn="ctr" eaLnBrk="1" hangingPunct="1">
                  <a:lnSpc>
                    <a:spcPct val="150000"/>
                  </a:lnSpc>
                  <a:buSzPct val="60000"/>
                  <a:defRPr/>
                </a:pPr>
                <a:r>
                  <a:rPr lang="it-IT" sz="2000" b="1" i="1" dirty="0" smtClean="0">
                    <a:solidFill>
                      <a:srgbClr val="008000"/>
                    </a:solidFill>
                    <a:latin typeface="Candara" charset="0"/>
                    <a:cs typeface="Candara" charset="0"/>
                  </a:rPr>
                  <a:t>SJ = 1</a:t>
                </a:r>
                <a:endParaRPr lang="it-IT" sz="2000" b="1" i="1" dirty="0">
                  <a:solidFill>
                    <a:srgbClr val="008000"/>
                  </a:solidFill>
                  <a:latin typeface="Candara" charset="0"/>
                  <a:cs typeface="Candara" charset="0"/>
                </a:endParaRPr>
              </a:p>
            </p:txBody>
          </p:sp>
          <p:sp>
            <p:nvSpPr>
              <p:cNvPr id="25" name="CasellaDiTesto 24"/>
              <p:cNvSpPr txBox="1"/>
              <p:nvPr/>
            </p:nvSpPr>
            <p:spPr>
              <a:xfrm>
                <a:off x="712561" y="3518824"/>
                <a:ext cx="76557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buSzPct val="60000"/>
                </a:pPr>
                <a:r>
                  <a:rPr lang="it-IT" sz="1200" b="1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PERFECT</a:t>
                </a:r>
              </a:p>
              <a:p>
                <a:pPr algn="ctr">
                  <a:buSzPct val="60000"/>
                </a:pPr>
                <a:r>
                  <a:rPr lang="it-IT" sz="1200" b="1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CUBE</a:t>
                </a:r>
              </a:p>
            </p:txBody>
          </p:sp>
        </p:grpSp>
        <p:grpSp>
          <p:nvGrpSpPr>
            <p:cNvPr id="41" name="Gruppo 40"/>
            <p:cNvGrpSpPr/>
            <p:nvPr/>
          </p:nvGrpSpPr>
          <p:grpSpPr>
            <a:xfrm>
              <a:off x="-17223" y="3743858"/>
              <a:ext cx="618306" cy="1364872"/>
              <a:chOff x="-24352" y="3312806"/>
              <a:chExt cx="757114" cy="1671279"/>
            </a:xfrm>
          </p:grpSpPr>
          <p:pic>
            <p:nvPicPr>
              <p:cNvPr id="42" name="Immagine 41" descr="color_ramp.png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606" y="3641749"/>
                <a:ext cx="224375" cy="1248833"/>
              </a:xfrm>
              <a:prstGeom prst="rect">
                <a:avLst/>
              </a:prstGeom>
            </p:spPr>
          </p:pic>
          <p:sp>
            <p:nvSpPr>
              <p:cNvPr id="43" name="CasellaDiTesto 42"/>
              <p:cNvSpPr txBox="1"/>
              <p:nvPr/>
            </p:nvSpPr>
            <p:spPr>
              <a:xfrm>
                <a:off x="280479" y="4644901"/>
                <a:ext cx="452283" cy="3391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200" b="1" dirty="0" smtClean="0">
                    <a:solidFill>
                      <a:schemeClr val="accent6"/>
                    </a:solidFill>
                    <a:latin typeface="Courier"/>
                    <a:cs typeface="Courier"/>
                  </a:rPr>
                  <a:t>&lt;0</a:t>
                </a:r>
              </a:p>
            </p:txBody>
          </p:sp>
          <p:sp>
            <p:nvSpPr>
              <p:cNvPr id="44" name="CasellaDiTesto 43"/>
              <p:cNvSpPr txBox="1"/>
              <p:nvPr/>
            </p:nvSpPr>
            <p:spPr>
              <a:xfrm>
                <a:off x="282695" y="3535919"/>
                <a:ext cx="339203" cy="3391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200" b="1" dirty="0">
                    <a:solidFill>
                      <a:schemeClr val="accent6"/>
                    </a:solidFill>
                    <a:latin typeface="Courier"/>
                    <a:cs typeface="Courier"/>
                  </a:rPr>
                  <a:t>1</a:t>
                </a:r>
                <a:endParaRPr lang="it-IT" sz="1200" b="1" dirty="0" smtClean="0">
                  <a:solidFill>
                    <a:schemeClr val="accent6"/>
                  </a:solidFill>
                  <a:latin typeface="Courier"/>
                  <a:cs typeface="Courier"/>
                </a:endParaRPr>
              </a:p>
            </p:txBody>
          </p:sp>
          <p:sp>
            <p:nvSpPr>
              <p:cNvPr id="45" name="CasellaDiTesto 44"/>
              <p:cNvSpPr txBox="1"/>
              <p:nvPr/>
            </p:nvSpPr>
            <p:spPr>
              <a:xfrm>
                <a:off x="-24352" y="3312806"/>
                <a:ext cx="517955" cy="339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buSzPct val="60000"/>
                </a:pPr>
                <a:r>
                  <a:rPr lang="it-IT" sz="1200" b="1" dirty="0" smtClean="0">
                    <a:solidFill>
                      <a:schemeClr val="accent6"/>
                    </a:solidFill>
                    <a:latin typeface="Courier"/>
                    <a:cs typeface="Courier"/>
                  </a:rPr>
                  <a:t>SJ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251845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24578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3887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Meshing Approaches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85263" y="905454"/>
            <a:ext cx="6955750" cy="5937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SzPct val="60000"/>
              <a:buFont typeface="Lucida Grande"/>
              <a:buChar char="▶"/>
            </a:pP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Many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methods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generate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good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mesh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connectivity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…</a:t>
            </a:r>
          </a:p>
        </p:txBody>
      </p:sp>
      <p:grpSp>
        <p:nvGrpSpPr>
          <p:cNvPr id="17" name="Gruppo 16"/>
          <p:cNvGrpSpPr/>
          <p:nvPr/>
        </p:nvGrpSpPr>
        <p:grpSpPr>
          <a:xfrm>
            <a:off x="3110271" y="1646912"/>
            <a:ext cx="1376849" cy="2621849"/>
            <a:chOff x="3110271" y="2411312"/>
            <a:chExt cx="1376849" cy="2621849"/>
          </a:xfrm>
        </p:grpSpPr>
        <p:pic>
          <p:nvPicPr>
            <p:cNvPr id="11" name="Immagine 10" descr="bu0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450" y="2411312"/>
              <a:ext cx="1066347" cy="2077585"/>
            </a:xfrm>
            <a:prstGeom prst="rect">
              <a:avLst/>
            </a:prstGeom>
          </p:spPr>
        </p:pic>
        <p:sp>
          <p:nvSpPr>
            <p:cNvPr id="20" name="CasellaDiTesto 19"/>
            <p:cNvSpPr txBox="1"/>
            <p:nvPr/>
          </p:nvSpPr>
          <p:spPr>
            <a:xfrm>
              <a:off x="3110271" y="4571496"/>
              <a:ext cx="13768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PolyCut</a:t>
              </a:r>
              <a:endParaRPr lang="it-IT" sz="12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[Livesu et al, 2013]</a:t>
              </a:r>
            </a:p>
          </p:txBody>
        </p:sp>
      </p:grpSp>
      <p:grpSp>
        <p:nvGrpSpPr>
          <p:cNvPr id="18" name="Gruppo 17"/>
          <p:cNvGrpSpPr/>
          <p:nvPr/>
        </p:nvGrpSpPr>
        <p:grpSpPr>
          <a:xfrm>
            <a:off x="4835524" y="1777749"/>
            <a:ext cx="2181225" cy="2491012"/>
            <a:chOff x="4835524" y="2542149"/>
            <a:chExt cx="2181225" cy="2491012"/>
          </a:xfrm>
        </p:grpSpPr>
        <p:pic>
          <p:nvPicPr>
            <p:cNvPr id="8" name="Immagine 7" descr="part29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5524" y="2542149"/>
              <a:ext cx="2181225" cy="1977680"/>
            </a:xfrm>
            <a:prstGeom prst="rect">
              <a:avLst/>
            </a:prstGeom>
          </p:spPr>
        </p:pic>
        <p:sp>
          <p:nvSpPr>
            <p:cNvPr id="23" name="CasellaDiTesto 22"/>
            <p:cNvSpPr txBox="1"/>
            <p:nvPr/>
          </p:nvSpPr>
          <p:spPr>
            <a:xfrm>
              <a:off x="4975461" y="4571496"/>
              <a:ext cx="17001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Grid-based</a:t>
              </a:r>
              <a:endParaRPr lang="it-IT" sz="12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Schneiders</a:t>
              </a: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al, 1996]</a:t>
              </a:r>
            </a:p>
          </p:txBody>
        </p:sp>
      </p:grpSp>
      <p:sp>
        <p:nvSpPr>
          <p:cNvPr id="25" name="CasellaDiTesto 24"/>
          <p:cNvSpPr txBox="1"/>
          <p:nvPr/>
        </p:nvSpPr>
        <p:spPr>
          <a:xfrm>
            <a:off x="7390033" y="2153863"/>
            <a:ext cx="1667769" cy="16363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[Huang et al, 2014]</a:t>
            </a:r>
          </a:p>
          <a:p>
            <a:pPr>
              <a:lnSpc>
                <a:spcPct val="120000"/>
              </a:lnSpc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[Li et al, 2012]</a:t>
            </a:r>
          </a:p>
          <a:p>
            <a:pPr>
              <a:lnSpc>
                <a:spcPct val="120000"/>
              </a:lnSpc>
              <a:buSzPct val="60000"/>
            </a:pP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[</a:t>
            </a:r>
            <a:r>
              <a:rPr lang="it-IT" sz="1400" b="1" dirty="0" err="1">
                <a:solidFill>
                  <a:schemeClr val="accent6"/>
                </a:solidFill>
                <a:latin typeface="Candara"/>
                <a:cs typeface="Candara"/>
              </a:rPr>
              <a:t>Gregson</a:t>
            </a: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 et al 2011</a:t>
            </a: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]</a:t>
            </a:r>
            <a:endParaRPr lang="it-IT" sz="1400" b="1" dirty="0">
              <a:solidFill>
                <a:schemeClr val="accent6"/>
              </a:solidFill>
              <a:latin typeface="Candara"/>
              <a:cs typeface="Candara"/>
            </a:endParaRPr>
          </a:p>
          <a:p>
            <a:pPr>
              <a:lnSpc>
                <a:spcPct val="120000"/>
              </a:lnSpc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[</a:t>
            </a:r>
            <a:r>
              <a:rPr lang="it-IT" sz="1400" b="1" dirty="0" err="1">
                <a:solidFill>
                  <a:schemeClr val="accent6"/>
                </a:solidFill>
                <a:latin typeface="Candara"/>
                <a:cs typeface="Candara"/>
              </a:rPr>
              <a:t>Nieser</a:t>
            </a: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 et al 2011]</a:t>
            </a:r>
          </a:p>
          <a:p>
            <a:pPr>
              <a:lnSpc>
                <a:spcPct val="120000"/>
              </a:lnSpc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[</a:t>
            </a:r>
            <a:r>
              <a:rPr lang="it-IT" sz="1400" b="1" dirty="0" err="1">
                <a:solidFill>
                  <a:schemeClr val="accent6"/>
                </a:solidFill>
                <a:latin typeface="Candara"/>
                <a:cs typeface="Candara"/>
              </a:rPr>
              <a:t>Marechal</a:t>
            </a: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, 2009</a:t>
            </a: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]</a:t>
            </a:r>
          </a:p>
          <a:p>
            <a:pPr>
              <a:lnSpc>
                <a:spcPct val="120000"/>
              </a:lnSpc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…</a:t>
            </a:r>
            <a:endParaRPr lang="it-IT" sz="1400" b="1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grpSp>
        <p:nvGrpSpPr>
          <p:cNvPr id="16" name="Gruppo 15"/>
          <p:cNvGrpSpPr/>
          <p:nvPr/>
        </p:nvGrpSpPr>
        <p:grpSpPr>
          <a:xfrm>
            <a:off x="105092" y="1780365"/>
            <a:ext cx="2637998" cy="2488396"/>
            <a:chOff x="105092" y="2544765"/>
            <a:chExt cx="2637998" cy="2488396"/>
          </a:xfrm>
        </p:grpSpPr>
        <p:pic>
          <p:nvPicPr>
            <p:cNvPr id="3" name="Immagine 2" descr="lr1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188" y="2544765"/>
              <a:ext cx="1868095" cy="2026731"/>
            </a:xfrm>
            <a:prstGeom prst="rect">
              <a:avLst/>
            </a:prstGeom>
          </p:spPr>
        </p:pic>
        <p:sp>
          <p:nvSpPr>
            <p:cNvPr id="22" name="CasellaDiTesto 21"/>
            <p:cNvSpPr txBox="1"/>
            <p:nvPr/>
          </p:nvSpPr>
          <p:spPr>
            <a:xfrm>
              <a:off x="981445" y="4571496"/>
              <a:ext cx="17616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Multi 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Sweeping</a:t>
              </a:r>
              <a:endParaRPr lang="it-IT" sz="12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Ruiz</a:t>
              </a: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Gironés</a:t>
              </a: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al, 2011]</a:t>
              </a:r>
            </a:p>
          </p:txBody>
        </p:sp>
        <p:pic>
          <p:nvPicPr>
            <p:cNvPr id="24" name="Immagine 23" descr="color_ramp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173" y="3181424"/>
              <a:ext cx="224375" cy="1248833"/>
            </a:xfrm>
            <a:prstGeom prst="rect">
              <a:avLst/>
            </a:prstGeom>
          </p:spPr>
        </p:pic>
        <p:sp>
          <p:nvSpPr>
            <p:cNvPr id="26" name="CasellaDiTesto 25"/>
            <p:cNvSpPr txBox="1"/>
            <p:nvPr/>
          </p:nvSpPr>
          <p:spPr>
            <a:xfrm>
              <a:off x="371046" y="4223453"/>
              <a:ext cx="4001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373262" y="3075594"/>
              <a:ext cx="2924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14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28" name="CasellaDiTesto 27"/>
            <p:cNvSpPr txBox="1"/>
            <p:nvPr/>
          </p:nvSpPr>
          <p:spPr>
            <a:xfrm>
              <a:off x="105092" y="2852481"/>
              <a:ext cx="517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894491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build="p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24578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38877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Meshing Approaches</a:t>
            </a:r>
          </a:p>
        </p:txBody>
      </p:sp>
      <p:grpSp>
        <p:nvGrpSpPr>
          <p:cNvPr id="13" name="Gruppo 12"/>
          <p:cNvGrpSpPr/>
          <p:nvPr/>
        </p:nvGrpSpPr>
        <p:grpSpPr>
          <a:xfrm>
            <a:off x="105092" y="1636497"/>
            <a:ext cx="8952710" cy="2632264"/>
            <a:chOff x="105092" y="1577697"/>
            <a:chExt cx="8952710" cy="2632264"/>
          </a:xfrm>
        </p:grpSpPr>
        <p:pic>
          <p:nvPicPr>
            <p:cNvPr id="79" name="Immagine 78" descr="lr2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65188" y="1721565"/>
              <a:ext cx="1872000" cy="2030969"/>
            </a:xfrm>
            <a:prstGeom prst="rect">
              <a:avLst/>
            </a:prstGeom>
          </p:spPr>
        </p:pic>
        <p:pic>
          <p:nvPicPr>
            <p:cNvPr id="80" name="Immagine 79" descr="BU1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0104" y="1577697"/>
              <a:ext cx="1071693" cy="2088000"/>
            </a:xfrm>
            <a:prstGeom prst="rect">
              <a:avLst/>
            </a:prstGeom>
          </p:spPr>
        </p:pic>
        <p:pic>
          <p:nvPicPr>
            <p:cNvPr id="81" name="Immagine 80" descr="part291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32966" y="1721565"/>
              <a:ext cx="2183783" cy="1980000"/>
            </a:xfrm>
            <a:prstGeom prst="rect">
              <a:avLst/>
            </a:prstGeom>
          </p:spPr>
        </p:pic>
        <p:pic>
          <p:nvPicPr>
            <p:cNvPr id="83" name="Immagine 82" descr="color_ramp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9173" y="2358224"/>
              <a:ext cx="224375" cy="1248833"/>
            </a:xfrm>
            <a:prstGeom prst="rect">
              <a:avLst/>
            </a:prstGeom>
          </p:spPr>
        </p:pic>
        <p:sp>
          <p:nvSpPr>
            <p:cNvPr id="84" name="CasellaDiTesto 83"/>
            <p:cNvSpPr txBox="1"/>
            <p:nvPr/>
          </p:nvSpPr>
          <p:spPr>
            <a:xfrm>
              <a:off x="371046" y="3400253"/>
              <a:ext cx="4001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85" name="CasellaDiTesto 84"/>
            <p:cNvSpPr txBox="1"/>
            <p:nvPr/>
          </p:nvSpPr>
          <p:spPr>
            <a:xfrm>
              <a:off x="373262" y="2252394"/>
              <a:ext cx="2924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14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86" name="CasellaDiTesto 85"/>
            <p:cNvSpPr txBox="1"/>
            <p:nvPr/>
          </p:nvSpPr>
          <p:spPr>
            <a:xfrm>
              <a:off x="105092" y="2029281"/>
              <a:ext cx="517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  <p:sp>
          <p:nvSpPr>
            <p:cNvPr id="87" name="CasellaDiTesto 86"/>
            <p:cNvSpPr txBox="1"/>
            <p:nvPr/>
          </p:nvSpPr>
          <p:spPr>
            <a:xfrm>
              <a:off x="981445" y="3748296"/>
              <a:ext cx="176164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Multi 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Sweeping</a:t>
              </a:r>
              <a:endParaRPr lang="it-IT" sz="12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Ruiz</a:t>
              </a: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Gironés</a:t>
              </a: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al, 2011]</a:t>
              </a:r>
            </a:p>
          </p:txBody>
        </p:sp>
        <p:sp>
          <p:nvSpPr>
            <p:cNvPr id="88" name="CasellaDiTesto 87"/>
            <p:cNvSpPr txBox="1"/>
            <p:nvPr/>
          </p:nvSpPr>
          <p:spPr>
            <a:xfrm>
              <a:off x="3110271" y="3748296"/>
              <a:ext cx="13768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PolyCut</a:t>
              </a:r>
              <a:endParaRPr lang="it-IT" sz="12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[Livesu et al, 2013]</a:t>
              </a:r>
            </a:p>
          </p:txBody>
        </p:sp>
        <p:sp>
          <p:nvSpPr>
            <p:cNvPr id="89" name="CasellaDiTesto 88"/>
            <p:cNvSpPr txBox="1"/>
            <p:nvPr/>
          </p:nvSpPr>
          <p:spPr>
            <a:xfrm>
              <a:off x="4975461" y="3748296"/>
              <a:ext cx="170010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Grid-based</a:t>
              </a:r>
              <a:endParaRPr lang="it-IT" sz="12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algn="ctr">
                <a:buSzPct val="60000"/>
              </a:pP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2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Schneiders</a:t>
              </a:r>
              <a:r>
                <a:rPr lang="it-IT" sz="12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al, 1996]</a:t>
              </a:r>
            </a:p>
          </p:txBody>
        </p:sp>
        <p:sp>
          <p:nvSpPr>
            <p:cNvPr id="90" name="CasellaDiTesto 89"/>
            <p:cNvSpPr txBox="1"/>
            <p:nvPr/>
          </p:nvSpPr>
          <p:spPr>
            <a:xfrm>
              <a:off x="7390033" y="2095063"/>
              <a:ext cx="1667769" cy="163634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[Huang et al, 2014]</a:t>
              </a:r>
            </a:p>
            <a:p>
              <a:pPr>
                <a:lnSpc>
                  <a:spcPct val="120000"/>
                </a:lnSpc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[Li et al, 2012]</a:t>
              </a:r>
            </a:p>
            <a:p>
              <a:pPr>
                <a:lnSpc>
                  <a:spcPct val="120000"/>
                </a:lnSpc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Gregson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 et al 2011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]</a:t>
              </a:r>
              <a:endParaRPr lang="it-IT" sz="1400" b="1" dirty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>
                <a:lnSpc>
                  <a:spcPct val="120000"/>
                </a:lnSpc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Nieser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 et al 2011]</a:t>
              </a:r>
            </a:p>
            <a:p>
              <a:pPr>
                <a:lnSpc>
                  <a:spcPct val="120000"/>
                </a:lnSpc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Marechal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, 2009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]</a:t>
              </a:r>
            </a:p>
            <a:p>
              <a:pPr>
                <a:lnSpc>
                  <a:spcPct val="120000"/>
                </a:lnSpc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…</a:t>
              </a:r>
              <a:endParaRPr lang="it-IT" sz="1400" b="1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sp>
        <p:nvSpPr>
          <p:cNvPr id="92" name="Rettangolo 91"/>
          <p:cNvSpPr/>
          <p:nvPr/>
        </p:nvSpPr>
        <p:spPr>
          <a:xfrm>
            <a:off x="155655" y="4373254"/>
            <a:ext cx="8902147" cy="593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SzPct val="60000"/>
              <a:buFont typeface="Lucida Grande"/>
              <a:buChar char="▶"/>
            </a:pPr>
            <a:r>
              <a:rPr lang="it-IT" sz="2300" dirty="0" err="1" smtClean="0">
                <a:solidFill>
                  <a:schemeClr val="accent6"/>
                </a:solidFill>
                <a:latin typeface="Candara"/>
                <a:cs typeface="Candara"/>
              </a:rPr>
              <a:t>Require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post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-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processing 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to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improve</a:t>
            </a:r>
            <a:r>
              <a:rPr lang="it-IT" sz="2300" b="1" i="1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smtClean="0">
                <a:solidFill>
                  <a:schemeClr val="accent6"/>
                </a:solidFill>
                <a:latin typeface="Candara"/>
                <a:cs typeface="Candara"/>
              </a:rPr>
              <a:t>MIN and AVG </a:t>
            </a:r>
            <a:r>
              <a:rPr lang="it-IT" sz="2300" b="1" i="1" dirty="0" err="1" smtClean="0">
                <a:solidFill>
                  <a:schemeClr val="accent6"/>
                </a:solidFill>
                <a:latin typeface="Candara"/>
                <a:cs typeface="Candara"/>
              </a:rPr>
              <a:t>quality</a:t>
            </a:r>
            <a:endParaRPr lang="it-IT" sz="2300" b="1" i="1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sp>
        <p:nvSpPr>
          <p:cNvPr id="22" name="CasellaDiTesto 21"/>
          <p:cNvSpPr txBox="1"/>
          <p:nvPr/>
        </p:nvSpPr>
        <p:spPr>
          <a:xfrm>
            <a:off x="85263" y="905454"/>
            <a:ext cx="7083991" cy="5937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SzPct val="60000"/>
              <a:buFont typeface="Lucida Grande"/>
              <a:buChar char="▶"/>
            </a:pP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…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but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their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outputs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often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contain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>
                <a:solidFill>
                  <a:srgbClr val="FF0000"/>
                </a:solidFill>
                <a:latin typeface="Candara"/>
                <a:cs typeface="Candara"/>
              </a:rPr>
              <a:t>inverted</a:t>
            </a:r>
            <a:r>
              <a:rPr lang="it-IT" sz="2300" b="1" i="1" dirty="0">
                <a:solidFill>
                  <a:srgbClr val="FF0000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 smtClean="0">
                <a:solidFill>
                  <a:srgbClr val="FF0000"/>
                </a:solidFill>
                <a:latin typeface="Candara"/>
                <a:cs typeface="Candara"/>
              </a:rPr>
              <a:t>elements</a:t>
            </a:r>
            <a:endParaRPr lang="it-IT" sz="2300" b="1" i="1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28674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5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6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702109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Our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 goal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198438" y="1025525"/>
            <a:ext cx="7891904" cy="430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200" dirty="0" err="1">
                <a:solidFill>
                  <a:schemeClr val="accent6"/>
                </a:solidFill>
                <a:latin typeface="Candara"/>
                <a:cs typeface="Candara"/>
              </a:rPr>
              <a:t>O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ptimize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per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element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shape</a:t>
            </a:r>
            <a:r>
              <a:rPr lang="it-IT" sz="22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while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keeping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connectivity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>
                <a:solidFill>
                  <a:schemeClr val="accent6"/>
                </a:solidFill>
                <a:latin typeface="Candara"/>
                <a:cs typeface="Candara"/>
              </a:rPr>
              <a:t>fixed</a:t>
            </a:r>
            <a:r>
              <a:rPr lang="it-IT" sz="22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</a:p>
        </p:txBody>
      </p:sp>
      <p:grpSp>
        <p:nvGrpSpPr>
          <p:cNvPr id="16" name="Gruppo 15"/>
          <p:cNvGrpSpPr/>
          <p:nvPr/>
        </p:nvGrpSpPr>
        <p:grpSpPr>
          <a:xfrm>
            <a:off x="281639" y="1953483"/>
            <a:ext cx="4515984" cy="2732566"/>
            <a:chOff x="281639" y="1953483"/>
            <a:chExt cx="4515984" cy="2732566"/>
          </a:xfrm>
        </p:grpSpPr>
        <p:grpSp>
          <p:nvGrpSpPr>
            <p:cNvPr id="7" name="Gruppo 6"/>
            <p:cNvGrpSpPr/>
            <p:nvPr/>
          </p:nvGrpSpPr>
          <p:grpSpPr>
            <a:xfrm>
              <a:off x="281639" y="1953483"/>
              <a:ext cx="3977772" cy="2732566"/>
              <a:chOff x="281639" y="1953483"/>
              <a:chExt cx="3977772" cy="2732566"/>
            </a:xfrm>
          </p:grpSpPr>
          <p:grpSp>
            <p:nvGrpSpPr>
              <p:cNvPr id="9" name="Gruppo 8"/>
              <p:cNvGrpSpPr/>
              <p:nvPr/>
            </p:nvGrpSpPr>
            <p:grpSpPr>
              <a:xfrm>
                <a:off x="281639" y="3007300"/>
                <a:ext cx="666099" cy="1678749"/>
                <a:chOff x="30380" y="2846057"/>
                <a:chExt cx="666099" cy="1678749"/>
              </a:xfrm>
            </p:grpSpPr>
            <p:pic>
              <p:nvPicPr>
                <p:cNvPr id="10" name="Immagine 9" descr="color_ramp.png"/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04461" y="3175000"/>
                  <a:ext cx="224375" cy="1248833"/>
                </a:xfrm>
                <a:prstGeom prst="rect">
                  <a:avLst/>
                </a:prstGeom>
              </p:spPr>
            </p:pic>
            <p:sp>
              <p:nvSpPr>
                <p:cNvPr id="11" name="CasellaDiTesto 10"/>
                <p:cNvSpPr txBox="1"/>
                <p:nvPr/>
              </p:nvSpPr>
              <p:spPr>
                <a:xfrm>
                  <a:off x="296334" y="4217029"/>
                  <a:ext cx="400145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buSzPct val="60000"/>
                  </a:pPr>
                  <a:r>
                    <a:rPr lang="it-IT" sz="1400" b="1" dirty="0" smtClean="0">
                      <a:solidFill>
                        <a:schemeClr val="accent6"/>
                      </a:solidFill>
                      <a:latin typeface="Courier"/>
                      <a:cs typeface="Courier"/>
                    </a:rPr>
                    <a:t>&lt;0</a:t>
                  </a:r>
                </a:p>
              </p:txBody>
            </p:sp>
            <p:sp>
              <p:nvSpPr>
                <p:cNvPr id="12" name="CasellaDiTesto 11"/>
                <p:cNvSpPr txBox="1"/>
                <p:nvPr/>
              </p:nvSpPr>
              <p:spPr>
                <a:xfrm>
                  <a:off x="298550" y="3069170"/>
                  <a:ext cx="292405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buSzPct val="60000"/>
                  </a:pPr>
                  <a:r>
                    <a:rPr lang="it-IT" sz="1400" b="1" dirty="0">
                      <a:solidFill>
                        <a:schemeClr val="accent6"/>
                      </a:solidFill>
                      <a:latin typeface="Courier"/>
                      <a:cs typeface="Courier"/>
                    </a:rPr>
                    <a:t>1</a:t>
                  </a:r>
                  <a:endParaRPr lang="it-IT" sz="1400" b="1" dirty="0" smtClean="0">
                    <a:solidFill>
                      <a:schemeClr val="accent6"/>
                    </a:solidFill>
                    <a:latin typeface="Courier"/>
                    <a:cs typeface="Courier"/>
                  </a:endParaRPr>
                </a:p>
              </p:txBody>
            </p:sp>
            <p:sp>
              <p:nvSpPr>
                <p:cNvPr id="13" name="CasellaDiTesto 12"/>
                <p:cNvSpPr txBox="1"/>
                <p:nvPr/>
              </p:nvSpPr>
              <p:spPr>
                <a:xfrm>
                  <a:off x="30380" y="2846057"/>
                  <a:ext cx="517954" cy="30777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>
                    <a:buSzPct val="60000"/>
                  </a:pPr>
                  <a:r>
                    <a:rPr lang="it-IT" sz="1400" b="1" dirty="0" smtClean="0">
                      <a:solidFill>
                        <a:schemeClr val="accent6"/>
                      </a:solidFill>
                      <a:latin typeface="Courier"/>
                      <a:cs typeface="Courier"/>
                    </a:rPr>
                    <a:t>SJ</a:t>
                  </a:r>
                </a:p>
              </p:txBody>
            </p:sp>
          </p:grpSp>
          <p:grpSp>
            <p:nvGrpSpPr>
              <p:cNvPr id="3" name="Gruppo 2"/>
              <p:cNvGrpSpPr/>
              <p:nvPr/>
            </p:nvGrpSpPr>
            <p:grpSpPr>
              <a:xfrm>
                <a:off x="1196250" y="1953483"/>
                <a:ext cx="3063161" cy="2639343"/>
                <a:chOff x="1196250" y="1953483"/>
                <a:chExt cx="3063161" cy="2639343"/>
              </a:xfrm>
            </p:grpSpPr>
            <p:pic>
              <p:nvPicPr>
                <p:cNvPr id="4" name="Immagine 3" descr="arm_10.png"/>
                <p:cNvPicPr>
                  <a:picLocks noChangeAspect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196250" y="1953483"/>
                  <a:ext cx="3063161" cy="2298133"/>
                </a:xfrm>
                <a:prstGeom prst="rect">
                  <a:avLst/>
                </a:prstGeom>
              </p:spPr>
            </p:pic>
            <p:sp>
              <p:nvSpPr>
                <p:cNvPr id="15" name="CasellaDiTesto 14"/>
                <p:cNvSpPr txBox="1"/>
                <p:nvPr/>
              </p:nvSpPr>
              <p:spPr>
                <a:xfrm>
                  <a:off x="2201335" y="4269661"/>
                  <a:ext cx="845529" cy="3231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buSzPct val="60000"/>
                  </a:pPr>
                  <a:r>
                    <a:rPr lang="it-IT" sz="1500" b="1" dirty="0" smtClean="0">
                      <a:solidFill>
                        <a:schemeClr val="accent6"/>
                      </a:solidFill>
                      <a:latin typeface="Candara"/>
                      <a:cs typeface="Candara"/>
                    </a:rPr>
                    <a:t>BEFORE</a:t>
                  </a:r>
                </a:p>
              </p:txBody>
            </p:sp>
          </p:grpSp>
        </p:grpSp>
        <p:sp>
          <p:nvSpPr>
            <p:cNvPr id="17" name="Rettangolo 16"/>
            <p:cNvSpPr/>
            <p:nvPr/>
          </p:nvSpPr>
          <p:spPr>
            <a:xfrm>
              <a:off x="3157358" y="3534095"/>
              <a:ext cx="164026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-0.76</a:t>
              </a:r>
            </a:p>
            <a:p>
              <a:r>
                <a:rPr lang="it-IT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0.69</a:t>
              </a:r>
            </a:p>
            <a:p>
              <a:r>
                <a:rPr lang="it-IT" dirty="0" smtClean="0">
                  <a:solidFill>
                    <a:srgbClr val="FF0000"/>
                  </a:solidFill>
                  <a:latin typeface="Abadi MT Condensed Extra Bold"/>
                  <a:cs typeface="Abadi MT Condensed Extra Bold"/>
                </a:rPr>
                <a:t>NEG: 323</a:t>
              </a:r>
              <a:endParaRPr lang="it-IT" dirty="0">
                <a:solidFill>
                  <a:srgbClr val="FF0000"/>
                </a:solidFill>
                <a:latin typeface="Abadi MT Condensed Extra Bold"/>
                <a:cs typeface="Abadi MT Condensed Extra Bold"/>
              </a:endParaRPr>
            </a:p>
          </p:txBody>
        </p:sp>
      </p:grpSp>
      <p:grpSp>
        <p:nvGrpSpPr>
          <p:cNvPr id="25" name="Gruppo 24"/>
          <p:cNvGrpSpPr/>
          <p:nvPr/>
        </p:nvGrpSpPr>
        <p:grpSpPr>
          <a:xfrm>
            <a:off x="4033983" y="1719764"/>
            <a:ext cx="4693550" cy="3396218"/>
            <a:chOff x="4033983" y="1719764"/>
            <a:chExt cx="4693550" cy="3396218"/>
          </a:xfrm>
        </p:grpSpPr>
        <p:grpSp>
          <p:nvGrpSpPr>
            <p:cNvPr id="24" name="Gruppo 23"/>
            <p:cNvGrpSpPr/>
            <p:nvPr/>
          </p:nvGrpSpPr>
          <p:grpSpPr>
            <a:xfrm>
              <a:off x="4657795" y="1719764"/>
              <a:ext cx="4069738" cy="3396218"/>
              <a:chOff x="4657795" y="1719764"/>
              <a:chExt cx="4069738" cy="3396218"/>
            </a:xfrm>
          </p:grpSpPr>
          <p:grpSp>
            <p:nvGrpSpPr>
              <p:cNvPr id="22" name="Gruppo 21"/>
              <p:cNvGrpSpPr/>
              <p:nvPr/>
            </p:nvGrpSpPr>
            <p:grpSpPr>
              <a:xfrm>
                <a:off x="4657795" y="1719764"/>
                <a:ext cx="4069738" cy="3396218"/>
                <a:chOff x="4657795" y="1719764"/>
                <a:chExt cx="4069738" cy="3396218"/>
              </a:xfrm>
            </p:grpSpPr>
            <p:sp>
              <p:nvSpPr>
                <p:cNvPr id="21" name="CasellaDiTesto 20"/>
                <p:cNvSpPr txBox="1"/>
                <p:nvPr/>
              </p:nvSpPr>
              <p:spPr>
                <a:xfrm>
                  <a:off x="6110815" y="4792817"/>
                  <a:ext cx="723275" cy="323165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buSzPct val="60000"/>
                  </a:pPr>
                  <a:r>
                    <a:rPr lang="it-IT" sz="1500" b="1" dirty="0" smtClean="0">
                      <a:solidFill>
                        <a:schemeClr val="accent6"/>
                      </a:solidFill>
                      <a:latin typeface="Candara"/>
                      <a:cs typeface="Candara"/>
                    </a:rPr>
                    <a:t>AFTER</a:t>
                  </a:r>
                </a:p>
              </p:txBody>
            </p:sp>
            <p:grpSp>
              <p:nvGrpSpPr>
                <p:cNvPr id="20" name="Gruppo 19"/>
                <p:cNvGrpSpPr/>
                <p:nvPr/>
              </p:nvGrpSpPr>
              <p:grpSpPr>
                <a:xfrm>
                  <a:off x="4657795" y="1719764"/>
                  <a:ext cx="4069738" cy="3050512"/>
                  <a:chOff x="4657795" y="1719764"/>
                  <a:chExt cx="4069738" cy="3050512"/>
                </a:xfrm>
              </p:grpSpPr>
              <p:pic>
                <p:nvPicPr>
                  <p:cNvPr id="5" name="Immagine 4" descr="arm10.png"/>
                  <p:cNvPicPr>
                    <a:picLocks noChangeAspect="1"/>
                  </p:cNvPicPr>
                  <p:nvPr/>
                </p:nvPicPr>
                <p:blipFill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tretch>
                    <a:fillRect/>
                  </a:stretch>
                </p:blipFill>
                <p:spPr>
                  <a:xfrm>
                    <a:off x="4657795" y="1719764"/>
                    <a:ext cx="4066002" cy="3050512"/>
                  </a:xfrm>
                  <a:prstGeom prst="rect">
                    <a:avLst/>
                  </a:prstGeom>
                </p:spPr>
              </p:pic>
              <p:sp>
                <p:nvSpPr>
                  <p:cNvPr id="18" name="Rettangolo 17"/>
                  <p:cNvSpPr/>
                  <p:nvPr/>
                </p:nvSpPr>
                <p:spPr>
                  <a:xfrm>
                    <a:off x="7141271" y="3534095"/>
                    <a:ext cx="1586262" cy="923330"/>
                  </a:xfrm>
                  <a:prstGeom prst="rect">
                    <a:avLst/>
                  </a:prstGeom>
                </p:spPr>
                <p:txBody>
                  <a:bodyPr wrap="square">
                    <a:spAutoFit/>
                  </a:bodyPr>
                  <a:lstStyle/>
                  <a:p>
                    <a:r>
                      <a:rPr lang="it-IT" dirty="0">
                        <a:solidFill>
                          <a:srgbClr val="000000"/>
                        </a:solidFill>
                        <a:latin typeface="Abadi MT Condensed Extra Bold"/>
                        <a:cs typeface="Abadi MT Condensed Extra Bold"/>
                      </a:rPr>
                      <a:t>MIN: 0.14</a:t>
                    </a:r>
                  </a:p>
                  <a:p>
                    <a:r>
                      <a:rPr lang="it-IT" dirty="0">
                        <a:solidFill>
                          <a:srgbClr val="000000"/>
                        </a:solidFill>
                        <a:latin typeface="Abadi MT Condensed Extra Bold"/>
                        <a:cs typeface="Abadi MT Condensed Extra Bold"/>
                      </a:rPr>
                      <a:t>AVG: </a:t>
                    </a:r>
                    <a:r>
                      <a:rPr lang="it-IT" dirty="0" smtClean="0">
                        <a:solidFill>
                          <a:srgbClr val="000000"/>
                        </a:solidFill>
                        <a:latin typeface="Abadi MT Condensed Extra Bold"/>
                        <a:cs typeface="Abadi MT Condensed Extra Bold"/>
                      </a:rPr>
                      <a:t>0.9</a:t>
                    </a:r>
                  </a:p>
                  <a:p>
                    <a:r>
                      <a:rPr lang="it-IT" dirty="0" smtClean="0">
                        <a:solidFill>
                          <a:srgbClr val="008000"/>
                        </a:solidFill>
                        <a:latin typeface="Abadi MT Condensed Extra Bold"/>
                        <a:cs typeface="Abadi MT Condensed Extra Bold"/>
                      </a:rPr>
                      <a:t>NEG: 0</a:t>
                    </a:r>
                    <a:endParaRPr lang="it-IT" dirty="0">
                      <a:solidFill>
                        <a:srgbClr val="008000"/>
                      </a:solidFill>
                      <a:latin typeface="Abadi MT Condensed Extra Bold"/>
                      <a:cs typeface="Abadi MT Condensed Extra Bold"/>
                    </a:endParaRPr>
                  </a:p>
                </p:txBody>
              </p:sp>
            </p:grpSp>
          </p:grpSp>
          <p:sp>
            <p:nvSpPr>
              <p:cNvPr id="27" name="Rettangolo 26"/>
              <p:cNvSpPr/>
              <p:nvPr/>
            </p:nvSpPr>
            <p:spPr>
              <a:xfrm>
                <a:off x="7857795" y="4020614"/>
                <a:ext cx="537595" cy="6654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4000" dirty="0">
                    <a:solidFill>
                      <a:srgbClr val="008000"/>
                    </a:solidFill>
                    <a:latin typeface="Candara"/>
                    <a:ea typeface="Zapf Dingbats"/>
                    <a:cs typeface="Candara"/>
                  </a:rPr>
                  <a:t>✓</a:t>
                </a:r>
                <a:endParaRPr lang="it-IT" sz="4000" dirty="0">
                  <a:solidFill>
                    <a:srgbClr val="008000"/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28" name="Rettangolo 27"/>
            <p:cNvSpPr/>
            <p:nvPr/>
          </p:nvSpPr>
          <p:spPr>
            <a:xfrm>
              <a:off x="4033983" y="4020614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</p:grpSp>
      <p:sp>
        <p:nvSpPr>
          <p:cNvPr id="6" name="Freccia destra 5"/>
          <p:cNvSpPr/>
          <p:nvPr/>
        </p:nvSpPr>
        <p:spPr>
          <a:xfrm>
            <a:off x="3872262" y="2764983"/>
            <a:ext cx="1361946" cy="674609"/>
          </a:xfrm>
          <a:prstGeom prst="rightArrow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30722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888130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Previous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works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pic>
        <p:nvPicPr>
          <p:cNvPr id="30750" name="Immagine 30749" descr="Schermata 07-2457210 alle 12.46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795" y="1050076"/>
            <a:ext cx="1566842" cy="1605689"/>
          </a:xfrm>
          <a:prstGeom prst="rect">
            <a:avLst/>
          </a:prstGeom>
        </p:spPr>
      </p:pic>
      <p:sp>
        <p:nvSpPr>
          <p:cNvPr id="75" name="Esplosione 2 74"/>
          <p:cNvSpPr/>
          <p:nvPr/>
        </p:nvSpPr>
        <p:spPr>
          <a:xfrm rot="21097863">
            <a:off x="1545942" y="1633901"/>
            <a:ext cx="2525316" cy="1035422"/>
          </a:xfrm>
          <a:prstGeom prst="irregularSeal2">
            <a:avLst/>
          </a:prstGeom>
          <a:solidFill>
            <a:srgbClr val="FF0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NON LINEAR</a:t>
            </a:r>
          </a:p>
          <a:p>
            <a:pPr algn="ctr"/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NON CONVEX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4445184" y="933663"/>
            <a:ext cx="2416046" cy="7001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</a:pPr>
            <a:r>
              <a:rPr lang="it-IT" sz="2200" i="1" dirty="0" smtClean="0">
                <a:solidFill>
                  <a:schemeClr val="accent6"/>
                </a:solidFill>
                <a:latin typeface="Candara"/>
                <a:cs typeface="Candara"/>
              </a:rPr>
              <a:t>Direct </a:t>
            </a:r>
            <a:r>
              <a:rPr lang="it-IT" sz="2200" i="1" dirty="0" err="1" smtClean="0">
                <a:solidFill>
                  <a:schemeClr val="accent6"/>
                </a:solidFill>
                <a:latin typeface="Candara"/>
                <a:cs typeface="Candara"/>
              </a:rPr>
              <a:t>methods</a:t>
            </a:r>
            <a:endParaRPr lang="it-IT" sz="2200" i="1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lvl="1">
              <a:lnSpc>
                <a:spcPct val="130000"/>
              </a:lnSpc>
              <a:buSzPct val="60000"/>
            </a:pP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[Wilson, 2011</a:t>
            </a: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]</a:t>
            </a:r>
          </a:p>
        </p:txBody>
      </p:sp>
      <p:sp>
        <p:nvSpPr>
          <p:cNvPr id="5" name="Rettangolo 4"/>
          <p:cNvSpPr/>
          <p:nvPr/>
        </p:nvSpPr>
        <p:spPr>
          <a:xfrm>
            <a:off x="4445184" y="1699004"/>
            <a:ext cx="4572000" cy="1095685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  <a:buSzPct val="60000"/>
              <a:buFont typeface="Lucida Grande"/>
              <a:buChar char="▶"/>
            </a:pPr>
            <a:r>
              <a:rPr lang="it-IT" sz="2200" i="1" dirty="0">
                <a:solidFill>
                  <a:schemeClr val="accent6"/>
                </a:solidFill>
                <a:latin typeface="Candara"/>
                <a:cs typeface="Candara"/>
              </a:rPr>
              <a:t>Iterative </a:t>
            </a:r>
            <a:r>
              <a:rPr lang="it-IT" sz="2200" i="1" dirty="0" err="1" smtClean="0">
                <a:solidFill>
                  <a:schemeClr val="accent6"/>
                </a:solidFill>
                <a:latin typeface="Candara"/>
                <a:cs typeface="Candara"/>
              </a:rPr>
              <a:t>methods</a:t>
            </a:r>
            <a:r>
              <a:rPr lang="it-IT" sz="2200" i="1" dirty="0" smtClean="0">
                <a:solidFill>
                  <a:schemeClr val="accent6"/>
                </a:solidFill>
                <a:latin typeface="Candara"/>
                <a:cs typeface="Candara"/>
              </a:rPr>
              <a:t> (</a:t>
            </a:r>
            <a:r>
              <a:rPr lang="it-IT" sz="2200" i="1" dirty="0">
                <a:solidFill>
                  <a:schemeClr val="accent6"/>
                </a:solidFill>
                <a:latin typeface="Candara"/>
                <a:cs typeface="Candara"/>
              </a:rPr>
              <a:t>Gauss-</a:t>
            </a:r>
            <a:r>
              <a:rPr lang="it-IT" sz="2200" i="1" dirty="0" err="1">
                <a:solidFill>
                  <a:schemeClr val="accent6"/>
                </a:solidFill>
                <a:latin typeface="Candara"/>
                <a:cs typeface="Candara"/>
              </a:rPr>
              <a:t>Seidel</a:t>
            </a:r>
            <a:r>
              <a:rPr lang="it-IT" sz="2200" i="1" dirty="0">
                <a:solidFill>
                  <a:schemeClr val="accent6"/>
                </a:solidFill>
                <a:latin typeface="Candara"/>
                <a:cs typeface="Candara"/>
              </a:rPr>
              <a:t>)</a:t>
            </a:r>
          </a:p>
          <a:p>
            <a:pPr lvl="1">
              <a:lnSpc>
                <a:spcPct val="130000"/>
              </a:lnSpc>
              <a:buSzPct val="60000"/>
            </a:pP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[</a:t>
            </a:r>
            <a:r>
              <a:rPr lang="it-IT" sz="1400" b="1" dirty="0" err="1">
                <a:solidFill>
                  <a:schemeClr val="accent6"/>
                </a:solidFill>
                <a:latin typeface="Candara"/>
                <a:cs typeface="Candara"/>
              </a:rPr>
              <a:t>Ruiz-Gironés</a:t>
            </a: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 et al, </a:t>
            </a: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2014]</a:t>
            </a:r>
            <a:endParaRPr lang="it-IT" sz="1400" b="1" dirty="0">
              <a:solidFill>
                <a:schemeClr val="accent6"/>
              </a:solidFill>
              <a:latin typeface="Candara"/>
              <a:cs typeface="Candara"/>
            </a:endParaRPr>
          </a:p>
          <a:p>
            <a:pPr lvl="1"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[</a:t>
            </a:r>
            <a:r>
              <a:rPr lang="it-IT" sz="1400" b="1" dirty="0" err="1">
                <a:solidFill>
                  <a:schemeClr val="accent6"/>
                </a:solidFill>
                <a:latin typeface="Candara"/>
                <a:cs typeface="Candara"/>
              </a:rPr>
              <a:t>Knupp</a:t>
            </a:r>
            <a:r>
              <a:rPr lang="it-IT" sz="1400" b="1" dirty="0">
                <a:solidFill>
                  <a:schemeClr val="accent6"/>
                </a:solidFill>
                <a:latin typeface="Candara"/>
                <a:cs typeface="Candara"/>
              </a:rPr>
              <a:t>, 2001]</a:t>
            </a:r>
            <a:endParaRPr lang="it-IT" sz="1600" b="1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grpSp>
        <p:nvGrpSpPr>
          <p:cNvPr id="8" name="Gruppo 7"/>
          <p:cNvGrpSpPr/>
          <p:nvPr/>
        </p:nvGrpSpPr>
        <p:grpSpPr>
          <a:xfrm>
            <a:off x="838039" y="2877857"/>
            <a:ext cx="7660561" cy="1346765"/>
            <a:chOff x="838039" y="2877857"/>
            <a:chExt cx="7660561" cy="1346765"/>
          </a:xfrm>
        </p:grpSpPr>
        <p:pic>
          <p:nvPicPr>
            <p:cNvPr id="41" name="Immagine 40" descr="Schermata 07-2457210 alle 12.47.21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8039" y="3096312"/>
              <a:ext cx="2997829" cy="1128310"/>
            </a:xfrm>
            <a:prstGeom prst="rect">
              <a:avLst/>
            </a:prstGeom>
          </p:spPr>
        </p:pic>
        <p:sp>
          <p:nvSpPr>
            <p:cNvPr id="6" name="Rettangolo 5"/>
            <p:cNvSpPr/>
            <p:nvPr/>
          </p:nvSpPr>
          <p:spPr>
            <a:xfrm>
              <a:off x="4445184" y="2877857"/>
              <a:ext cx="4053416" cy="1246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7200" indent="-457200">
                <a:lnSpc>
                  <a:spcPct val="150000"/>
                </a:lnSpc>
                <a:buSzPct val="60000"/>
                <a:buFont typeface="Lucida Grande"/>
                <a:buChar char="▶"/>
              </a:pPr>
              <a:r>
                <a:rPr lang="it-IT" sz="2200" i="1" dirty="0" err="1">
                  <a:solidFill>
                    <a:schemeClr val="accent6"/>
                  </a:solidFill>
                  <a:latin typeface="Candara"/>
                  <a:cs typeface="Candara"/>
                </a:rPr>
                <a:t>Tetrahedral</a:t>
              </a:r>
              <a:r>
                <a:rPr lang="it-IT" sz="2200" i="1" dirty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sz="2200" i="1" dirty="0" err="1">
                  <a:solidFill>
                    <a:schemeClr val="accent6"/>
                  </a:solidFill>
                  <a:latin typeface="Candara"/>
                  <a:cs typeface="Candara"/>
                </a:rPr>
                <a:t>meshes</a:t>
              </a:r>
              <a:endParaRPr lang="it-IT" sz="2200" i="1" dirty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lvl="1"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Aigerman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 et al, 2013]</a:t>
              </a:r>
              <a:b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</a:b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Schuller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 et al, 2013]</a:t>
              </a:r>
              <a:b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</a:b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Sastry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 and 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Shontz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, 2009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]</a:t>
              </a:r>
              <a:endParaRPr lang="it-IT" sz="1400" b="1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sp>
        <p:nvSpPr>
          <p:cNvPr id="18" name="Rettangolo 17"/>
          <p:cNvSpPr/>
          <p:nvPr/>
        </p:nvSpPr>
        <p:spPr>
          <a:xfrm>
            <a:off x="352992" y="4373254"/>
            <a:ext cx="7775007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SzPct val="60000"/>
              <a:buFont typeface="Lucida Grande"/>
              <a:buChar char="▶"/>
            </a:pP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We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b="1" i="1" dirty="0" err="1" smtClean="0">
                <a:solidFill>
                  <a:schemeClr val="accent6"/>
                </a:solidFill>
                <a:latin typeface="Candara"/>
                <a:cs typeface="Candara"/>
              </a:rPr>
              <a:t>outperform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previous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works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both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in AVG </a:t>
            </a:r>
            <a:r>
              <a:rPr lang="it-IT" sz="2000" dirty="0">
                <a:solidFill>
                  <a:schemeClr val="accent6"/>
                </a:solidFill>
                <a:latin typeface="Candara"/>
                <a:cs typeface="Candara"/>
              </a:rPr>
              <a:t>and MIN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quality</a:t>
            </a:r>
            <a:endParaRPr lang="it-IT" sz="2000" b="1" i="1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41417176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3" grpId="0"/>
      <p:bldP spid="5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30722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679266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Our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 idea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pic>
        <p:nvPicPr>
          <p:cNvPr id="30750" name="Immagine 30749" descr="Schermata 07-2457210 alle 12.46.27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795" y="1050076"/>
            <a:ext cx="1566842" cy="1605689"/>
          </a:xfrm>
          <a:prstGeom prst="rect">
            <a:avLst/>
          </a:prstGeom>
        </p:spPr>
      </p:pic>
      <p:sp>
        <p:nvSpPr>
          <p:cNvPr id="75" name="Esplosione 2 74"/>
          <p:cNvSpPr/>
          <p:nvPr/>
        </p:nvSpPr>
        <p:spPr>
          <a:xfrm rot="21097863">
            <a:off x="1545942" y="1633901"/>
            <a:ext cx="2525316" cy="1035422"/>
          </a:xfrm>
          <a:prstGeom prst="irregularSeal2">
            <a:avLst/>
          </a:prstGeom>
          <a:solidFill>
            <a:srgbClr val="FF0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NON LINEAR</a:t>
            </a:r>
          </a:p>
          <a:p>
            <a:pPr algn="ctr"/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NON CONVEX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91892" y="2088896"/>
            <a:ext cx="1537093" cy="424290"/>
            <a:chOff x="91892" y="2088896"/>
            <a:chExt cx="1537093" cy="424290"/>
          </a:xfrm>
        </p:grpSpPr>
        <p:grpSp>
          <p:nvGrpSpPr>
            <p:cNvPr id="76" name="Gruppo 75"/>
            <p:cNvGrpSpPr/>
            <p:nvPr/>
          </p:nvGrpSpPr>
          <p:grpSpPr>
            <a:xfrm>
              <a:off x="91892" y="2205409"/>
              <a:ext cx="1176591" cy="307777"/>
              <a:chOff x="124353" y="2747712"/>
              <a:chExt cx="1176591" cy="307777"/>
            </a:xfrm>
          </p:grpSpPr>
          <p:sp>
            <p:nvSpPr>
              <p:cNvPr id="77" name="CasellaDiTesto 76"/>
              <p:cNvSpPr txBox="1"/>
              <p:nvPr/>
            </p:nvSpPr>
            <p:spPr>
              <a:xfrm>
                <a:off x="124353" y="2747712"/>
                <a:ext cx="877163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400" b="1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variables</a:t>
                </a:r>
                <a:endPara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endParaRPr>
              </a:p>
            </p:txBody>
          </p:sp>
          <p:cxnSp>
            <p:nvCxnSpPr>
              <p:cNvPr id="78" name="Connettore 2 77"/>
              <p:cNvCxnSpPr/>
              <p:nvPr/>
            </p:nvCxnSpPr>
            <p:spPr>
              <a:xfrm flipV="1">
                <a:off x="980350" y="2857483"/>
                <a:ext cx="320594" cy="44118"/>
              </a:xfrm>
              <a:prstGeom prst="straightConnector1">
                <a:avLst/>
              </a:prstGeom>
              <a:ln w="28575" cmpd="sng">
                <a:solidFill>
                  <a:srgbClr val="00002C"/>
                </a:solidFill>
                <a:headEnd type="non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0" name="Anello 79"/>
            <p:cNvSpPr/>
            <p:nvPr/>
          </p:nvSpPr>
          <p:spPr>
            <a:xfrm>
              <a:off x="1320981" y="2088896"/>
              <a:ext cx="308004" cy="308004"/>
            </a:xfrm>
            <a:prstGeom prst="donut">
              <a:avLst/>
            </a:prstGeom>
            <a:solidFill>
              <a:srgbClr val="FF0000"/>
            </a:solidFill>
            <a:ln>
              <a:solidFill>
                <a:srgbClr val="00002C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>
                <a:solidFill>
                  <a:schemeClr val="tx1"/>
                </a:solidFill>
              </a:endParaRPr>
            </a:p>
          </p:txBody>
        </p:sp>
      </p:grpSp>
      <p:pic>
        <p:nvPicPr>
          <p:cNvPr id="41" name="Immagine 40" descr="Schermata 07-2457210 alle 12.47.21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039" y="3096312"/>
            <a:ext cx="2997829" cy="1128310"/>
          </a:xfrm>
          <a:prstGeom prst="rect">
            <a:avLst/>
          </a:prstGeom>
        </p:spPr>
      </p:pic>
      <p:sp>
        <p:nvSpPr>
          <p:cNvPr id="14" name="Freccia bidirezionale orizzontale 13"/>
          <p:cNvSpPr/>
          <p:nvPr/>
        </p:nvSpPr>
        <p:spPr>
          <a:xfrm>
            <a:off x="3868237" y="2121372"/>
            <a:ext cx="1187292" cy="563169"/>
          </a:xfrm>
          <a:prstGeom prst="leftRightArrow">
            <a:avLst/>
          </a:prstGeom>
          <a:solidFill>
            <a:schemeClr val="bg1">
              <a:lumMod val="95000"/>
            </a:schemeClr>
          </a:solidFill>
          <a:ln>
            <a:solidFill>
              <a:srgbClr val="0000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5" name="Immagine 14" descr="Schermata 07-2457210 alle 12.46.38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417" y="1050076"/>
            <a:ext cx="2153687" cy="1570342"/>
          </a:xfrm>
          <a:prstGeom prst="rect">
            <a:avLst/>
          </a:prstGeom>
        </p:spPr>
      </p:pic>
      <p:grpSp>
        <p:nvGrpSpPr>
          <p:cNvPr id="16" name="Gruppo 15"/>
          <p:cNvGrpSpPr/>
          <p:nvPr/>
        </p:nvGrpSpPr>
        <p:grpSpPr>
          <a:xfrm>
            <a:off x="6682031" y="2607409"/>
            <a:ext cx="2194665" cy="1169898"/>
            <a:chOff x="6682031" y="3345315"/>
            <a:chExt cx="2286487" cy="1218845"/>
          </a:xfrm>
        </p:grpSpPr>
        <p:pic>
          <p:nvPicPr>
            <p:cNvPr id="17" name="Immagine 16" descr="Schermata 07-2457210 alle 12.48.04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82031" y="3345315"/>
              <a:ext cx="2286487" cy="1218845"/>
            </a:xfrm>
            <a:prstGeom prst="rect">
              <a:avLst/>
            </a:prstGeom>
          </p:spPr>
        </p:pic>
        <p:grpSp>
          <p:nvGrpSpPr>
            <p:cNvPr id="18" name="Gruppo 17"/>
            <p:cNvGrpSpPr/>
            <p:nvPr/>
          </p:nvGrpSpPr>
          <p:grpSpPr>
            <a:xfrm>
              <a:off x="7885962" y="3769529"/>
              <a:ext cx="88637" cy="728689"/>
              <a:chOff x="6040942" y="4463963"/>
              <a:chExt cx="80260" cy="659822"/>
            </a:xfrm>
            <a:solidFill>
              <a:srgbClr val="FF0000"/>
            </a:solidFill>
          </p:grpSpPr>
          <p:cxnSp>
            <p:nvCxnSpPr>
              <p:cNvPr id="19" name="Connettore 2 18"/>
              <p:cNvCxnSpPr>
                <a:cxnSpLocks noChangeAspect="1"/>
              </p:cNvCxnSpPr>
              <p:nvPr/>
            </p:nvCxnSpPr>
            <p:spPr>
              <a:xfrm>
                <a:off x="6067380" y="4471831"/>
                <a:ext cx="53822" cy="651954"/>
              </a:xfrm>
              <a:prstGeom prst="straightConnector1">
                <a:avLst/>
              </a:prstGeom>
              <a:grpFill/>
              <a:ln w="57150" cmpd="sng">
                <a:solidFill>
                  <a:srgbClr val="FFFF00"/>
                </a:solidFill>
                <a:headEnd type="non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Ovale 19"/>
              <p:cNvSpPr>
                <a:spLocks noChangeAspect="1"/>
              </p:cNvSpPr>
              <p:nvPr/>
            </p:nvSpPr>
            <p:spPr>
              <a:xfrm>
                <a:off x="6040942" y="4463963"/>
                <a:ext cx="55058" cy="55058"/>
              </a:xfrm>
              <a:prstGeom prst="ellipse">
                <a:avLst/>
              </a:prstGeom>
              <a:grpFill/>
              <a:ln w="57150" cmpd="sng">
                <a:solidFill>
                  <a:srgbClr val="FFFF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grpSp>
        <p:nvGrpSpPr>
          <p:cNvPr id="21" name="Gruppo 20"/>
          <p:cNvGrpSpPr/>
          <p:nvPr/>
        </p:nvGrpSpPr>
        <p:grpSpPr>
          <a:xfrm>
            <a:off x="4634357" y="2909735"/>
            <a:ext cx="2733556" cy="1367537"/>
            <a:chOff x="4624031" y="3662319"/>
            <a:chExt cx="2847925" cy="1424753"/>
          </a:xfrm>
        </p:grpSpPr>
        <p:grpSp>
          <p:nvGrpSpPr>
            <p:cNvPr id="22" name="Gruppo 21"/>
            <p:cNvGrpSpPr/>
            <p:nvPr/>
          </p:nvGrpSpPr>
          <p:grpSpPr>
            <a:xfrm>
              <a:off x="4624031" y="3662319"/>
              <a:ext cx="2058000" cy="1367598"/>
              <a:chOff x="4624031" y="3662319"/>
              <a:chExt cx="2058000" cy="1367598"/>
            </a:xfrm>
          </p:grpSpPr>
          <p:pic>
            <p:nvPicPr>
              <p:cNvPr id="26" name="Immagine 25" descr="Schermata 07-2457210 alle 12.47.52.png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24031" y="3662319"/>
                <a:ext cx="2058000" cy="1367598"/>
              </a:xfrm>
              <a:prstGeom prst="rect">
                <a:avLst/>
              </a:prstGeom>
            </p:spPr>
          </p:pic>
          <p:grpSp>
            <p:nvGrpSpPr>
              <p:cNvPr id="27" name="Gruppo 26"/>
              <p:cNvGrpSpPr/>
              <p:nvPr/>
            </p:nvGrpSpPr>
            <p:grpSpPr>
              <a:xfrm>
                <a:off x="5681469" y="3786634"/>
                <a:ext cx="85998" cy="660106"/>
                <a:chOff x="6020874" y="3942366"/>
                <a:chExt cx="75126" cy="576655"/>
              </a:xfrm>
              <a:solidFill>
                <a:srgbClr val="FF0000"/>
              </a:solidFill>
            </p:grpSpPr>
            <p:cxnSp>
              <p:nvCxnSpPr>
                <p:cNvPr id="28" name="Connettore 2 27"/>
                <p:cNvCxnSpPr/>
                <p:nvPr/>
              </p:nvCxnSpPr>
              <p:spPr>
                <a:xfrm flipH="1" flipV="1">
                  <a:off x="6020874" y="3942366"/>
                  <a:ext cx="46506" cy="529465"/>
                </a:xfrm>
                <a:prstGeom prst="straightConnector1">
                  <a:avLst/>
                </a:prstGeom>
                <a:grpFill/>
                <a:ln w="57150" cmpd="sng">
                  <a:solidFill>
                    <a:srgbClr val="FFFF00"/>
                  </a:solidFill>
                  <a:headEnd type="none"/>
                  <a:tailEnd type="triangl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9" name="Ovale 28"/>
                <p:cNvSpPr>
                  <a:spLocks noChangeAspect="1"/>
                </p:cNvSpPr>
                <p:nvPr/>
              </p:nvSpPr>
              <p:spPr>
                <a:xfrm>
                  <a:off x="6040942" y="4463963"/>
                  <a:ext cx="55058" cy="55058"/>
                </a:xfrm>
                <a:prstGeom prst="ellipse">
                  <a:avLst/>
                </a:prstGeom>
                <a:grpFill/>
                <a:ln w="57150" cmpd="sng">
                  <a:solidFill>
                    <a:srgbClr val="FFFF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  <p:grpSp>
          <p:nvGrpSpPr>
            <p:cNvPr id="23" name="Gruppo 22"/>
            <p:cNvGrpSpPr/>
            <p:nvPr/>
          </p:nvGrpSpPr>
          <p:grpSpPr>
            <a:xfrm>
              <a:off x="5825393" y="4284843"/>
              <a:ext cx="1646563" cy="802229"/>
              <a:chOff x="-1172684" y="2490594"/>
              <a:chExt cx="1646563" cy="802229"/>
            </a:xfrm>
          </p:grpSpPr>
          <p:sp>
            <p:nvSpPr>
              <p:cNvPr id="24" name="CasellaDiTesto 23"/>
              <p:cNvSpPr txBox="1"/>
              <p:nvPr/>
            </p:nvSpPr>
            <p:spPr>
              <a:xfrm>
                <a:off x="-439984" y="2747712"/>
                <a:ext cx="913863" cy="54511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buSzPct val="60000"/>
                </a:pPr>
                <a:r>
                  <a:rPr lang="it-IT" sz="1400" b="1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our</a:t>
                </a:r>
                <a:endPara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endParaRPr>
              </a:p>
              <a:p>
                <a:pPr algn="ctr">
                  <a:buSzPct val="60000"/>
                </a:pPr>
                <a:r>
                  <a:rPr lang="it-IT" sz="1400" b="1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variables</a:t>
                </a:r>
                <a:endPara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endParaRPr>
              </a:p>
            </p:txBody>
          </p:sp>
          <p:cxnSp>
            <p:nvCxnSpPr>
              <p:cNvPr id="25" name="Connettore 2 24"/>
              <p:cNvCxnSpPr>
                <a:stCxn id="24" idx="1"/>
              </p:cNvCxnSpPr>
              <p:nvPr/>
            </p:nvCxnSpPr>
            <p:spPr>
              <a:xfrm flipH="1" flipV="1">
                <a:off x="-1172684" y="2490594"/>
                <a:ext cx="732700" cy="529674"/>
              </a:xfrm>
              <a:prstGeom prst="straightConnector1">
                <a:avLst/>
              </a:prstGeom>
              <a:ln w="28575" cmpd="sng">
                <a:solidFill>
                  <a:srgbClr val="00002C"/>
                </a:solidFill>
                <a:headEnd type="non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30" name="Esplosione 2 29"/>
          <p:cNvSpPr/>
          <p:nvPr/>
        </p:nvSpPr>
        <p:spPr>
          <a:xfrm rot="21097863">
            <a:off x="6505088" y="1635194"/>
            <a:ext cx="2186566" cy="979139"/>
          </a:xfrm>
          <a:prstGeom prst="irregularSeal2">
            <a:avLst/>
          </a:prstGeom>
          <a:solidFill>
            <a:srgbClr val="008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>
                <a:solidFill>
                  <a:srgbClr val="FFFFFF"/>
                </a:solidFill>
                <a:latin typeface="Abadi MT Condensed Extra Bold"/>
                <a:cs typeface="Abadi MT Condensed Extra Bold"/>
              </a:rPr>
              <a:t>QUADRATIC</a:t>
            </a:r>
          </a:p>
          <a:p>
            <a:pPr algn="ctr"/>
            <a:r>
              <a:rPr lang="it-IT" sz="1400" dirty="0" smtClean="0">
                <a:solidFill>
                  <a:srgbClr val="FFFFFF"/>
                </a:solidFill>
                <a:latin typeface="Abadi MT Condensed Extra Bold"/>
                <a:cs typeface="Abadi MT Condensed Extra Bold"/>
              </a:rPr>
              <a:t>CONVEX</a:t>
            </a:r>
            <a:endParaRPr lang="it-IT" sz="1400" dirty="0">
              <a:solidFill>
                <a:srgbClr val="FFFFFF"/>
              </a:solidFill>
              <a:latin typeface="Abadi MT Condensed Extra Bold"/>
              <a:cs typeface="Abadi MT Condensed Extra Bold"/>
            </a:endParaRPr>
          </a:p>
        </p:txBody>
      </p:sp>
      <p:cxnSp>
        <p:nvCxnSpPr>
          <p:cNvPr id="31" name="Connettore 2 30"/>
          <p:cNvCxnSpPr>
            <a:cxnSpLocks noChangeAspect="1"/>
          </p:cNvCxnSpPr>
          <p:nvPr/>
        </p:nvCxnSpPr>
        <p:spPr>
          <a:xfrm flipH="1" flipV="1">
            <a:off x="6551970" y="1383051"/>
            <a:ext cx="56917" cy="648000"/>
          </a:xfrm>
          <a:prstGeom prst="straightConnector1">
            <a:avLst/>
          </a:prstGeom>
          <a:solidFill>
            <a:srgbClr val="FF0000"/>
          </a:solidFill>
          <a:ln w="57150" cmpd="sng">
            <a:solidFill>
              <a:srgbClr val="FFFF00"/>
            </a:solidFill>
            <a:headEnd type="oval" w="sm" len="sm"/>
            <a:tailEnd type="oval" w="sm" len="sm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CasellaDiTesto 31"/>
          <p:cNvSpPr txBox="1"/>
          <p:nvPr/>
        </p:nvSpPr>
        <p:spPr>
          <a:xfrm>
            <a:off x="361392" y="4486275"/>
            <a:ext cx="8071440" cy="44627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Change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 smtClean="0">
                <a:solidFill>
                  <a:schemeClr val="accent6"/>
                </a:solidFill>
                <a:latin typeface="Candara"/>
                <a:cs typeface="Candara"/>
              </a:rPr>
              <a:t>atomic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 smtClean="0">
                <a:solidFill>
                  <a:schemeClr val="accent6"/>
                </a:solidFill>
                <a:latin typeface="Candara"/>
                <a:cs typeface="Candara"/>
              </a:rPr>
              <a:t>elements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to operate on: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directed</a:t>
            </a:r>
            <a:r>
              <a:rPr lang="it-IT" sz="2300" b="1" i="1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edge</a:t>
            </a:r>
            <a:r>
              <a:rPr lang="it-IT" sz="2300" b="1" i="1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cones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2028120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30" grpId="0" animBg="1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Immagine 14" descr="Schermata 07-2457234 alle 09.28.50.png"/>
          <p:cNvPicPr>
            <a:picLocks/>
          </p:cNvPicPr>
          <p:nvPr/>
        </p:nvPicPr>
        <p:blipFill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39" y="1617775"/>
            <a:ext cx="3600000" cy="2411243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30722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679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>
                <a:solidFill>
                  <a:srgbClr val="FFFFFF"/>
                </a:solidFill>
                <a:latin typeface="Candara" charset="0"/>
                <a:cs typeface="Candara" charset="0"/>
              </a:rPr>
              <a:t>Our</a:t>
            </a:r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 idea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1063" y="3108029"/>
            <a:ext cx="257058" cy="21897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5938" y="1376601"/>
            <a:ext cx="266579" cy="257058"/>
          </a:xfrm>
          <a:prstGeom prst="rect">
            <a:avLst/>
          </a:prstGeom>
        </p:spPr>
      </p:pic>
      <p:grpSp>
        <p:nvGrpSpPr>
          <p:cNvPr id="3" name="Gruppo 2"/>
          <p:cNvGrpSpPr/>
          <p:nvPr/>
        </p:nvGrpSpPr>
        <p:grpSpPr>
          <a:xfrm>
            <a:off x="2013358" y="1817305"/>
            <a:ext cx="688283" cy="1210492"/>
            <a:chOff x="2013358" y="1817305"/>
            <a:chExt cx="688283" cy="1210492"/>
          </a:xfrm>
        </p:grpSpPr>
        <p:pic>
          <p:nvPicPr>
            <p:cNvPr id="6" name="Immagine 5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219041" y="1907154"/>
              <a:ext cx="482600" cy="3429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</p:pic>
        <p:grpSp>
          <p:nvGrpSpPr>
            <p:cNvPr id="13" name="Gruppo 12"/>
            <p:cNvGrpSpPr/>
            <p:nvPr/>
          </p:nvGrpSpPr>
          <p:grpSpPr>
            <a:xfrm>
              <a:off x="2013358" y="1817305"/>
              <a:ext cx="166163" cy="1210492"/>
              <a:chOff x="2013358" y="2230345"/>
              <a:chExt cx="166163" cy="1210492"/>
            </a:xfrm>
          </p:grpSpPr>
          <p:cxnSp>
            <p:nvCxnSpPr>
              <p:cNvPr id="16" name="Connettore 2 15"/>
              <p:cNvCxnSpPr/>
              <p:nvPr/>
            </p:nvCxnSpPr>
            <p:spPr>
              <a:xfrm flipH="1" flipV="1">
                <a:off x="2013358" y="2230345"/>
                <a:ext cx="103249" cy="1156492"/>
              </a:xfrm>
              <a:prstGeom prst="straightConnector1">
                <a:avLst/>
              </a:prstGeom>
              <a:ln w="5715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9" name="Ovale 18"/>
              <p:cNvSpPr>
                <a:spLocks noChangeAspect="1"/>
              </p:cNvSpPr>
              <p:nvPr/>
            </p:nvSpPr>
            <p:spPr>
              <a:xfrm>
                <a:off x="2071521" y="3332837"/>
                <a:ext cx="108000" cy="108000"/>
              </a:xfrm>
              <a:prstGeom prst="ellipse">
                <a:avLst/>
              </a:prstGeom>
              <a:solidFill>
                <a:srgbClr val="FFFF00"/>
              </a:solidFill>
              <a:ln w="57150" cmpd="sng">
                <a:solidFill>
                  <a:srgbClr val="FFFF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sp>
        <p:nvSpPr>
          <p:cNvPr id="9" name="Rettangolo 8"/>
          <p:cNvSpPr/>
          <p:nvPr/>
        </p:nvSpPr>
        <p:spPr>
          <a:xfrm>
            <a:off x="1659414" y="1376601"/>
            <a:ext cx="849428" cy="63239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65510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magine 6" descr="Schermata 07-2457211 alle 11.04.22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3" y="1623333"/>
            <a:ext cx="3622748" cy="241200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30722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6795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>
                <a:solidFill>
                  <a:srgbClr val="FFFFFF"/>
                </a:solidFill>
                <a:latin typeface="Candara" charset="0"/>
                <a:cs typeface="Candara" charset="0"/>
              </a:rPr>
              <a:t>Our</a:t>
            </a:r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 idea</a:t>
            </a: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51063" y="3108029"/>
            <a:ext cx="257058" cy="21897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35938" y="1376601"/>
            <a:ext cx="266579" cy="257058"/>
          </a:xfrm>
          <a:prstGeom prst="rect">
            <a:avLst/>
          </a:prstGeom>
        </p:spPr>
      </p:pic>
      <p:grpSp>
        <p:nvGrpSpPr>
          <p:cNvPr id="34" name="Gruppo 33"/>
          <p:cNvGrpSpPr/>
          <p:nvPr/>
        </p:nvGrpSpPr>
        <p:grpSpPr>
          <a:xfrm>
            <a:off x="2013358" y="1817305"/>
            <a:ext cx="166163" cy="1210492"/>
            <a:chOff x="2013358" y="2230345"/>
            <a:chExt cx="166163" cy="1210492"/>
          </a:xfrm>
        </p:grpSpPr>
        <p:cxnSp>
          <p:nvCxnSpPr>
            <p:cNvPr id="35" name="Connettore 2 34"/>
            <p:cNvCxnSpPr/>
            <p:nvPr/>
          </p:nvCxnSpPr>
          <p:spPr>
            <a:xfrm flipH="1" flipV="1">
              <a:off x="2013358" y="2230345"/>
              <a:ext cx="103249" cy="1156492"/>
            </a:xfrm>
            <a:prstGeom prst="straightConnector1">
              <a:avLst/>
            </a:prstGeom>
            <a:ln w="5715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Ovale 35"/>
            <p:cNvSpPr>
              <a:spLocks noChangeAspect="1"/>
            </p:cNvSpPr>
            <p:nvPr/>
          </p:nvSpPr>
          <p:spPr>
            <a:xfrm>
              <a:off x="2071521" y="3332837"/>
              <a:ext cx="108000" cy="108000"/>
            </a:xfrm>
            <a:prstGeom prst="ellipse">
              <a:avLst/>
            </a:prstGeom>
            <a:solidFill>
              <a:srgbClr val="FFFF00"/>
            </a:solidFill>
            <a:ln w="57150" cmpd="sng">
              <a:solidFill>
                <a:srgbClr val="FFFF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</p:spTree>
    <p:extLst>
      <p:ext uri="{BB962C8B-B14F-4D97-AF65-F5344CB8AC3E}">
        <p14:creationId xmlns:p14="http://schemas.microsoft.com/office/powerpoint/2010/main" val="2893403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6" name="Gruppo 65"/>
          <p:cNvGrpSpPr/>
          <p:nvPr/>
        </p:nvGrpSpPr>
        <p:grpSpPr>
          <a:xfrm rot="10800000">
            <a:off x="1780080" y="3039806"/>
            <a:ext cx="1008755" cy="1493808"/>
            <a:chOff x="1851244" y="1928873"/>
            <a:chExt cx="1008755" cy="1493808"/>
          </a:xfrm>
        </p:grpSpPr>
        <p:cxnSp>
          <p:nvCxnSpPr>
            <p:cNvPr id="67" name="Connettore 2 66"/>
            <p:cNvCxnSpPr/>
            <p:nvPr/>
          </p:nvCxnSpPr>
          <p:spPr>
            <a:xfrm rot="10800000">
              <a:off x="1851244" y="2075471"/>
              <a:ext cx="673447" cy="1347210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Connettore 2 67"/>
            <p:cNvCxnSpPr>
              <a:cxnSpLocks noChangeAspect="1"/>
            </p:cNvCxnSpPr>
            <p:nvPr/>
          </p:nvCxnSpPr>
          <p:spPr>
            <a:xfrm rot="10800000">
              <a:off x="2353850" y="1928873"/>
              <a:ext cx="176361" cy="1493808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Connettore 2 68"/>
            <p:cNvCxnSpPr/>
            <p:nvPr/>
          </p:nvCxnSpPr>
          <p:spPr>
            <a:xfrm rot="10800000" flipH="1">
              <a:off x="2535106" y="1950411"/>
              <a:ext cx="324893" cy="1472270"/>
            </a:xfrm>
            <a:prstGeom prst="straightConnector1">
              <a:avLst/>
            </a:prstGeom>
            <a:ln w="38100" cmpd="sng">
              <a:solidFill>
                <a:srgbClr val="FF00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" name="Immagine 3" descr="Schermata 07-2457211 alle 11.59.56.png"/>
          <p:cNvPicPr>
            <a:picLocks noChangeAspect="1"/>
          </p:cNvPicPr>
          <p:nvPr/>
        </p:nvPicPr>
        <p:blipFill>
          <a:blip r:embed="rId3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163" y="1622408"/>
            <a:ext cx="3622748" cy="241200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30722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3511097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Global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formulation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pic>
        <p:nvPicPr>
          <p:cNvPr id="3" name="Immagine 2" descr="Schermata 07-2457211 alle 11.59.56 copia.pn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8"/>
          <a:stretch/>
        </p:blipFill>
        <p:spPr>
          <a:xfrm>
            <a:off x="177163" y="1747526"/>
            <a:ext cx="3622748" cy="2286881"/>
          </a:xfrm>
          <a:prstGeom prst="rect">
            <a:avLst/>
          </a:prstGeom>
        </p:spPr>
      </p:pic>
      <p:grpSp>
        <p:nvGrpSpPr>
          <p:cNvPr id="10" name="Gruppo 9"/>
          <p:cNvGrpSpPr/>
          <p:nvPr/>
        </p:nvGrpSpPr>
        <p:grpSpPr>
          <a:xfrm>
            <a:off x="2354196" y="2891696"/>
            <a:ext cx="305790" cy="474983"/>
            <a:chOff x="2240621" y="3428648"/>
            <a:chExt cx="305790" cy="474983"/>
          </a:xfrm>
        </p:grpSpPr>
        <p:cxnSp>
          <p:nvCxnSpPr>
            <p:cNvPr id="5" name="Connettore 2 4"/>
            <p:cNvCxnSpPr/>
            <p:nvPr/>
          </p:nvCxnSpPr>
          <p:spPr>
            <a:xfrm flipH="1" flipV="1">
              <a:off x="2240621" y="3428648"/>
              <a:ext cx="41299" cy="474983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2" name="Immagine 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2333545" y="3643379"/>
              <a:ext cx="212866" cy="143997"/>
            </a:xfrm>
            <a:prstGeom prst="rect">
              <a:avLst/>
            </a:prstGeom>
          </p:spPr>
        </p:pic>
      </p:grpSp>
      <p:grpSp>
        <p:nvGrpSpPr>
          <p:cNvPr id="18" name="Gruppo 17"/>
          <p:cNvGrpSpPr/>
          <p:nvPr/>
        </p:nvGrpSpPr>
        <p:grpSpPr>
          <a:xfrm>
            <a:off x="2599518" y="2414232"/>
            <a:ext cx="315209" cy="474983"/>
            <a:chOff x="2671793" y="2775642"/>
            <a:chExt cx="315209" cy="474983"/>
          </a:xfrm>
        </p:grpSpPr>
        <p:cxnSp>
          <p:nvCxnSpPr>
            <p:cNvPr id="41" name="Connettore 2 40"/>
            <p:cNvCxnSpPr/>
            <p:nvPr/>
          </p:nvCxnSpPr>
          <p:spPr>
            <a:xfrm flipH="1" flipV="1">
              <a:off x="2671793" y="2775642"/>
              <a:ext cx="41299" cy="474983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3" name="Immagine 12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2780398" y="3062654"/>
              <a:ext cx="206604" cy="143997"/>
            </a:xfrm>
            <a:prstGeom prst="rect">
              <a:avLst/>
            </a:prstGeom>
          </p:spPr>
        </p:pic>
      </p:grpSp>
      <p:grpSp>
        <p:nvGrpSpPr>
          <p:cNvPr id="17" name="Gruppo 16"/>
          <p:cNvGrpSpPr/>
          <p:nvPr/>
        </p:nvGrpSpPr>
        <p:grpSpPr>
          <a:xfrm>
            <a:off x="1532868" y="2343101"/>
            <a:ext cx="312933" cy="495635"/>
            <a:chOff x="1594818" y="2714837"/>
            <a:chExt cx="312933" cy="495635"/>
          </a:xfrm>
        </p:grpSpPr>
        <p:cxnSp>
          <p:nvCxnSpPr>
            <p:cNvPr id="47" name="Connettore 2 46"/>
            <p:cNvCxnSpPr/>
            <p:nvPr/>
          </p:nvCxnSpPr>
          <p:spPr>
            <a:xfrm flipH="1" flipV="1">
              <a:off x="1594818" y="2714837"/>
              <a:ext cx="41299" cy="474983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1694885" y="3066475"/>
              <a:ext cx="212866" cy="143997"/>
            </a:xfrm>
            <a:prstGeom prst="rect">
              <a:avLst/>
            </a:prstGeom>
          </p:spPr>
        </p:pic>
      </p:grpSp>
      <p:grpSp>
        <p:nvGrpSpPr>
          <p:cNvPr id="11" name="Gruppo 10"/>
          <p:cNvGrpSpPr/>
          <p:nvPr/>
        </p:nvGrpSpPr>
        <p:grpSpPr>
          <a:xfrm>
            <a:off x="1401830" y="2828408"/>
            <a:ext cx="316888" cy="474983"/>
            <a:chOff x="1298580" y="3272426"/>
            <a:chExt cx="316888" cy="474983"/>
          </a:xfrm>
        </p:grpSpPr>
        <p:cxnSp>
          <p:nvCxnSpPr>
            <p:cNvPr id="44" name="Connettore 2 43"/>
            <p:cNvCxnSpPr/>
            <p:nvPr/>
          </p:nvCxnSpPr>
          <p:spPr>
            <a:xfrm flipH="1" flipV="1">
              <a:off x="1298580" y="3272426"/>
              <a:ext cx="41299" cy="474983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15" name="Immagine 14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402602" y="3570256"/>
              <a:ext cx="212866" cy="143997"/>
            </a:xfrm>
            <a:prstGeom prst="rect">
              <a:avLst/>
            </a:prstGeom>
          </p:spPr>
        </p:pic>
      </p:grpSp>
      <p:grpSp>
        <p:nvGrpSpPr>
          <p:cNvPr id="28" name="Gruppo 27"/>
          <p:cNvGrpSpPr/>
          <p:nvPr/>
        </p:nvGrpSpPr>
        <p:grpSpPr>
          <a:xfrm>
            <a:off x="1423252" y="1444947"/>
            <a:ext cx="1008757" cy="1486722"/>
            <a:chOff x="1851244" y="1950411"/>
            <a:chExt cx="1008757" cy="1486722"/>
          </a:xfrm>
        </p:grpSpPr>
        <p:cxnSp>
          <p:nvCxnSpPr>
            <p:cNvPr id="55" name="Connettore 2 54"/>
            <p:cNvCxnSpPr/>
            <p:nvPr/>
          </p:nvCxnSpPr>
          <p:spPr>
            <a:xfrm flipH="1" flipV="1">
              <a:off x="1851244" y="2075471"/>
              <a:ext cx="680672" cy="1361662"/>
            </a:xfrm>
            <a:prstGeom prst="straightConnector1">
              <a:avLst/>
            </a:prstGeom>
            <a:ln w="38100" cmpd="sng">
              <a:solidFill>
                <a:srgbClr val="0080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Connettore 2 56"/>
            <p:cNvCxnSpPr/>
            <p:nvPr/>
          </p:nvCxnSpPr>
          <p:spPr>
            <a:xfrm flipH="1" flipV="1">
              <a:off x="2356393" y="1950411"/>
              <a:ext cx="175523" cy="1486722"/>
            </a:xfrm>
            <a:prstGeom prst="straightConnector1">
              <a:avLst/>
            </a:prstGeom>
            <a:ln w="38100" cmpd="sng">
              <a:solidFill>
                <a:srgbClr val="0080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Connettore 2 59"/>
            <p:cNvCxnSpPr/>
            <p:nvPr/>
          </p:nvCxnSpPr>
          <p:spPr>
            <a:xfrm flipV="1">
              <a:off x="2531916" y="1950411"/>
              <a:ext cx="328085" cy="1486722"/>
            </a:xfrm>
            <a:prstGeom prst="straightConnector1">
              <a:avLst/>
            </a:prstGeom>
            <a:ln w="38100" cmpd="sng">
              <a:solidFill>
                <a:srgbClr val="0080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Esplosione 2 38"/>
          <p:cNvSpPr/>
          <p:nvPr/>
        </p:nvSpPr>
        <p:spPr>
          <a:xfrm rot="21097863">
            <a:off x="6576012" y="3967441"/>
            <a:ext cx="2574329" cy="952484"/>
          </a:xfrm>
          <a:prstGeom prst="irregularSeal2">
            <a:avLst/>
          </a:prstGeom>
          <a:solidFill>
            <a:srgbClr val="008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400" dirty="0" smtClean="0">
                <a:solidFill>
                  <a:srgbClr val="FFFFFF"/>
                </a:solidFill>
                <a:latin typeface="Abadi MT Condensed Extra Bold"/>
                <a:cs typeface="Abadi MT Condensed Extra Bold"/>
              </a:rPr>
              <a:t>GUARANTEED</a:t>
            </a:r>
          </a:p>
          <a:p>
            <a:pPr algn="ctr"/>
            <a:r>
              <a:rPr lang="it-IT" sz="1400" dirty="0" smtClean="0">
                <a:solidFill>
                  <a:srgbClr val="FFFFFF"/>
                </a:solidFill>
                <a:latin typeface="Abadi MT Condensed Extra Bold"/>
                <a:cs typeface="Abadi MT Condensed Extra Bold"/>
              </a:rPr>
              <a:t>MSJ &gt; 0</a:t>
            </a:r>
            <a:endParaRPr lang="it-IT" sz="1400" dirty="0">
              <a:solidFill>
                <a:srgbClr val="FFFFFF"/>
              </a:solidFill>
              <a:latin typeface="Abadi MT Condensed Extra Bold"/>
              <a:cs typeface="Abadi MT Condensed Extra Bold"/>
            </a:endParaRPr>
          </a:p>
        </p:txBody>
      </p:sp>
      <p:grpSp>
        <p:nvGrpSpPr>
          <p:cNvPr id="58" name="Gruppo 57"/>
          <p:cNvGrpSpPr/>
          <p:nvPr/>
        </p:nvGrpSpPr>
        <p:grpSpPr>
          <a:xfrm>
            <a:off x="3997133" y="1416373"/>
            <a:ext cx="4744591" cy="369332"/>
            <a:chOff x="4851701" y="1849061"/>
            <a:chExt cx="4744591" cy="369332"/>
          </a:xfrm>
        </p:grpSpPr>
        <p:sp>
          <p:nvSpPr>
            <p:cNvPr id="65" name="CasellaDiTesto 64"/>
            <p:cNvSpPr txBox="1"/>
            <p:nvPr/>
          </p:nvSpPr>
          <p:spPr>
            <a:xfrm>
              <a:off x="4851701" y="1849061"/>
              <a:ext cx="3579638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1) 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For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each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cone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, compute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normals</a:t>
              </a:r>
              <a:endParaRPr lang="it-IT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pic>
          <p:nvPicPr>
            <p:cNvPr id="70" name="Immagine 69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8400011" y="1992563"/>
              <a:ext cx="1196281" cy="187652"/>
            </a:xfrm>
            <a:prstGeom prst="rect">
              <a:avLst/>
            </a:prstGeom>
          </p:spPr>
        </p:pic>
      </p:grpSp>
      <p:grpSp>
        <p:nvGrpSpPr>
          <p:cNvPr id="59" name="Gruppo 58"/>
          <p:cNvGrpSpPr/>
          <p:nvPr/>
        </p:nvGrpSpPr>
        <p:grpSpPr>
          <a:xfrm>
            <a:off x="3997133" y="2281153"/>
            <a:ext cx="4108705" cy="1445803"/>
            <a:chOff x="4828412" y="2359752"/>
            <a:chExt cx="4108705" cy="1445803"/>
          </a:xfrm>
        </p:grpSpPr>
        <p:pic>
          <p:nvPicPr>
            <p:cNvPr id="62" name="Immagine 61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5917368" y="2887473"/>
              <a:ext cx="2203430" cy="535297"/>
            </a:xfrm>
            <a:prstGeom prst="rect">
              <a:avLst/>
            </a:prstGeom>
          </p:spPr>
        </p:pic>
        <p:pic>
          <p:nvPicPr>
            <p:cNvPr id="63" name="Immagine 62"/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475798" y="3553555"/>
              <a:ext cx="1645000" cy="252000"/>
            </a:xfrm>
            <a:prstGeom prst="rect">
              <a:avLst/>
            </a:prstGeom>
          </p:spPr>
        </p:pic>
        <p:sp>
          <p:nvSpPr>
            <p:cNvPr id="64" name="CasellaDiTesto 63"/>
            <p:cNvSpPr txBox="1"/>
            <p:nvPr/>
          </p:nvSpPr>
          <p:spPr>
            <a:xfrm>
              <a:off x="4828412" y="2359752"/>
              <a:ext cx="41087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2) 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Compute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vertex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positions,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minimizing</a:t>
              </a:r>
              <a:endParaRPr lang="it-IT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sp>
        <p:nvSpPr>
          <p:cNvPr id="61" name="CasellaDiTesto 60"/>
          <p:cNvSpPr txBox="1"/>
          <p:nvPr/>
        </p:nvSpPr>
        <p:spPr>
          <a:xfrm>
            <a:off x="3997133" y="3953723"/>
            <a:ext cx="29242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SzPct val="60000"/>
            </a:pPr>
            <a:r>
              <a:rPr lang="it-IT" b="1" dirty="0" smtClean="0">
                <a:solidFill>
                  <a:schemeClr val="accent6"/>
                </a:solidFill>
                <a:latin typeface="Candara"/>
                <a:cs typeface="Candara"/>
              </a:rPr>
              <a:t>3) </a:t>
            </a:r>
            <a:r>
              <a:rPr lang="it-IT" dirty="0" err="1" smtClean="0">
                <a:solidFill>
                  <a:schemeClr val="accent6"/>
                </a:solidFill>
                <a:latin typeface="Candara"/>
                <a:cs typeface="Candara"/>
              </a:rPr>
              <a:t>Repeat</a:t>
            </a:r>
            <a:r>
              <a:rPr lang="it-IT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dirty="0" err="1" smtClean="0">
                <a:solidFill>
                  <a:schemeClr val="accent6"/>
                </a:solidFill>
                <a:latin typeface="Candara"/>
                <a:cs typeface="Candara"/>
              </a:rPr>
              <a:t>until</a:t>
            </a:r>
            <a:r>
              <a:rPr lang="it-IT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dirty="0" err="1" smtClean="0">
                <a:solidFill>
                  <a:schemeClr val="accent6"/>
                </a:solidFill>
                <a:latin typeface="Candara"/>
                <a:cs typeface="Candara"/>
              </a:rPr>
              <a:t>convergence</a:t>
            </a:r>
            <a:endParaRPr lang="it-IT" dirty="0" smtClean="0">
              <a:solidFill>
                <a:schemeClr val="accent6"/>
              </a:solidFill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1553236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6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 descr="Schermata 07-2457211 alle 14.48.10 copia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177" y="1868407"/>
            <a:ext cx="3494629" cy="2416261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30722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" name="Gruppo 19"/>
          <p:cNvGrpSpPr/>
          <p:nvPr/>
        </p:nvGrpSpPr>
        <p:grpSpPr>
          <a:xfrm>
            <a:off x="1432762" y="2045236"/>
            <a:ext cx="1537864" cy="1401419"/>
            <a:chOff x="1432762" y="2045236"/>
            <a:chExt cx="1537864" cy="1401419"/>
          </a:xfrm>
        </p:grpSpPr>
        <p:cxnSp>
          <p:nvCxnSpPr>
            <p:cNvPr id="56" name="Connettore 2 55"/>
            <p:cNvCxnSpPr/>
            <p:nvPr/>
          </p:nvCxnSpPr>
          <p:spPr>
            <a:xfrm flipH="1">
              <a:off x="1818741" y="2360000"/>
              <a:ext cx="144467" cy="103562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Connettore 2 51"/>
            <p:cNvCxnSpPr/>
            <p:nvPr/>
          </p:nvCxnSpPr>
          <p:spPr>
            <a:xfrm flipV="1">
              <a:off x="1432762" y="2127250"/>
              <a:ext cx="91238" cy="153905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Connettore 2 41"/>
            <p:cNvCxnSpPr/>
            <p:nvPr/>
          </p:nvCxnSpPr>
          <p:spPr>
            <a:xfrm flipV="1">
              <a:off x="2627105" y="3344171"/>
              <a:ext cx="343521" cy="102484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Connettore 2 47"/>
            <p:cNvCxnSpPr/>
            <p:nvPr/>
          </p:nvCxnSpPr>
          <p:spPr>
            <a:xfrm flipH="1" flipV="1">
              <a:off x="1686492" y="2808874"/>
              <a:ext cx="205736" cy="193584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3500000" sy="23000" kx="1200000" algn="b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Connettore 2 48"/>
            <p:cNvCxnSpPr/>
            <p:nvPr/>
          </p:nvCxnSpPr>
          <p:spPr>
            <a:xfrm flipV="1">
              <a:off x="2527734" y="2463561"/>
              <a:ext cx="198741" cy="291515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Connettore 2 49"/>
            <p:cNvCxnSpPr/>
            <p:nvPr/>
          </p:nvCxnSpPr>
          <p:spPr>
            <a:xfrm flipV="1">
              <a:off x="1686492" y="2045236"/>
              <a:ext cx="0" cy="291515"/>
            </a:xfrm>
            <a:prstGeom prst="straightConnector1">
              <a:avLst/>
            </a:prstGeom>
            <a:ln w="38100" cmpd="sng">
              <a:solidFill>
                <a:srgbClr val="FFFF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5258371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Global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Formulation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: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problem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75" name="Gruppo 74"/>
          <p:cNvGrpSpPr/>
          <p:nvPr/>
        </p:nvGrpSpPr>
        <p:grpSpPr>
          <a:xfrm>
            <a:off x="3997133" y="1416373"/>
            <a:ext cx="4744591" cy="2906682"/>
            <a:chOff x="4010248" y="1795188"/>
            <a:chExt cx="4744591" cy="2906682"/>
          </a:xfrm>
        </p:grpSpPr>
        <p:grpSp>
          <p:nvGrpSpPr>
            <p:cNvPr id="76" name="Gruppo 75"/>
            <p:cNvGrpSpPr/>
            <p:nvPr/>
          </p:nvGrpSpPr>
          <p:grpSpPr>
            <a:xfrm>
              <a:off x="4010248" y="1795188"/>
              <a:ext cx="4744591" cy="369332"/>
              <a:chOff x="4851701" y="1849061"/>
              <a:chExt cx="4744591" cy="369332"/>
            </a:xfrm>
          </p:grpSpPr>
          <p:sp>
            <p:nvSpPr>
              <p:cNvPr id="82" name="CasellaDiTesto 81"/>
              <p:cNvSpPr txBox="1"/>
              <p:nvPr/>
            </p:nvSpPr>
            <p:spPr>
              <a:xfrm>
                <a:off x="4851701" y="1849061"/>
                <a:ext cx="357963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b="1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1) </a:t>
                </a:r>
                <a:r>
                  <a:rPr lang="it-IT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For </a:t>
                </a:r>
                <a:r>
                  <a:rPr lang="it-IT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each</a:t>
                </a:r>
                <a:r>
                  <a:rPr lang="it-IT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 </a:t>
                </a:r>
                <a:r>
                  <a:rPr lang="it-IT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cone</a:t>
                </a:r>
                <a:r>
                  <a:rPr lang="it-IT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, compute </a:t>
                </a:r>
                <a:r>
                  <a:rPr lang="it-IT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normals</a:t>
                </a:r>
                <a:endParaRPr lang="it-IT" dirty="0" smtClean="0">
                  <a:solidFill>
                    <a:schemeClr val="accent6"/>
                  </a:solidFill>
                  <a:latin typeface="Candara"/>
                  <a:cs typeface="Candara"/>
                </a:endParaRPr>
              </a:p>
            </p:txBody>
          </p:sp>
          <p:pic>
            <p:nvPicPr>
              <p:cNvPr id="83" name="Immagine 82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400011" y="1992563"/>
                <a:ext cx="1196281" cy="187652"/>
              </a:xfrm>
              <a:prstGeom prst="rect">
                <a:avLst/>
              </a:prstGeom>
            </p:spPr>
          </p:pic>
        </p:grpSp>
        <p:grpSp>
          <p:nvGrpSpPr>
            <p:cNvPr id="77" name="Gruppo 76"/>
            <p:cNvGrpSpPr/>
            <p:nvPr/>
          </p:nvGrpSpPr>
          <p:grpSpPr>
            <a:xfrm>
              <a:off x="4010248" y="2659968"/>
              <a:ext cx="4108705" cy="1445803"/>
              <a:chOff x="4828412" y="2359752"/>
              <a:chExt cx="4108705" cy="1445803"/>
            </a:xfrm>
          </p:grpSpPr>
          <p:pic>
            <p:nvPicPr>
              <p:cNvPr id="79" name="Immagine 78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917368" y="2887473"/>
                <a:ext cx="2203430" cy="535297"/>
              </a:xfrm>
              <a:prstGeom prst="rect">
                <a:avLst/>
              </a:prstGeom>
            </p:spPr>
          </p:pic>
          <p:pic>
            <p:nvPicPr>
              <p:cNvPr id="80" name="Immagine 79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475798" y="3553555"/>
                <a:ext cx="1645000" cy="252000"/>
              </a:xfrm>
              <a:prstGeom prst="rect">
                <a:avLst/>
              </a:prstGeom>
            </p:spPr>
          </p:pic>
          <p:sp>
            <p:nvSpPr>
              <p:cNvPr id="81" name="CasellaDiTesto 80"/>
              <p:cNvSpPr txBox="1"/>
              <p:nvPr/>
            </p:nvSpPr>
            <p:spPr>
              <a:xfrm>
                <a:off x="4828412" y="2359752"/>
                <a:ext cx="410870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b="1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2) </a:t>
                </a:r>
                <a:r>
                  <a:rPr lang="it-IT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Compute </a:t>
                </a:r>
                <a:r>
                  <a:rPr lang="it-IT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vertex</a:t>
                </a:r>
                <a:r>
                  <a:rPr lang="it-IT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 positions, </a:t>
                </a:r>
                <a:r>
                  <a:rPr lang="it-IT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minimizing</a:t>
                </a:r>
                <a:endParaRPr lang="it-IT" dirty="0" smtClean="0">
                  <a:solidFill>
                    <a:schemeClr val="accent6"/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78" name="CasellaDiTesto 77"/>
            <p:cNvSpPr txBox="1"/>
            <p:nvPr/>
          </p:nvSpPr>
          <p:spPr>
            <a:xfrm>
              <a:off x="4010248" y="4332538"/>
              <a:ext cx="292422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3)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Repeat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until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convergence</a:t>
              </a:r>
              <a:endParaRPr lang="it-IT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grpSp>
        <p:nvGrpSpPr>
          <p:cNvPr id="3" name="Gruppo 2"/>
          <p:cNvGrpSpPr/>
          <p:nvPr/>
        </p:nvGrpSpPr>
        <p:grpSpPr>
          <a:xfrm>
            <a:off x="2189315" y="1186595"/>
            <a:ext cx="5834548" cy="2783581"/>
            <a:chOff x="2189315" y="1186595"/>
            <a:chExt cx="5834548" cy="2783581"/>
          </a:xfrm>
        </p:grpSpPr>
        <p:grpSp>
          <p:nvGrpSpPr>
            <p:cNvPr id="30732" name="Gruppo 30731"/>
            <p:cNvGrpSpPr/>
            <p:nvPr/>
          </p:nvGrpSpPr>
          <p:grpSpPr>
            <a:xfrm>
              <a:off x="5296677" y="3135721"/>
              <a:ext cx="2727186" cy="834455"/>
              <a:chOff x="5554802" y="3342241"/>
              <a:chExt cx="2727186" cy="834455"/>
            </a:xfrm>
          </p:grpSpPr>
          <p:sp>
            <p:nvSpPr>
              <p:cNvPr id="30728" name="Ovale 30727"/>
              <p:cNvSpPr/>
              <p:nvPr/>
            </p:nvSpPr>
            <p:spPr>
              <a:xfrm>
                <a:off x="5554802" y="3404197"/>
                <a:ext cx="2292131" cy="772499"/>
              </a:xfrm>
              <a:prstGeom prst="ellipse">
                <a:avLst/>
              </a:prstGeom>
              <a:noFill/>
              <a:ln w="38100" cmpd="sng">
                <a:solidFill>
                  <a:srgbClr val="FF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70" name="Rettangolo 69"/>
              <p:cNvSpPr/>
              <p:nvPr/>
            </p:nvSpPr>
            <p:spPr>
              <a:xfrm>
                <a:off x="7831132" y="3342241"/>
                <a:ext cx="450856" cy="6654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4000" dirty="0">
                    <a:solidFill>
                      <a:srgbClr val="FF0000"/>
                    </a:solidFill>
                    <a:latin typeface="Candara"/>
                    <a:ea typeface="Zapf Dingbats"/>
                    <a:cs typeface="Candara"/>
                  </a:rPr>
                  <a:t>✗</a:t>
                </a:r>
                <a:endParaRPr lang="it-IT" sz="4000" dirty="0">
                  <a:solidFill>
                    <a:srgbClr val="FF0000"/>
                  </a:solidFill>
                  <a:latin typeface="Candara"/>
                  <a:cs typeface="Candara"/>
                </a:endParaRPr>
              </a:p>
            </p:txBody>
          </p:sp>
        </p:grpSp>
        <p:grpSp>
          <p:nvGrpSpPr>
            <p:cNvPr id="21" name="Gruppo 20"/>
            <p:cNvGrpSpPr/>
            <p:nvPr/>
          </p:nvGrpSpPr>
          <p:grpSpPr>
            <a:xfrm>
              <a:off x="2189315" y="1186595"/>
              <a:ext cx="781311" cy="1650819"/>
              <a:chOff x="2189315" y="1186595"/>
              <a:chExt cx="781311" cy="1650819"/>
            </a:xfrm>
          </p:grpSpPr>
          <p:pic>
            <p:nvPicPr>
              <p:cNvPr id="30738" name="Immagine 30737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2732338" y="1186595"/>
                <a:ext cx="238288" cy="459556"/>
              </a:xfrm>
              <a:prstGeom prst="rect">
                <a:avLst/>
              </a:prstGeom>
            </p:spPr>
          </p:pic>
          <p:grpSp>
            <p:nvGrpSpPr>
              <p:cNvPr id="5" name="Gruppo 4"/>
              <p:cNvGrpSpPr/>
              <p:nvPr/>
            </p:nvGrpSpPr>
            <p:grpSpPr>
              <a:xfrm>
                <a:off x="2189315" y="1679693"/>
                <a:ext cx="427207" cy="1157721"/>
                <a:chOff x="2199898" y="1669110"/>
                <a:chExt cx="427207" cy="1157721"/>
              </a:xfrm>
            </p:grpSpPr>
            <p:cxnSp>
              <p:nvCxnSpPr>
                <p:cNvPr id="64" name="Connettore 2 63"/>
                <p:cNvCxnSpPr/>
                <p:nvPr/>
              </p:nvCxnSpPr>
              <p:spPr>
                <a:xfrm flipV="1">
                  <a:off x="2253898" y="1669110"/>
                  <a:ext cx="373207" cy="1083243"/>
                </a:xfrm>
                <a:prstGeom prst="straightConnector1">
                  <a:avLst/>
                </a:prstGeom>
                <a:ln w="57150" cmpd="sng">
                  <a:solidFill>
                    <a:srgbClr val="FF0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0" name="Ovale 29"/>
                <p:cNvSpPr>
                  <a:spLocks noChangeAspect="1"/>
                </p:cNvSpPr>
                <p:nvPr/>
              </p:nvSpPr>
              <p:spPr>
                <a:xfrm>
                  <a:off x="2199898" y="2718831"/>
                  <a:ext cx="108000" cy="108000"/>
                </a:xfrm>
                <a:prstGeom prst="ellipse">
                  <a:avLst/>
                </a:prstGeom>
                <a:solidFill>
                  <a:srgbClr val="FF0000"/>
                </a:solidFill>
                <a:ln w="57150" cmpd="sng">
                  <a:solidFill>
                    <a:srgbClr val="FF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356556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45058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4592122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Local/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Global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Formulation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6" name="Gruppo 5"/>
          <p:cNvGrpSpPr/>
          <p:nvPr/>
        </p:nvGrpSpPr>
        <p:grpSpPr>
          <a:xfrm>
            <a:off x="412603" y="2473719"/>
            <a:ext cx="4093901" cy="2220913"/>
            <a:chOff x="412603" y="2473719"/>
            <a:chExt cx="4093901" cy="2220913"/>
          </a:xfrm>
        </p:grpSpPr>
        <p:sp>
          <p:nvSpPr>
            <p:cNvPr id="23" name="Rettangolo arrotondato 22"/>
            <p:cNvSpPr/>
            <p:nvPr/>
          </p:nvSpPr>
          <p:spPr>
            <a:xfrm>
              <a:off x="412603" y="2473719"/>
              <a:ext cx="4093901" cy="2220913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8" name="CasellaDiTesto 7"/>
            <p:cNvSpPr txBox="1"/>
            <p:nvPr/>
          </p:nvSpPr>
          <p:spPr>
            <a:xfrm>
              <a:off x="1540473" y="2625327"/>
              <a:ext cx="1654175" cy="43021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buSzPct val="60000"/>
                <a:defRPr/>
              </a:pPr>
              <a:r>
                <a:rPr lang="it-IT" sz="2200" b="1" i="1" dirty="0">
                  <a:solidFill>
                    <a:schemeClr val="accent6"/>
                  </a:solidFill>
                  <a:latin typeface="Candara"/>
                  <a:cs typeface="Candara"/>
                </a:rPr>
                <a:t>LOCAL STEP</a:t>
              </a:r>
            </a:p>
          </p:txBody>
        </p:sp>
        <p:sp>
          <p:nvSpPr>
            <p:cNvPr id="45077" name="Rettangolo 45076"/>
            <p:cNvSpPr/>
            <p:nvPr/>
          </p:nvSpPr>
          <p:spPr>
            <a:xfrm>
              <a:off x="558163" y="3152989"/>
              <a:ext cx="3749744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457200" indent="-457200">
                <a:buSzPct val="60000"/>
                <a:buFont typeface="Lucida Grande"/>
                <a:buChar char="▶"/>
                <a:defRPr/>
              </a:pP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Compute target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edge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directions</a:t>
              </a:r>
              <a:endParaRPr lang="it-IT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>
                <a:buSzPct val="60000"/>
                <a:defRPr/>
              </a:pPr>
              <a:endParaRPr lang="it-IT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marL="457200" indent="-457200">
                <a:buSzPct val="60000"/>
                <a:buFont typeface="Lucida Grande"/>
                <a:buChar char="▶"/>
                <a:defRPr/>
              </a:pP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Return </a:t>
              </a: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unconstrained</a:t>
              </a: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solution</a:t>
              </a: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, </a:t>
              </a:r>
              <a:b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</a:b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if</a:t>
              </a: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fails</a:t>
              </a:r>
              <a:endParaRPr lang="it-IT" b="1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grpSp>
        <p:nvGrpSpPr>
          <p:cNvPr id="7" name="Gruppo 6"/>
          <p:cNvGrpSpPr/>
          <p:nvPr/>
        </p:nvGrpSpPr>
        <p:grpSpPr>
          <a:xfrm>
            <a:off x="4658904" y="2473719"/>
            <a:ext cx="4072493" cy="2220913"/>
            <a:chOff x="4658904" y="2473719"/>
            <a:chExt cx="4072493" cy="2220913"/>
          </a:xfrm>
        </p:grpSpPr>
        <p:sp>
          <p:nvSpPr>
            <p:cNvPr id="24" name="Rettangolo arrotondato 23"/>
            <p:cNvSpPr/>
            <p:nvPr/>
          </p:nvSpPr>
          <p:spPr>
            <a:xfrm>
              <a:off x="4658904" y="2473719"/>
              <a:ext cx="4072493" cy="2220913"/>
            </a:xfrm>
            <a:prstGeom prst="roundRect">
              <a:avLst/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it-IT"/>
            </a:p>
          </p:txBody>
        </p:sp>
        <p:sp>
          <p:nvSpPr>
            <p:cNvPr id="14" name="CasellaDiTesto 13"/>
            <p:cNvSpPr txBox="1"/>
            <p:nvPr/>
          </p:nvSpPr>
          <p:spPr>
            <a:xfrm>
              <a:off x="5890555" y="2625327"/>
              <a:ext cx="1839913" cy="43021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buSzPct val="60000"/>
                <a:defRPr/>
              </a:pPr>
              <a:r>
                <a:rPr lang="it-IT" sz="2200" b="1" i="1" dirty="0">
                  <a:solidFill>
                    <a:schemeClr val="accent6"/>
                  </a:solidFill>
                  <a:latin typeface="Candara"/>
                  <a:cs typeface="Candara"/>
                </a:rPr>
                <a:t>GLOBAL STEP</a:t>
              </a:r>
            </a:p>
          </p:txBody>
        </p:sp>
        <p:sp>
          <p:nvSpPr>
            <p:cNvPr id="64" name="Rettangolo 63"/>
            <p:cNvSpPr/>
            <p:nvPr/>
          </p:nvSpPr>
          <p:spPr>
            <a:xfrm>
              <a:off x="4889830" y="3152989"/>
              <a:ext cx="3185487" cy="120032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457200" indent="-457200">
                <a:buSzPct val="60000"/>
                <a:buFont typeface="Lucida Grande"/>
                <a:buChar char="▶"/>
                <a:defRPr/>
              </a:pP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Combine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local</a:t>
              </a:r>
              <a:r>
                <a:rPr lang="it-IT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solutions</a:t>
              </a:r>
              <a:endParaRPr lang="it-IT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marL="457200" indent="-457200">
                <a:buSzPct val="60000"/>
                <a:buFont typeface="Lucida Grande"/>
                <a:buChar char="▶"/>
                <a:defRPr/>
              </a:pPr>
              <a:endParaRPr lang="it-IT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  <a:p>
              <a:pPr marL="457200" indent="-457200">
                <a:buSzPct val="60000"/>
                <a:buFont typeface="Lucida Grande"/>
                <a:buChar char="▶"/>
                <a:defRPr/>
              </a:pP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Relax </a:t>
              </a: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explicit</a:t>
              </a: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constraints</a:t>
              </a: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,</a:t>
              </a:r>
              <a:b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</a:b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using</a:t>
              </a:r>
              <a:r>
                <a:rPr lang="it-IT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penalties</a:t>
              </a:r>
              <a:endParaRPr lang="it-IT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sp>
        <p:nvSpPr>
          <p:cNvPr id="28" name="CasellaDiTesto 27"/>
          <p:cNvSpPr txBox="1"/>
          <p:nvPr/>
        </p:nvSpPr>
        <p:spPr>
          <a:xfrm>
            <a:off x="198438" y="1066800"/>
            <a:ext cx="6301725" cy="83612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More </a:t>
            </a:r>
            <a:r>
              <a:rPr lang="it-IT" sz="2000" b="1" i="1" dirty="0" err="1" smtClean="0">
                <a:solidFill>
                  <a:schemeClr val="accent6"/>
                </a:solidFill>
                <a:latin typeface="Candara"/>
                <a:cs typeface="Candara"/>
              </a:rPr>
              <a:t>robust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framework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: split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problem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in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two</a:t>
            </a:r>
            <a:r>
              <a:rPr lang="it-IT" sz="20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dirty="0" err="1" smtClean="0">
                <a:solidFill>
                  <a:schemeClr val="accent6"/>
                </a:solidFill>
                <a:latin typeface="Candara"/>
                <a:cs typeface="Candara"/>
              </a:rPr>
              <a:t>parts</a:t>
            </a:r>
            <a:endParaRPr lang="it-IT" sz="20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marL="457200" indent="-457200">
              <a:lnSpc>
                <a:spcPct val="150000"/>
              </a:lnSpc>
              <a:buSzPct val="60000"/>
              <a:buFont typeface="Lucida Grande"/>
              <a:buChar char="▶"/>
              <a:defRPr/>
            </a:pPr>
            <a:r>
              <a:rPr lang="it-IT" sz="2000" b="1" dirty="0" err="1" smtClean="0">
                <a:solidFill>
                  <a:schemeClr val="accent6"/>
                </a:solidFill>
                <a:latin typeface="Candara"/>
                <a:cs typeface="Candara"/>
              </a:rPr>
              <a:t>Avoid</a:t>
            </a:r>
            <a:r>
              <a:rPr lang="it-IT" sz="2000" b="1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b="1" dirty="0" err="1" smtClean="0">
                <a:solidFill>
                  <a:schemeClr val="accent6"/>
                </a:solidFill>
                <a:latin typeface="Candara"/>
                <a:cs typeface="Candara"/>
              </a:rPr>
              <a:t>empty</a:t>
            </a:r>
            <a:r>
              <a:rPr lang="it-IT" sz="2000" b="1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b="1" dirty="0" err="1" smtClean="0">
                <a:solidFill>
                  <a:schemeClr val="accent6"/>
                </a:solidFill>
                <a:latin typeface="Candara"/>
                <a:cs typeface="Candara"/>
              </a:rPr>
              <a:t>solution</a:t>
            </a:r>
            <a:r>
              <a:rPr lang="it-IT" sz="2000" b="1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b="1" dirty="0" err="1" smtClean="0">
                <a:solidFill>
                  <a:schemeClr val="accent6"/>
                </a:solidFill>
                <a:latin typeface="Candara"/>
                <a:cs typeface="Candara"/>
              </a:rPr>
              <a:t>spaces</a:t>
            </a:r>
            <a:r>
              <a:rPr lang="it-IT" sz="2000" b="1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b="1" dirty="0" err="1" smtClean="0">
                <a:solidFill>
                  <a:schemeClr val="accent6"/>
                </a:solidFill>
                <a:latin typeface="Candara"/>
                <a:cs typeface="Candara"/>
              </a:rPr>
              <a:t>at</a:t>
            </a:r>
            <a:r>
              <a:rPr lang="it-IT" sz="2000" b="1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b="1" dirty="0" err="1" smtClean="0">
                <a:solidFill>
                  <a:schemeClr val="accent6"/>
                </a:solidFill>
                <a:latin typeface="Candara"/>
                <a:cs typeface="Candara"/>
              </a:rPr>
              <a:t>any</a:t>
            </a:r>
            <a:r>
              <a:rPr lang="it-IT" sz="2000" b="1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000" b="1" dirty="0" err="1" smtClean="0">
                <a:solidFill>
                  <a:schemeClr val="accent6"/>
                </a:solidFill>
                <a:latin typeface="Candara"/>
                <a:cs typeface="Candara"/>
              </a:rPr>
              <a:t>point</a:t>
            </a:r>
            <a:endParaRPr lang="it-IT" sz="2000" b="1" dirty="0" smtClean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grpSp>
        <p:nvGrpSpPr>
          <p:cNvPr id="3" name="Gruppo 2"/>
          <p:cNvGrpSpPr/>
          <p:nvPr/>
        </p:nvGrpSpPr>
        <p:grpSpPr>
          <a:xfrm>
            <a:off x="3503083" y="2132344"/>
            <a:ext cx="2166618" cy="2903066"/>
            <a:chOff x="3503083" y="2132344"/>
            <a:chExt cx="2166618" cy="2903066"/>
          </a:xfrm>
        </p:grpSpPr>
        <p:grpSp>
          <p:nvGrpSpPr>
            <p:cNvPr id="5" name="Gruppo 4"/>
            <p:cNvGrpSpPr/>
            <p:nvPr/>
          </p:nvGrpSpPr>
          <p:grpSpPr>
            <a:xfrm>
              <a:off x="3503083" y="4131999"/>
              <a:ext cx="2021597" cy="903411"/>
              <a:chOff x="3503083" y="4131999"/>
              <a:chExt cx="2021597" cy="903411"/>
            </a:xfrm>
          </p:grpSpPr>
          <p:sp>
            <p:nvSpPr>
              <p:cNvPr id="17" name="Freccia a inversione 16"/>
              <p:cNvSpPr/>
              <p:nvPr/>
            </p:nvSpPr>
            <p:spPr>
              <a:xfrm rot="10800000" flipH="1">
                <a:off x="3793127" y="4146652"/>
                <a:ext cx="1731553" cy="888758"/>
              </a:xfrm>
              <a:prstGeom prst="uturnArrow">
                <a:avLst>
                  <a:gd name="adj1" fmla="val 25000"/>
                  <a:gd name="adj2" fmla="val 25000"/>
                  <a:gd name="adj3" fmla="val 26466"/>
                  <a:gd name="adj4" fmla="val 26163"/>
                  <a:gd name="adj5" fmla="val 77198"/>
                </a:avLst>
              </a:prstGeom>
              <a:solidFill>
                <a:schemeClr val="bg1"/>
              </a:solidFill>
              <a:ln w="28575" cmpd="sng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solidFill>
                    <a:schemeClr val="tx1"/>
                  </a:solidFill>
                </a:endParaRPr>
              </a:p>
            </p:txBody>
          </p:sp>
          <p:sp>
            <p:nvSpPr>
              <p:cNvPr id="4" name="Rettangolo 3"/>
              <p:cNvSpPr/>
              <p:nvPr/>
            </p:nvSpPr>
            <p:spPr>
              <a:xfrm>
                <a:off x="3503083" y="4131999"/>
                <a:ext cx="666751" cy="54798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grpSp>
          <p:nvGrpSpPr>
            <p:cNvPr id="20" name="Gruppo 19"/>
            <p:cNvGrpSpPr/>
            <p:nvPr/>
          </p:nvGrpSpPr>
          <p:grpSpPr>
            <a:xfrm rot="10800000">
              <a:off x="3648105" y="2132344"/>
              <a:ext cx="2021596" cy="1020645"/>
              <a:chOff x="3503084" y="4014765"/>
              <a:chExt cx="2021596" cy="1020645"/>
            </a:xfrm>
            <a:effectLst/>
          </p:grpSpPr>
          <p:sp>
            <p:nvSpPr>
              <p:cNvPr id="21" name="Freccia a inversione 20"/>
              <p:cNvSpPr/>
              <p:nvPr/>
            </p:nvSpPr>
            <p:spPr>
              <a:xfrm rot="10800000" flipH="1">
                <a:off x="3793127" y="4146652"/>
                <a:ext cx="1731553" cy="888758"/>
              </a:xfrm>
              <a:prstGeom prst="uturnArrow">
                <a:avLst>
                  <a:gd name="adj1" fmla="val 25000"/>
                  <a:gd name="adj2" fmla="val 25000"/>
                  <a:gd name="adj3" fmla="val 26466"/>
                  <a:gd name="adj4" fmla="val 26163"/>
                  <a:gd name="adj5" fmla="val 77198"/>
                </a:avLst>
              </a:prstGeom>
              <a:solidFill>
                <a:schemeClr val="bg1"/>
              </a:solidFill>
              <a:ln w="28575" cmpd="sng">
                <a:solidFill>
                  <a:schemeClr val="tx1"/>
                </a:solidFill>
              </a:ln>
            </p:spPr>
            <p:style>
              <a:lnRef idx="1">
                <a:schemeClr val="dk1"/>
              </a:lnRef>
              <a:fillRef idx="3">
                <a:schemeClr val="dk1"/>
              </a:fillRef>
              <a:effectRef idx="2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solidFill>
                    <a:schemeClr val="tx1"/>
                  </a:solidFill>
                </a:endParaRPr>
              </a:p>
            </p:txBody>
          </p:sp>
          <p:sp>
            <p:nvSpPr>
              <p:cNvPr id="22" name="Rettangolo 21"/>
              <p:cNvSpPr/>
              <p:nvPr/>
            </p:nvSpPr>
            <p:spPr>
              <a:xfrm>
                <a:off x="3503084" y="4014765"/>
                <a:ext cx="666751" cy="66521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45058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952979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Local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step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7" name="Gruppo 6"/>
          <p:cNvGrpSpPr/>
          <p:nvPr/>
        </p:nvGrpSpPr>
        <p:grpSpPr>
          <a:xfrm>
            <a:off x="5160419" y="1875787"/>
            <a:ext cx="3622748" cy="2412000"/>
            <a:chOff x="5160419" y="1875787"/>
            <a:chExt cx="3622748" cy="2412000"/>
          </a:xfrm>
        </p:grpSpPr>
        <p:pic>
          <p:nvPicPr>
            <p:cNvPr id="26" name="Immagine 25" descr="Schermata 07-2457211 alle 11.59.56.png"/>
            <p:cNvPicPr>
              <a:picLocks noChangeAspect="1"/>
            </p:cNvPicPr>
            <p:nvPr/>
          </p:nvPicPr>
          <p:blipFill>
            <a:blip r:embed="rId4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60419" y="1875787"/>
              <a:ext cx="3622748" cy="2412000"/>
            </a:xfrm>
            <a:prstGeom prst="rect">
              <a:avLst/>
            </a:prstGeom>
          </p:spPr>
        </p:pic>
        <p:pic>
          <p:nvPicPr>
            <p:cNvPr id="27" name="Immagine 26" descr="Schermata 07-2457211 alle 11.59.56 copia.png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188"/>
            <a:stretch/>
          </p:blipFill>
          <p:spPr>
            <a:xfrm>
              <a:off x="5160419" y="2000905"/>
              <a:ext cx="3622748" cy="2286881"/>
            </a:xfrm>
            <a:prstGeom prst="rect">
              <a:avLst/>
            </a:prstGeom>
          </p:spPr>
        </p:pic>
      </p:grpSp>
      <p:grpSp>
        <p:nvGrpSpPr>
          <p:cNvPr id="5" name="Gruppo 4"/>
          <p:cNvGrpSpPr/>
          <p:nvPr/>
        </p:nvGrpSpPr>
        <p:grpSpPr>
          <a:xfrm>
            <a:off x="6385086" y="2596480"/>
            <a:ext cx="1512897" cy="1023578"/>
            <a:chOff x="6385086" y="2596480"/>
            <a:chExt cx="1512897" cy="1023578"/>
          </a:xfrm>
        </p:grpSpPr>
        <p:grpSp>
          <p:nvGrpSpPr>
            <p:cNvPr id="28" name="Gruppo 27"/>
            <p:cNvGrpSpPr/>
            <p:nvPr/>
          </p:nvGrpSpPr>
          <p:grpSpPr>
            <a:xfrm>
              <a:off x="7337452" y="3145075"/>
              <a:ext cx="305790" cy="474983"/>
              <a:chOff x="2240621" y="3428648"/>
              <a:chExt cx="305790" cy="474983"/>
            </a:xfrm>
          </p:grpSpPr>
          <p:cxnSp>
            <p:nvCxnSpPr>
              <p:cNvPr id="29" name="Connettore 2 28"/>
              <p:cNvCxnSpPr/>
              <p:nvPr/>
            </p:nvCxnSpPr>
            <p:spPr>
              <a:xfrm flipH="1" flipV="1">
                <a:off x="2240621" y="3428648"/>
                <a:ext cx="41299" cy="474983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0" name="Immagine 29"/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333545" y="3643379"/>
                <a:ext cx="212866" cy="143997"/>
              </a:xfrm>
              <a:prstGeom prst="rect">
                <a:avLst/>
              </a:prstGeom>
            </p:spPr>
          </p:pic>
        </p:grpSp>
        <p:grpSp>
          <p:nvGrpSpPr>
            <p:cNvPr id="31" name="Gruppo 30"/>
            <p:cNvGrpSpPr/>
            <p:nvPr/>
          </p:nvGrpSpPr>
          <p:grpSpPr>
            <a:xfrm>
              <a:off x="7582774" y="2667611"/>
              <a:ext cx="315209" cy="474983"/>
              <a:chOff x="2671793" y="2775642"/>
              <a:chExt cx="315209" cy="474983"/>
            </a:xfrm>
          </p:grpSpPr>
          <p:cxnSp>
            <p:nvCxnSpPr>
              <p:cNvPr id="32" name="Connettore 2 31"/>
              <p:cNvCxnSpPr/>
              <p:nvPr/>
            </p:nvCxnSpPr>
            <p:spPr>
              <a:xfrm flipH="1" flipV="1">
                <a:off x="2671793" y="2775642"/>
                <a:ext cx="41299" cy="474983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3" name="Immagine 32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780398" y="3062654"/>
                <a:ext cx="206604" cy="143997"/>
              </a:xfrm>
              <a:prstGeom prst="rect">
                <a:avLst/>
              </a:prstGeom>
            </p:spPr>
          </p:pic>
        </p:grpSp>
        <p:grpSp>
          <p:nvGrpSpPr>
            <p:cNvPr id="34" name="Gruppo 33"/>
            <p:cNvGrpSpPr/>
            <p:nvPr/>
          </p:nvGrpSpPr>
          <p:grpSpPr>
            <a:xfrm>
              <a:off x="6516124" y="2596480"/>
              <a:ext cx="312933" cy="495635"/>
              <a:chOff x="1594818" y="2714837"/>
              <a:chExt cx="312933" cy="495635"/>
            </a:xfrm>
          </p:grpSpPr>
          <p:cxnSp>
            <p:nvCxnSpPr>
              <p:cNvPr id="35" name="Connettore 2 34"/>
              <p:cNvCxnSpPr/>
              <p:nvPr/>
            </p:nvCxnSpPr>
            <p:spPr>
              <a:xfrm flipH="1" flipV="1">
                <a:off x="1594818" y="2714837"/>
                <a:ext cx="41299" cy="474983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6" name="Immagine 35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1694885" y="3066475"/>
                <a:ext cx="212866" cy="143997"/>
              </a:xfrm>
              <a:prstGeom prst="rect">
                <a:avLst/>
              </a:prstGeom>
            </p:spPr>
          </p:pic>
        </p:grpSp>
        <p:grpSp>
          <p:nvGrpSpPr>
            <p:cNvPr id="37" name="Gruppo 36"/>
            <p:cNvGrpSpPr/>
            <p:nvPr/>
          </p:nvGrpSpPr>
          <p:grpSpPr>
            <a:xfrm>
              <a:off x="6385086" y="3081787"/>
              <a:ext cx="316888" cy="474983"/>
              <a:chOff x="1298580" y="3272426"/>
              <a:chExt cx="316888" cy="474983"/>
            </a:xfrm>
          </p:grpSpPr>
          <p:cxnSp>
            <p:nvCxnSpPr>
              <p:cNvPr id="38" name="Connettore 2 37"/>
              <p:cNvCxnSpPr/>
              <p:nvPr/>
            </p:nvCxnSpPr>
            <p:spPr>
              <a:xfrm flipH="1" flipV="1">
                <a:off x="1298580" y="3272426"/>
                <a:ext cx="41299" cy="474983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9" name="Immagine 38"/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1402602" y="3570256"/>
                <a:ext cx="212866" cy="143997"/>
              </a:xfrm>
              <a:prstGeom prst="rect">
                <a:avLst/>
              </a:prstGeom>
            </p:spPr>
          </p:pic>
        </p:grpSp>
      </p:grpSp>
      <p:grpSp>
        <p:nvGrpSpPr>
          <p:cNvPr id="6" name="Gruppo 5"/>
          <p:cNvGrpSpPr/>
          <p:nvPr/>
        </p:nvGrpSpPr>
        <p:grpSpPr>
          <a:xfrm>
            <a:off x="865188" y="1708909"/>
            <a:ext cx="6565188" cy="1797396"/>
            <a:chOff x="865188" y="1708909"/>
            <a:chExt cx="6565188" cy="1797396"/>
          </a:xfrm>
        </p:grpSpPr>
        <p:grpSp>
          <p:nvGrpSpPr>
            <p:cNvPr id="4" name="Gruppo 3"/>
            <p:cNvGrpSpPr/>
            <p:nvPr/>
          </p:nvGrpSpPr>
          <p:grpSpPr>
            <a:xfrm>
              <a:off x="6901074" y="1708909"/>
              <a:ext cx="529302" cy="1486722"/>
              <a:chOff x="6901074" y="1857071"/>
              <a:chExt cx="529302" cy="1486722"/>
            </a:xfrm>
          </p:grpSpPr>
          <p:cxnSp>
            <p:nvCxnSpPr>
              <p:cNvPr id="42" name="Connettore 2 41"/>
              <p:cNvCxnSpPr/>
              <p:nvPr/>
            </p:nvCxnSpPr>
            <p:spPr>
              <a:xfrm flipH="1" flipV="1">
                <a:off x="6901074" y="1857071"/>
                <a:ext cx="175523" cy="1486722"/>
              </a:xfrm>
              <a:prstGeom prst="straightConnector1">
                <a:avLst/>
              </a:prstGeom>
              <a:ln w="57150" cmpd="sng">
                <a:solidFill>
                  <a:srgbClr val="0080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" name="Immagine 2"/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7066791" y="2023949"/>
                <a:ext cx="363585" cy="312851"/>
              </a:xfrm>
              <a:prstGeom prst="rect">
                <a:avLst/>
              </a:prstGeom>
            </p:spPr>
          </p:pic>
        </p:grpSp>
        <p:grpSp>
          <p:nvGrpSpPr>
            <p:cNvPr id="50" name="Gruppo 49"/>
            <p:cNvGrpSpPr/>
            <p:nvPr/>
          </p:nvGrpSpPr>
          <p:grpSpPr>
            <a:xfrm>
              <a:off x="865188" y="2402359"/>
              <a:ext cx="3646884" cy="1103946"/>
              <a:chOff x="477754" y="2831353"/>
              <a:chExt cx="3646884" cy="1103946"/>
            </a:xfrm>
          </p:grpSpPr>
          <p:pic>
            <p:nvPicPr>
              <p:cNvPr id="51" name="Immagine 50"/>
              <p:cNvPicPr>
                <a:picLocks noChangeAspect="1"/>
              </p:cNvPicPr>
              <p:nvPr/>
            </p:nvPicPr>
            <p:blipFill>
              <a:blip r:embed="rId11"/>
              <a:stretch>
                <a:fillRect/>
              </a:stretch>
            </p:blipFill>
            <p:spPr>
              <a:xfrm>
                <a:off x="477754" y="2831353"/>
                <a:ext cx="3646884" cy="648000"/>
              </a:xfrm>
              <a:prstGeom prst="rect">
                <a:avLst/>
              </a:prstGeom>
            </p:spPr>
          </p:pic>
          <p:pic>
            <p:nvPicPr>
              <p:cNvPr id="52" name="Immagine 51"/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982703" y="3647299"/>
                <a:ext cx="3027349" cy="288000"/>
              </a:xfrm>
              <a:prstGeom prst="rect">
                <a:avLst/>
              </a:prstGeom>
            </p:spPr>
          </p:pic>
        </p:grpSp>
      </p:grpSp>
      <p:sp>
        <p:nvSpPr>
          <p:cNvPr id="53" name="CasellaDiTesto 52"/>
          <p:cNvSpPr txBox="1"/>
          <p:nvPr/>
        </p:nvSpPr>
        <p:spPr>
          <a:xfrm>
            <a:off x="420681" y="1066800"/>
            <a:ext cx="7789312" cy="80021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Optimize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target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edge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orientation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subject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to 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non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-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inversion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/>
            </a:r>
            <a:b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</a:br>
            <a:r>
              <a:rPr lang="it-IT" sz="2300" dirty="0" err="1" smtClean="0">
                <a:solidFill>
                  <a:schemeClr val="accent6"/>
                </a:solidFill>
                <a:latin typeface="Candara"/>
                <a:cs typeface="Candara"/>
              </a:rPr>
              <a:t>constraints</a:t>
            </a:r>
            <a:endParaRPr lang="it-IT" sz="2300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sp>
        <p:nvSpPr>
          <p:cNvPr id="40" name="Esplosione 2 39"/>
          <p:cNvSpPr/>
          <p:nvPr/>
        </p:nvSpPr>
        <p:spPr>
          <a:xfrm rot="21329774">
            <a:off x="1811861" y="3636522"/>
            <a:ext cx="2461699" cy="1214827"/>
          </a:xfrm>
          <a:prstGeom prst="irregularSeal2">
            <a:avLst/>
          </a:prstGeom>
          <a:solidFill>
            <a:srgbClr val="008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600" dirty="0" smtClean="0">
                <a:solidFill>
                  <a:schemeClr val="bg1"/>
                </a:solidFill>
                <a:latin typeface="Abadi MT Condensed Extra Bold"/>
                <a:cs typeface="Abadi MT Condensed Extra Bold"/>
              </a:rPr>
              <a:t>CONVEX</a:t>
            </a:r>
          </a:p>
          <a:p>
            <a:pPr algn="ctr"/>
            <a:r>
              <a:rPr lang="it-IT" sz="1600" dirty="0" smtClean="0">
                <a:solidFill>
                  <a:schemeClr val="bg1"/>
                </a:solidFill>
                <a:latin typeface="Abadi MT Condensed Extra Bold"/>
                <a:cs typeface="Abadi MT Condensed Extra Bold"/>
              </a:rPr>
              <a:t>QP</a:t>
            </a:r>
            <a:endParaRPr lang="it-IT" sz="1600" dirty="0">
              <a:solidFill>
                <a:schemeClr val="bg1"/>
              </a:solidFill>
              <a:latin typeface="Abadi MT Condensed Extra Bold"/>
              <a:cs typeface="Abadi MT Condensed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42302389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4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45058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952979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Local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step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sp>
        <p:nvSpPr>
          <p:cNvPr id="44" name="CasellaDiTesto 43"/>
          <p:cNvSpPr txBox="1"/>
          <p:nvPr/>
        </p:nvSpPr>
        <p:spPr>
          <a:xfrm>
            <a:off x="420681" y="1066800"/>
            <a:ext cx="7789312" cy="800219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Optimize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target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edge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orientation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subject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to 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non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-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inversion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/>
            </a:r>
            <a:b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</a:br>
            <a:r>
              <a:rPr lang="it-IT" sz="2300" dirty="0" err="1" smtClean="0">
                <a:solidFill>
                  <a:schemeClr val="accent6"/>
                </a:solidFill>
                <a:latin typeface="Candara"/>
                <a:cs typeface="Candara"/>
              </a:rPr>
              <a:t>constraints</a:t>
            </a:r>
            <a:endParaRPr lang="it-IT" sz="2300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sp>
        <p:nvSpPr>
          <p:cNvPr id="48" name="CasellaDiTesto 47"/>
          <p:cNvSpPr txBox="1"/>
          <p:nvPr/>
        </p:nvSpPr>
        <p:spPr>
          <a:xfrm>
            <a:off x="420681" y="4301041"/>
            <a:ext cx="7558479" cy="44627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If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solution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space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is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empty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 smtClean="0">
                <a:solidFill>
                  <a:schemeClr val="accent6"/>
                </a:solidFill>
                <a:latin typeface="Candara"/>
                <a:cs typeface="Candara"/>
              </a:rPr>
              <a:t>return</a:t>
            </a:r>
            <a:r>
              <a:rPr lang="it-IT" sz="23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unconstrained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solution</a:t>
            </a:r>
            <a:endParaRPr lang="it-IT" sz="2300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grpSp>
        <p:nvGrpSpPr>
          <p:cNvPr id="5" name="Gruppo 4"/>
          <p:cNvGrpSpPr/>
          <p:nvPr/>
        </p:nvGrpSpPr>
        <p:grpSpPr>
          <a:xfrm flipH="1">
            <a:off x="5657148" y="1868034"/>
            <a:ext cx="3005420" cy="2240307"/>
            <a:chOff x="5201689" y="1699435"/>
            <a:chExt cx="3494629" cy="2604975"/>
          </a:xfrm>
        </p:grpSpPr>
        <p:pic>
          <p:nvPicPr>
            <p:cNvPr id="40" name="Immagine 39" descr="Schermata 07-2457211 alle 14.48.10 copia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01689" y="1888149"/>
              <a:ext cx="3494629" cy="2416261"/>
            </a:xfrm>
            <a:prstGeom prst="rect">
              <a:avLst/>
            </a:prstGeom>
          </p:spPr>
        </p:pic>
        <p:grpSp>
          <p:nvGrpSpPr>
            <p:cNvPr id="41" name="Gruppo 40"/>
            <p:cNvGrpSpPr/>
            <p:nvPr/>
          </p:nvGrpSpPr>
          <p:grpSpPr>
            <a:xfrm>
              <a:off x="6263274" y="2064978"/>
              <a:ext cx="1537864" cy="1401419"/>
              <a:chOff x="1432762" y="2045236"/>
              <a:chExt cx="1537864" cy="1401419"/>
            </a:xfrm>
          </p:grpSpPr>
          <p:cxnSp>
            <p:nvCxnSpPr>
              <p:cNvPr id="43" name="Connettore 2 42"/>
              <p:cNvCxnSpPr/>
              <p:nvPr/>
            </p:nvCxnSpPr>
            <p:spPr>
              <a:xfrm flipH="1">
                <a:off x="1818741" y="2360000"/>
                <a:ext cx="144467" cy="103562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5" name="Connettore 2 44"/>
              <p:cNvCxnSpPr/>
              <p:nvPr/>
            </p:nvCxnSpPr>
            <p:spPr>
              <a:xfrm flipV="1">
                <a:off x="1432762" y="2127250"/>
                <a:ext cx="91238" cy="153905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Connettore 2 45"/>
              <p:cNvCxnSpPr/>
              <p:nvPr/>
            </p:nvCxnSpPr>
            <p:spPr>
              <a:xfrm flipV="1">
                <a:off x="2627105" y="3344171"/>
                <a:ext cx="343521" cy="102484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Connettore 2 46"/>
              <p:cNvCxnSpPr/>
              <p:nvPr/>
            </p:nvCxnSpPr>
            <p:spPr>
              <a:xfrm flipH="1" flipV="1">
                <a:off x="1686492" y="2808874"/>
                <a:ext cx="205736" cy="193584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3500000" sy="23000" kx="1200000" algn="b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Connettore 2 48"/>
              <p:cNvCxnSpPr/>
              <p:nvPr/>
            </p:nvCxnSpPr>
            <p:spPr>
              <a:xfrm flipV="1">
                <a:off x="2527734" y="2463561"/>
                <a:ext cx="198741" cy="291515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Connettore 2 49"/>
              <p:cNvCxnSpPr/>
              <p:nvPr/>
            </p:nvCxnSpPr>
            <p:spPr>
              <a:xfrm flipV="1">
                <a:off x="1686492" y="2045236"/>
                <a:ext cx="0" cy="291515"/>
              </a:xfrm>
              <a:prstGeom prst="straightConnector1">
                <a:avLst/>
              </a:prstGeom>
              <a:ln w="3810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54" name="Connettore 2 53"/>
            <p:cNvCxnSpPr/>
            <p:nvPr/>
          </p:nvCxnSpPr>
          <p:spPr>
            <a:xfrm flipV="1">
              <a:off x="7073827" y="1699435"/>
              <a:ext cx="373207" cy="1083243"/>
            </a:xfrm>
            <a:prstGeom prst="straightConnector1">
              <a:avLst/>
            </a:prstGeom>
            <a:ln w="57150" cmpd="sng">
              <a:solidFill>
                <a:srgbClr val="FF0000"/>
              </a:solidFill>
              <a:headEnd type="none"/>
              <a:tailEnd type="triangle"/>
            </a:ln>
            <a:effectLst>
              <a:outerShdw blurRad="76200" dir="18900000" sy="23000" kx="-1200000" algn="bl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6" name="Gruppo 55"/>
          <p:cNvGrpSpPr/>
          <p:nvPr/>
        </p:nvGrpSpPr>
        <p:grpSpPr>
          <a:xfrm>
            <a:off x="865188" y="2402359"/>
            <a:ext cx="3646884" cy="1103946"/>
            <a:chOff x="477754" y="2831353"/>
            <a:chExt cx="3646884" cy="1103946"/>
          </a:xfrm>
        </p:grpSpPr>
        <p:pic>
          <p:nvPicPr>
            <p:cNvPr id="57" name="Immagine 56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77754" y="2831353"/>
              <a:ext cx="3646884" cy="648000"/>
            </a:xfrm>
            <a:prstGeom prst="rect">
              <a:avLst/>
            </a:prstGeom>
          </p:spPr>
        </p:pic>
        <p:pic>
          <p:nvPicPr>
            <p:cNvPr id="58" name="Immagine 57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82703" y="3647299"/>
              <a:ext cx="3027349" cy="288000"/>
            </a:xfrm>
            <a:prstGeom prst="rect">
              <a:avLst/>
            </a:prstGeom>
          </p:spPr>
        </p:pic>
      </p:grpSp>
      <p:sp>
        <p:nvSpPr>
          <p:cNvPr id="6" name="Arco 5"/>
          <p:cNvSpPr/>
          <p:nvPr/>
        </p:nvSpPr>
        <p:spPr>
          <a:xfrm>
            <a:off x="709084" y="3345264"/>
            <a:ext cx="4910672" cy="507028"/>
          </a:xfrm>
          <a:prstGeom prst="arc">
            <a:avLst>
              <a:gd name="adj1" fmla="val 11062581"/>
              <a:gd name="adj2" fmla="val 21031343"/>
            </a:avLst>
          </a:prstGeom>
          <a:ln w="381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2601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45058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59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5060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159566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Global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step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45086" name="Gruppo 45085"/>
          <p:cNvGrpSpPr/>
          <p:nvPr/>
        </p:nvGrpSpPr>
        <p:grpSpPr>
          <a:xfrm>
            <a:off x="5202603" y="2912900"/>
            <a:ext cx="1953227" cy="608942"/>
            <a:chOff x="4579856" y="2660541"/>
            <a:chExt cx="1953227" cy="608942"/>
          </a:xfrm>
        </p:grpSpPr>
        <p:sp>
          <p:nvSpPr>
            <p:cNvPr id="29" name="CasellaDiTesto 28"/>
            <p:cNvSpPr txBox="1"/>
            <p:nvPr/>
          </p:nvSpPr>
          <p:spPr>
            <a:xfrm>
              <a:off x="4815424" y="2746263"/>
              <a:ext cx="15346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PENALIZE</a:t>
              </a:r>
              <a:b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</a:b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INVERTED CONES</a:t>
              </a:r>
            </a:p>
          </p:txBody>
        </p:sp>
        <p:sp>
          <p:nvSpPr>
            <p:cNvPr id="101" name="Arco 100"/>
            <p:cNvSpPr/>
            <p:nvPr/>
          </p:nvSpPr>
          <p:spPr>
            <a:xfrm>
              <a:off x="4579856" y="2660541"/>
              <a:ext cx="1953227" cy="393398"/>
            </a:xfrm>
            <a:prstGeom prst="arc">
              <a:avLst>
                <a:gd name="adj1" fmla="val 11463021"/>
                <a:gd name="adj2" fmla="val 21031343"/>
              </a:avLst>
            </a:prstGeom>
            <a:ln w="38100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47" name="CasellaDiTesto 46"/>
          <p:cNvSpPr txBox="1"/>
          <p:nvPr/>
        </p:nvSpPr>
        <p:spPr>
          <a:xfrm>
            <a:off x="166689" y="1072565"/>
            <a:ext cx="3403496" cy="87331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100" dirty="0">
                <a:solidFill>
                  <a:schemeClr val="accent6"/>
                </a:solidFill>
                <a:latin typeface="Candara"/>
                <a:cs typeface="Candara"/>
              </a:rPr>
              <a:t>Combine </a:t>
            </a:r>
            <a:r>
              <a:rPr lang="it-IT" sz="2100" dirty="0" err="1">
                <a:solidFill>
                  <a:schemeClr val="accent6"/>
                </a:solidFill>
                <a:latin typeface="Candara"/>
                <a:cs typeface="Candara"/>
              </a:rPr>
              <a:t>local</a:t>
            </a:r>
            <a:r>
              <a:rPr lang="it-IT" sz="21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100" dirty="0" err="1" smtClean="0">
                <a:solidFill>
                  <a:schemeClr val="accent6"/>
                </a:solidFill>
                <a:latin typeface="Candara"/>
                <a:cs typeface="Candara"/>
              </a:rPr>
              <a:t>solutions</a:t>
            </a:r>
            <a:endParaRPr lang="it-IT" sz="21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 marL="457200" indent="-457200">
              <a:lnSpc>
                <a:spcPct val="150000"/>
              </a:lnSpc>
              <a:buSzPct val="60000"/>
              <a:buFont typeface="Lucida Grande"/>
              <a:buChar char="▶"/>
              <a:defRPr/>
            </a:pPr>
            <a:r>
              <a:rPr lang="it-IT" sz="2100" dirty="0">
                <a:solidFill>
                  <a:schemeClr val="accent6"/>
                </a:solidFill>
                <a:latin typeface="Candara"/>
                <a:cs typeface="Candara"/>
              </a:rPr>
              <a:t>Iterative </a:t>
            </a:r>
            <a:r>
              <a:rPr lang="it-IT" sz="2100" b="1" i="1" dirty="0">
                <a:solidFill>
                  <a:schemeClr val="accent6"/>
                </a:solidFill>
                <a:latin typeface="Candara"/>
                <a:cs typeface="Candara"/>
              </a:rPr>
              <a:t>penalty </a:t>
            </a:r>
            <a:r>
              <a:rPr lang="it-IT" sz="2100" b="1" i="1" dirty="0" err="1">
                <a:solidFill>
                  <a:schemeClr val="accent6"/>
                </a:solidFill>
                <a:latin typeface="Candara"/>
                <a:cs typeface="Candara"/>
              </a:rPr>
              <a:t>scheme</a:t>
            </a:r>
            <a:endParaRPr lang="it-IT" sz="2100" b="1" i="1" dirty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pic>
        <p:nvPicPr>
          <p:cNvPr id="45" name="Immagine 4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72075" y="1137839"/>
            <a:ext cx="394718" cy="339641"/>
          </a:xfrm>
          <a:prstGeom prst="rect">
            <a:avLst/>
          </a:prstGeom>
        </p:spPr>
      </p:pic>
      <p:grpSp>
        <p:nvGrpSpPr>
          <p:cNvPr id="50" name="Gruppo 49"/>
          <p:cNvGrpSpPr/>
          <p:nvPr/>
        </p:nvGrpSpPr>
        <p:grpSpPr>
          <a:xfrm>
            <a:off x="5015708" y="3664791"/>
            <a:ext cx="1904588" cy="1098018"/>
            <a:chOff x="4223831" y="3797319"/>
            <a:chExt cx="1904588" cy="1098018"/>
          </a:xfrm>
        </p:grpSpPr>
        <p:grpSp>
          <p:nvGrpSpPr>
            <p:cNvPr id="51" name="Gruppo 50"/>
            <p:cNvGrpSpPr/>
            <p:nvPr/>
          </p:nvGrpSpPr>
          <p:grpSpPr>
            <a:xfrm>
              <a:off x="4223831" y="3797319"/>
              <a:ext cx="1536165" cy="1098018"/>
              <a:chOff x="4536831" y="3718807"/>
              <a:chExt cx="1536165" cy="1098018"/>
            </a:xfrm>
          </p:grpSpPr>
          <p:pic>
            <p:nvPicPr>
              <p:cNvPr id="55" name="Immagine 54" descr="Schermata 07-2457211 alle 11.59.56.png"/>
              <p:cNvPicPr>
                <a:picLocks noChangeAspect="1"/>
              </p:cNvPicPr>
              <p:nvPr/>
            </p:nvPicPr>
            <p:blipFill>
              <a:blip r:embed="rId5">
                <a:alphaModFix amt="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36831" y="3794057"/>
                <a:ext cx="1536165" cy="1022768"/>
              </a:xfrm>
              <a:prstGeom prst="rect">
                <a:avLst/>
              </a:prstGeom>
            </p:spPr>
          </p:pic>
          <p:grpSp>
            <p:nvGrpSpPr>
              <p:cNvPr id="56" name="Gruppo 55"/>
              <p:cNvGrpSpPr/>
              <p:nvPr/>
            </p:nvGrpSpPr>
            <p:grpSpPr>
              <a:xfrm>
                <a:off x="4536831" y="3718807"/>
                <a:ext cx="1536165" cy="1098016"/>
                <a:chOff x="4536831" y="3718807"/>
                <a:chExt cx="1536165" cy="1098016"/>
              </a:xfrm>
            </p:grpSpPr>
            <p:pic>
              <p:nvPicPr>
                <p:cNvPr id="57" name="Immagine 56" descr="Schermata 07-2457211 alle 11.59.56 copia.png"/>
                <p:cNvPicPr>
                  <a:picLocks noChangeAspect="1"/>
                </p:cNvPicPr>
                <p:nvPr/>
              </p:nvPicPr>
              <p:blipFill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5188"/>
                <a:stretch/>
              </p:blipFill>
              <p:spPr>
                <a:xfrm>
                  <a:off x="4536831" y="3847110"/>
                  <a:ext cx="1536165" cy="969713"/>
                </a:xfrm>
                <a:prstGeom prst="rect">
                  <a:avLst/>
                </a:prstGeom>
              </p:spPr>
            </p:pic>
            <p:cxnSp>
              <p:nvCxnSpPr>
                <p:cNvPr id="58" name="Connettore 2 57"/>
                <p:cNvCxnSpPr>
                  <a:cxnSpLocks noChangeAspect="1"/>
                </p:cNvCxnSpPr>
                <p:nvPr/>
              </p:nvCxnSpPr>
              <p:spPr>
                <a:xfrm flipH="1" flipV="1">
                  <a:off x="5282768" y="3718807"/>
                  <a:ext cx="73596" cy="623359"/>
                </a:xfrm>
                <a:prstGeom prst="straightConnector1">
                  <a:avLst/>
                </a:prstGeom>
                <a:ln w="38100" cmpd="sng">
                  <a:solidFill>
                    <a:srgbClr val="FF0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Connettore 2 58"/>
                <p:cNvCxnSpPr/>
                <p:nvPr/>
              </p:nvCxnSpPr>
              <p:spPr>
                <a:xfrm flipV="1">
                  <a:off x="5353837" y="3718807"/>
                  <a:ext cx="2526" cy="630420"/>
                </a:xfrm>
                <a:prstGeom prst="straightConnector1">
                  <a:avLst/>
                </a:prstGeom>
                <a:ln w="3810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pic>
          <p:nvPicPr>
            <p:cNvPr id="52" name="Immagine 51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5141067" y="3824617"/>
              <a:ext cx="273050" cy="234950"/>
            </a:xfrm>
            <a:prstGeom prst="rect">
              <a:avLst/>
            </a:prstGeom>
          </p:spPr>
        </p:pic>
        <p:pic>
          <p:nvPicPr>
            <p:cNvPr id="53" name="Immagine 52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649014" y="3860819"/>
              <a:ext cx="241300" cy="171450"/>
            </a:xfrm>
            <a:prstGeom prst="rect">
              <a:avLst/>
            </a:prstGeom>
          </p:spPr>
        </p:pic>
        <p:pic>
          <p:nvPicPr>
            <p:cNvPr id="54" name="Immagine 5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5741052" y="4378577"/>
              <a:ext cx="387367" cy="190029"/>
            </a:xfrm>
            <a:prstGeom prst="rect">
              <a:avLst/>
            </a:prstGeom>
          </p:spPr>
        </p:pic>
      </p:grpSp>
      <p:grpSp>
        <p:nvGrpSpPr>
          <p:cNvPr id="60" name="Gruppo 59"/>
          <p:cNvGrpSpPr/>
          <p:nvPr/>
        </p:nvGrpSpPr>
        <p:grpSpPr>
          <a:xfrm>
            <a:off x="7129142" y="3594934"/>
            <a:ext cx="1839637" cy="1309697"/>
            <a:chOff x="2940528" y="3429677"/>
            <a:chExt cx="1839637" cy="1309697"/>
          </a:xfrm>
        </p:grpSpPr>
        <p:grpSp>
          <p:nvGrpSpPr>
            <p:cNvPr id="61" name="Gruppo 60"/>
            <p:cNvGrpSpPr/>
            <p:nvPr/>
          </p:nvGrpSpPr>
          <p:grpSpPr>
            <a:xfrm>
              <a:off x="2940528" y="3429677"/>
              <a:ext cx="1536165" cy="1309697"/>
              <a:chOff x="6128419" y="3797319"/>
              <a:chExt cx="1536165" cy="1309697"/>
            </a:xfrm>
          </p:grpSpPr>
          <p:grpSp>
            <p:nvGrpSpPr>
              <p:cNvPr id="63" name="Gruppo 62"/>
              <p:cNvGrpSpPr/>
              <p:nvPr/>
            </p:nvGrpSpPr>
            <p:grpSpPr>
              <a:xfrm>
                <a:off x="6128419" y="3797319"/>
                <a:ext cx="1536165" cy="1309697"/>
                <a:chOff x="5965340" y="3475419"/>
                <a:chExt cx="1878947" cy="1601945"/>
              </a:xfrm>
            </p:grpSpPr>
            <p:cxnSp>
              <p:nvCxnSpPr>
                <p:cNvPr id="67" name="Connettore 2 66"/>
                <p:cNvCxnSpPr>
                  <a:cxnSpLocks noChangeAspect="1"/>
                </p:cNvCxnSpPr>
                <p:nvPr/>
              </p:nvCxnSpPr>
              <p:spPr>
                <a:xfrm>
                  <a:off x="6967742" y="4302597"/>
                  <a:ext cx="91470" cy="774767"/>
                </a:xfrm>
                <a:prstGeom prst="straightConnector1">
                  <a:avLst/>
                </a:prstGeom>
                <a:ln w="38100" cmpd="sng">
                  <a:solidFill>
                    <a:srgbClr val="FF0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pic>
              <p:nvPicPr>
                <p:cNvPr id="68" name="Immagine 67" descr="Schermata 07-2457211 alle 11.59.56.png"/>
                <p:cNvPicPr>
                  <a:picLocks noChangeAspect="1"/>
                </p:cNvPicPr>
                <p:nvPr/>
              </p:nvPicPr>
              <p:blipFill>
                <a:blip r:embed="rId5">
                  <a:alphaModFix amt="7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965340" y="3567460"/>
                  <a:ext cx="1878947" cy="1250990"/>
                </a:xfrm>
                <a:prstGeom prst="rect">
                  <a:avLst/>
                </a:prstGeom>
              </p:spPr>
            </p:pic>
            <p:pic>
              <p:nvPicPr>
                <p:cNvPr id="71" name="Immagine 70" descr="Schermata 07-2457211 alle 11.59.56 copia.png"/>
                <p:cNvPicPr>
                  <a:picLocks noChangeAspect="1"/>
                </p:cNvPicPr>
                <p:nvPr/>
              </p:nvPicPr>
              <p:blipFill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5188"/>
                <a:stretch/>
              </p:blipFill>
              <p:spPr>
                <a:xfrm>
                  <a:off x="5965340" y="3632352"/>
                  <a:ext cx="1878947" cy="1186097"/>
                </a:xfrm>
                <a:prstGeom prst="rect">
                  <a:avLst/>
                </a:prstGeom>
              </p:spPr>
            </p:pic>
            <p:cxnSp>
              <p:nvCxnSpPr>
                <p:cNvPr id="74" name="Connettore 2 73"/>
                <p:cNvCxnSpPr/>
                <p:nvPr/>
              </p:nvCxnSpPr>
              <p:spPr>
                <a:xfrm flipH="1" flipV="1">
                  <a:off x="6873618" y="3475419"/>
                  <a:ext cx="91035" cy="771092"/>
                </a:xfrm>
                <a:prstGeom prst="straightConnector1">
                  <a:avLst/>
                </a:prstGeom>
                <a:ln w="3810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pic>
            <p:nvPicPr>
              <p:cNvPr id="65" name="Immagine 64"/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6960784" y="3838158"/>
                <a:ext cx="273050" cy="234950"/>
              </a:xfrm>
              <a:prstGeom prst="rect">
                <a:avLst/>
              </a:prstGeom>
            </p:spPr>
          </p:pic>
          <p:pic>
            <p:nvPicPr>
              <p:cNvPr id="66" name="Immagine 65"/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6677448" y="4863586"/>
                <a:ext cx="241300" cy="171450"/>
              </a:xfrm>
              <a:prstGeom prst="rect">
                <a:avLst/>
              </a:prstGeom>
            </p:spPr>
          </p:pic>
        </p:grpSp>
        <p:pic>
          <p:nvPicPr>
            <p:cNvPr id="62" name="Immagine 61"/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4549067" y="3954458"/>
              <a:ext cx="231098" cy="246505"/>
            </a:xfrm>
            <a:prstGeom prst="rect">
              <a:avLst/>
            </a:prstGeom>
          </p:spPr>
        </p:pic>
      </p:grpSp>
      <p:grpSp>
        <p:nvGrpSpPr>
          <p:cNvPr id="75" name="Gruppo 74"/>
          <p:cNvGrpSpPr/>
          <p:nvPr/>
        </p:nvGrpSpPr>
        <p:grpSpPr>
          <a:xfrm>
            <a:off x="608512" y="2811370"/>
            <a:ext cx="5524400" cy="1445142"/>
            <a:chOff x="608512" y="2811370"/>
            <a:chExt cx="5524400" cy="1445142"/>
          </a:xfrm>
        </p:grpSpPr>
        <p:pic>
          <p:nvPicPr>
            <p:cNvPr id="76" name="Immagine 75"/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08512" y="3737803"/>
              <a:ext cx="4063224" cy="518709"/>
            </a:xfrm>
            <a:prstGeom prst="rect">
              <a:avLst/>
            </a:prstGeom>
          </p:spPr>
        </p:pic>
        <p:grpSp>
          <p:nvGrpSpPr>
            <p:cNvPr id="77" name="Gruppo 76"/>
            <p:cNvGrpSpPr/>
            <p:nvPr/>
          </p:nvGrpSpPr>
          <p:grpSpPr>
            <a:xfrm>
              <a:off x="4671736" y="2811370"/>
              <a:ext cx="1461176" cy="1036601"/>
              <a:chOff x="5247392" y="2414367"/>
              <a:chExt cx="1461176" cy="1036601"/>
            </a:xfrm>
          </p:grpSpPr>
          <p:sp>
            <p:nvSpPr>
              <p:cNvPr id="78" name="Arco 77"/>
              <p:cNvSpPr/>
              <p:nvPr/>
            </p:nvSpPr>
            <p:spPr>
              <a:xfrm>
                <a:off x="5441980" y="2414367"/>
                <a:ext cx="1266588" cy="507028"/>
              </a:xfrm>
              <a:prstGeom prst="arc">
                <a:avLst>
                  <a:gd name="adj1" fmla="val 13654228"/>
                  <a:gd name="adj2" fmla="val 18792608"/>
                </a:avLst>
              </a:prstGeom>
              <a:ln w="38100" cmpd="sng">
                <a:solidFill>
                  <a:srgbClr val="FF0000"/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sp>
            <p:nvSpPr>
              <p:cNvPr id="79" name="Figura a mano libera 78"/>
              <p:cNvSpPr/>
              <p:nvPr/>
            </p:nvSpPr>
            <p:spPr>
              <a:xfrm>
                <a:off x="5247392" y="2420471"/>
                <a:ext cx="831090" cy="1030497"/>
              </a:xfrm>
              <a:custGeom>
                <a:avLst/>
                <a:gdLst>
                  <a:gd name="connsiteX0" fmla="*/ 826644 w 831090"/>
                  <a:gd name="connsiteY0" fmla="*/ 0 h 1030497"/>
                  <a:gd name="connsiteX1" fmla="*/ 706841 w 831090"/>
                  <a:gd name="connsiteY1" fmla="*/ 491283 h 1030497"/>
                  <a:gd name="connsiteX2" fmla="*/ 0 w 831090"/>
                  <a:gd name="connsiteY2" fmla="*/ 1030497 h 10304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831090" h="1030497">
                    <a:moveTo>
                      <a:pt x="826644" y="0"/>
                    </a:moveTo>
                    <a:cubicBezTo>
                      <a:pt x="835629" y="159767"/>
                      <a:pt x="844615" y="319534"/>
                      <a:pt x="706841" y="491283"/>
                    </a:cubicBezTo>
                    <a:cubicBezTo>
                      <a:pt x="569067" y="663032"/>
                      <a:pt x="0" y="1030497"/>
                      <a:pt x="0" y="1030497"/>
                    </a:cubicBezTo>
                  </a:path>
                </a:pathLst>
              </a:custGeom>
              <a:ln w="38100" cmpd="sng">
                <a:solidFill>
                  <a:srgbClr val="FF0000"/>
                </a:solidFill>
                <a:headEnd type="non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grpSp>
        <p:nvGrpSpPr>
          <p:cNvPr id="45085" name="Gruppo 45084"/>
          <p:cNvGrpSpPr/>
          <p:nvPr/>
        </p:nvGrpSpPr>
        <p:grpSpPr>
          <a:xfrm>
            <a:off x="2648896" y="2912900"/>
            <a:ext cx="1502707" cy="578010"/>
            <a:chOff x="3023270" y="2655394"/>
            <a:chExt cx="1502707" cy="578010"/>
          </a:xfrm>
        </p:grpSpPr>
        <p:sp>
          <p:nvSpPr>
            <p:cNvPr id="42" name="Arco 41"/>
            <p:cNvSpPr/>
            <p:nvPr/>
          </p:nvSpPr>
          <p:spPr>
            <a:xfrm rot="21384157">
              <a:off x="3023270" y="2655394"/>
              <a:ext cx="1502707" cy="393398"/>
            </a:xfrm>
            <a:prstGeom prst="arc">
              <a:avLst>
                <a:gd name="adj1" fmla="val 12007900"/>
                <a:gd name="adj2" fmla="val 21031343"/>
              </a:avLst>
            </a:prstGeom>
            <a:ln w="38100" cmpd="sng"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43" name="CasellaDiTesto 42"/>
            <p:cNvSpPr txBox="1"/>
            <p:nvPr/>
          </p:nvSpPr>
          <p:spPr>
            <a:xfrm>
              <a:off x="3248569" y="2710184"/>
              <a:ext cx="125364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ALIGN TO</a:t>
              </a:r>
              <a:b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</a:b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TARGET EDGE</a:t>
              </a:r>
            </a:p>
          </p:txBody>
        </p:sp>
      </p:grpSp>
      <p:sp>
        <p:nvSpPr>
          <p:cNvPr id="80" name="Arco 79"/>
          <p:cNvSpPr/>
          <p:nvPr/>
        </p:nvSpPr>
        <p:spPr>
          <a:xfrm>
            <a:off x="2949147" y="4234966"/>
            <a:ext cx="1616759" cy="393398"/>
          </a:xfrm>
          <a:prstGeom prst="arc">
            <a:avLst>
              <a:gd name="adj1" fmla="val 11892153"/>
              <a:gd name="adj2" fmla="val 20338751"/>
            </a:avLst>
          </a:prstGeom>
          <a:ln w="381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6" name="Immagine 4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42239" y="2321400"/>
            <a:ext cx="6480000" cy="70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89037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5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450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45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51202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0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3493064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Stabilization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terms</a:t>
            </a:r>
            <a:endParaRPr lang="it-IT" sz="3200" b="1" baseline="-25000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17" name="Gruppo 16"/>
          <p:cNvGrpSpPr/>
          <p:nvPr/>
        </p:nvGrpSpPr>
        <p:grpSpPr>
          <a:xfrm>
            <a:off x="5635698" y="1778835"/>
            <a:ext cx="1678724" cy="2484000"/>
            <a:chOff x="5635698" y="1778835"/>
            <a:chExt cx="1678724" cy="2484000"/>
          </a:xfrm>
        </p:grpSpPr>
        <p:pic>
          <p:nvPicPr>
            <p:cNvPr id="5" name="Immagine 4" descr="Schermata 07-2457211 alle 15.09.54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1975">
              <a:off x="5635698" y="1778835"/>
              <a:ext cx="1678724" cy="2484000"/>
            </a:xfrm>
            <a:prstGeom prst="rect">
              <a:avLst/>
            </a:prstGeom>
          </p:spPr>
        </p:pic>
        <p:grpSp>
          <p:nvGrpSpPr>
            <p:cNvPr id="45" name="Gruppo 44"/>
            <p:cNvGrpSpPr/>
            <p:nvPr/>
          </p:nvGrpSpPr>
          <p:grpSpPr>
            <a:xfrm rot="212800">
              <a:off x="6746801" y="3334555"/>
              <a:ext cx="87708" cy="907890"/>
              <a:chOff x="2613579" y="3230121"/>
              <a:chExt cx="76415" cy="790996"/>
            </a:xfrm>
          </p:grpSpPr>
          <p:cxnSp>
            <p:nvCxnSpPr>
              <p:cNvPr id="46" name="Connettore 2 45"/>
              <p:cNvCxnSpPr/>
              <p:nvPr/>
            </p:nvCxnSpPr>
            <p:spPr>
              <a:xfrm rot="21387200" flipH="1" flipV="1">
                <a:off x="2621960" y="3230121"/>
                <a:ext cx="220" cy="753521"/>
              </a:xfrm>
              <a:prstGeom prst="straightConnector1">
                <a:avLst/>
              </a:prstGeom>
              <a:solidFill>
                <a:srgbClr val="008000"/>
              </a:solidFill>
              <a:ln w="57150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7" name="Ovale 46"/>
              <p:cNvSpPr>
                <a:spLocks noChangeAspect="1"/>
              </p:cNvSpPr>
              <p:nvPr/>
            </p:nvSpPr>
            <p:spPr>
              <a:xfrm>
                <a:off x="2613579" y="3944702"/>
                <a:ext cx="76415" cy="76415"/>
              </a:xfrm>
              <a:prstGeom prst="ellipse">
                <a:avLst/>
              </a:prstGeom>
              <a:solidFill>
                <a:srgbClr val="FFFF00"/>
              </a:solidFill>
              <a:ln w="57150" cmpd="sng">
                <a:solidFill>
                  <a:srgbClr val="FFFF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</p:grpSp>
      <p:grpSp>
        <p:nvGrpSpPr>
          <p:cNvPr id="18" name="Gruppo 17"/>
          <p:cNvGrpSpPr/>
          <p:nvPr/>
        </p:nvGrpSpPr>
        <p:grpSpPr>
          <a:xfrm>
            <a:off x="6725467" y="1995345"/>
            <a:ext cx="1336784" cy="1277721"/>
            <a:chOff x="6725467" y="1995345"/>
            <a:chExt cx="1336784" cy="1277721"/>
          </a:xfrm>
        </p:grpSpPr>
        <p:grpSp>
          <p:nvGrpSpPr>
            <p:cNvPr id="51" name="Gruppo 50"/>
            <p:cNvGrpSpPr/>
            <p:nvPr/>
          </p:nvGrpSpPr>
          <p:grpSpPr>
            <a:xfrm rot="212800">
              <a:off x="6725467" y="2221248"/>
              <a:ext cx="107143" cy="1051818"/>
              <a:chOff x="2596646" y="3104724"/>
              <a:chExt cx="93348" cy="916393"/>
            </a:xfrm>
            <a:solidFill>
              <a:srgbClr val="FF0000"/>
            </a:solidFill>
          </p:grpSpPr>
          <p:cxnSp>
            <p:nvCxnSpPr>
              <p:cNvPr id="52" name="Connettore 2 51"/>
              <p:cNvCxnSpPr/>
              <p:nvPr/>
            </p:nvCxnSpPr>
            <p:spPr>
              <a:xfrm flipH="1" flipV="1">
                <a:off x="2596646" y="3104724"/>
                <a:ext cx="48835" cy="878190"/>
              </a:xfrm>
              <a:prstGeom prst="straightConnector1">
                <a:avLst/>
              </a:prstGeom>
              <a:grpFill/>
              <a:ln w="57150" cmpd="sng">
                <a:solidFill>
                  <a:srgbClr val="FF0000"/>
                </a:solidFill>
                <a:headEnd type="non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53" name="Ovale 52"/>
              <p:cNvSpPr>
                <a:spLocks noChangeAspect="1"/>
              </p:cNvSpPr>
              <p:nvPr/>
            </p:nvSpPr>
            <p:spPr>
              <a:xfrm>
                <a:off x="2613579" y="3944702"/>
                <a:ext cx="76415" cy="76415"/>
              </a:xfrm>
              <a:prstGeom prst="ellipse">
                <a:avLst/>
              </a:prstGeom>
              <a:grpFill/>
              <a:ln w="57150" cmpd="sng"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sp>
          <p:nvSpPr>
            <p:cNvPr id="66" name="CasellaDiTesto 65"/>
            <p:cNvSpPr txBox="1"/>
            <p:nvPr/>
          </p:nvSpPr>
          <p:spPr>
            <a:xfrm>
              <a:off x="7307417" y="1995345"/>
              <a:ext cx="754834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6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CHAIN</a:t>
              </a:r>
            </a:p>
          </p:txBody>
        </p:sp>
      </p:grpSp>
      <p:grpSp>
        <p:nvGrpSpPr>
          <p:cNvPr id="82" name="Gruppo 81"/>
          <p:cNvGrpSpPr/>
          <p:nvPr/>
        </p:nvGrpSpPr>
        <p:grpSpPr>
          <a:xfrm>
            <a:off x="1773617" y="4369741"/>
            <a:ext cx="2705998" cy="631158"/>
            <a:chOff x="1263568" y="4306243"/>
            <a:chExt cx="2705998" cy="631158"/>
          </a:xfrm>
        </p:grpSpPr>
        <p:sp>
          <p:nvSpPr>
            <p:cNvPr id="76" name="Ovale 75"/>
            <p:cNvSpPr/>
            <p:nvPr/>
          </p:nvSpPr>
          <p:spPr>
            <a:xfrm>
              <a:off x="3549863" y="4687155"/>
              <a:ext cx="187770" cy="45719"/>
            </a:xfrm>
            <a:prstGeom prst="ellipse">
              <a:avLst/>
            </a:prstGeom>
            <a:noFill/>
            <a:ln w="571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78" name="Ovale 77"/>
            <p:cNvSpPr/>
            <p:nvPr/>
          </p:nvSpPr>
          <p:spPr>
            <a:xfrm flipV="1">
              <a:off x="3081642" y="4687155"/>
              <a:ext cx="223317" cy="45719"/>
            </a:xfrm>
            <a:prstGeom prst="ellipse">
              <a:avLst/>
            </a:prstGeom>
            <a:noFill/>
            <a:ln w="57150" cmpd="sng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pic>
          <p:nvPicPr>
            <p:cNvPr id="73" name="Immagine 72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263568" y="4306243"/>
              <a:ext cx="2705998" cy="631158"/>
            </a:xfrm>
            <a:prstGeom prst="rect">
              <a:avLst/>
            </a:prstGeom>
          </p:spPr>
        </p:pic>
      </p:grpSp>
      <p:grpSp>
        <p:nvGrpSpPr>
          <p:cNvPr id="83" name="Gruppo 82"/>
          <p:cNvGrpSpPr/>
          <p:nvPr/>
        </p:nvGrpSpPr>
        <p:grpSpPr>
          <a:xfrm>
            <a:off x="5126384" y="4371860"/>
            <a:ext cx="2684234" cy="631158"/>
            <a:chOff x="4348453" y="4308362"/>
            <a:chExt cx="2684234" cy="631158"/>
          </a:xfrm>
        </p:grpSpPr>
        <p:pic>
          <p:nvPicPr>
            <p:cNvPr id="72" name="Immagine 7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348453" y="4308362"/>
              <a:ext cx="2684234" cy="631158"/>
            </a:xfrm>
            <a:prstGeom prst="rect">
              <a:avLst/>
            </a:prstGeom>
          </p:spPr>
        </p:pic>
        <p:sp>
          <p:nvSpPr>
            <p:cNvPr id="88" name="Ovale 87"/>
            <p:cNvSpPr/>
            <p:nvPr/>
          </p:nvSpPr>
          <p:spPr>
            <a:xfrm>
              <a:off x="6629363" y="4664295"/>
              <a:ext cx="187770" cy="45719"/>
            </a:xfrm>
            <a:prstGeom prst="ellipse">
              <a:avLst/>
            </a:prstGeom>
            <a:noFill/>
            <a:ln w="571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89" name="Ovale 88"/>
            <p:cNvSpPr/>
            <p:nvPr/>
          </p:nvSpPr>
          <p:spPr>
            <a:xfrm flipV="1">
              <a:off x="6161142" y="4664295"/>
              <a:ext cx="223317" cy="45719"/>
            </a:xfrm>
            <a:prstGeom prst="ellipse">
              <a:avLst/>
            </a:prstGeom>
            <a:noFill/>
            <a:ln w="57150" cmpd="sng">
              <a:solidFill>
                <a:srgbClr val="FFFF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2" name="Gruppo 11"/>
          <p:cNvGrpSpPr/>
          <p:nvPr/>
        </p:nvGrpSpPr>
        <p:grpSpPr>
          <a:xfrm>
            <a:off x="2244808" y="2082225"/>
            <a:ext cx="1937801" cy="2124000"/>
            <a:chOff x="2244808" y="2082225"/>
            <a:chExt cx="1937801" cy="2124000"/>
          </a:xfrm>
        </p:grpSpPr>
        <p:pic>
          <p:nvPicPr>
            <p:cNvPr id="14" name="Immagine 13" descr="Schermata 07-2457211 alle 15.21.48.png"/>
            <p:cNvPicPr>
              <a:picLocks noChangeAspect="1"/>
            </p:cNvPicPr>
            <p:nvPr/>
          </p:nvPicPr>
          <p:blipFill>
            <a:blip r:embed="rId7">
              <a:alphaModFix amt="71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45903" y="2082225"/>
              <a:ext cx="1936706" cy="2124000"/>
            </a:xfrm>
            <a:prstGeom prst="rect">
              <a:avLst/>
            </a:prstGeom>
          </p:spPr>
        </p:pic>
        <p:grpSp>
          <p:nvGrpSpPr>
            <p:cNvPr id="4" name="Gruppo 3"/>
            <p:cNvGrpSpPr/>
            <p:nvPr/>
          </p:nvGrpSpPr>
          <p:grpSpPr>
            <a:xfrm>
              <a:off x="2244808" y="2094529"/>
              <a:ext cx="1922279" cy="2067377"/>
              <a:chOff x="2244808" y="2094529"/>
              <a:chExt cx="1922279" cy="2067377"/>
            </a:xfrm>
          </p:grpSpPr>
          <p:pic>
            <p:nvPicPr>
              <p:cNvPr id="13" name="Immagine 12" descr="Schermata 07-2457211 alle 15.21.18.png"/>
              <p:cNvPicPr>
                <a:picLocks noChangeAspect="1"/>
              </p:cNvPicPr>
              <p:nvPr/>
            </p:nvPicPr>
            <p:blipFill rotWithShape="1"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665"/>
              <a:stretch/>
            </p:blipFill>
            <p:spPr>
              <a:xfrm>
                <a:off x="2244808" y="2094529"/>
                <a:ext cx="1922279" cy="2067377"/>
              </a:xfrm>
              <a:prstGeom prst="rect">
                <a:avLst/>
              </a:prstGeom>
            </p:spPr>
          </p:pic>
          <p:grpSp>
            <p:nvGrpSpPr>
              <p:cNvPr id="6" name="Gruppo 5"/>
              <p:cNvGrpSpPr/>
              <p:nvPr/>
            </p:nvGrpSpPr>
            <p:grpSpPr>
              <a:xfrm>
                <a:off x="3669284" y="2915442"/>
                <a:ext cx="87166" cy="1188520"/>
                <a:chOff x="2602828" y="2832597"/>
                <a:chExt cx="87166" cy="1188520"/>
              </a:xfrm>
            </p:grpSpPr>
            <p:cxnSp>
              <p:nvCxnSpPr>
                <p:cNvPr id="22" name="Connettore 2 21"/>
                <p:cNvCxnSpPr/>
                <p:nvPr/>
              </p:nvCxnSpPr>
              <p:spPr>
                <a:xfrm flipH="1" flipV="1">
                  <a:off x="2602828" y="2832597"/>
                  <a:ext cx="42655" cy="1160316"/>
                </a:xfrm>
                <a:prstGeom prst="straightConnector1">
                  <a:avLst/>
                </a:prstGeom>
                <a:solidFill>
                  <a:srgbClr val="008000"/>
                </a:solidFill>
                <a:ln w="571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3" name="Ovale 22"/>
                <p:cNvSpPr>
                  <a:spLocks noChangeAspect="1"/>
                </p:cNvSpPr>
                <p:nvPr/>
              </p:nvSpPr>
              <p:spPr>
                <a:xfrm>
                  <a:off x="2613579" y="3944702"/>
                  <a:ext cx="76415" cy="76415"/>
                </a:xfrm>
                <a:prstGeom prst="ellipse">
                  <a:avLst/>
                </a:prstGeom>
                <a:solidFill>
                  <a:srgbClr val="FFFF00"/>
                </a:solidFill>
                <a:ln w="57150" cmpd="sng">
                  <a:solidFill>
                    <a:srgbClr val="FFFF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</p:grpSp>
      <p:grpSp>
        <p:nvGrpSpPr>
          <p:cNvPr id="16" name="Gruppo 15"/>
          <p:cNvGrpSpPr/>
          <p:nvPr/>
        </p:nvGrpSpPr>
        <p:grpSpPr>
          <a:xfrm>
            <a:off x="1329630" y="2128977"/>
            <a:ext cx="2737791" cy="1778074"/>
            <a:chOff x="1329630" y="2128977"/>
            <a:chExt cx="2737791" cy="1778074"/>
          </a:xfrm>
        </p:grpSpPr>
        <p:sp>
          <p:nvSpPr>
            <p:cNvPr id="59" name="CasellaDiTesto 58"/>
            <p:cNvSpPr txBox="1"/>
            <p:nvPr/>
          </p:nvSpPr>
          <p:spPr>
            <a:xfrm>
              <a:off x="1329630" y="2128977"/>
              <a:ext cx="108234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6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PARALLEL</a:t>
              </a:r>
            </a:p>
          </p:txBody>
        </p:sp>
        <p:grpSp>
          <p:nvGrpSpPr>
            <p:cNvPr id="15" name="Gruppo 14"/>
            <p:cNvGrpSpPr/>
            <p:nvPr/>
          </p:nvGrpSpPr>
          <p:grpSpPr>
            <a:xfrm>
              <a:off x="2334371" y="2272738"/>
              <a:ext cx="1733050" cy="1634313"/>
              <a:chOff x="2334371" y="2272738"/>
              <a:chExt cx="1733050" cy="1634313"/>
            </a:xfrm>
          </p:grpSpPr>
          <p:grpSp>
            <p:nvGrpSpPr>
              <p:cNvPr id="40" name="Gruppo 39"/>
              <p:cNvGrpSpPr/>
              <p:nvPr/>
            </p:nvGrpSpPr>
            <p:grpSpPr>
              <a:xfrm>
                <a:off x="2836504" y="2272738"/>
                <a:ext cx="109106" cy="1027736"/>
                <a:chOff x="2580888" y="2993381"/>
                <a:chExt cx="109106" cy="1027736"/>
              </a:xfrm>
              <a:solidFill>
                <a:srgbClr val="FF0000">
                  <a:alpha val="71000"/>
                </a:srgbClr>
              </a:solidFill>
            </p:grpSpPr>
            <p:cxnSp>
              <p:nvCxnSpPr>
                <p:cNvPr id="41" name="Connettore 2 40"/>
                <p:cNvCxnSpPr/>
                <p:nvPr/>
              </p:nvCxnSpPr>
              <p:spPr>
                <a:xfrm flipH="1" flipV="1">
                  <a:off x="2580888" y="2993381"/>
                  <a:ext cx="64594" cy="989532"/>
                </a:xfrm>
                <a:prstGeom prst="straightConnector1">
                  <a:avLst/>
                </a:prstGeom>
                <a:grpFill/>
                <a:ln w="57150" cmpd="sng">
                  <a:solidFill>
                    <a:srgbClr val="FF0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42" name="Ovale 41"/>
                <p:cNvSpPr>
                  <a:spLocks noChangeAspect="1"/>
                </p:cNvSpPr>
                <p:nvPr/>
              </p:nvSpPr>
              <p:spPr>
                <a:xfrm>
                  <a:off x="2613579" y="3944702"/>
                  <a:ext cx="76415" cy="76415"/>
                </a:xfrm>
                <a:prstGeom prst="ellipse">
                  <a:avLst/>
                </a:prstGeom>
                <a:grpFill/>
                <a:ln w="57150" cmpd="sng">
                  <a:solidFill>
                    <a:srgbClr val="FF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grpSp>
            <p:nvGrpSpPr>
              <p:cNvPr id="26" name="Gruppo 25"/>
              <p:cNvGrpSpPr/>
              <p:nvPr/>
            </p:nvGrpSpPr>
            <p:grpSpPr>
              <a:xfrm>
                <a:off x="2334371" y="2810447"/>
                <a:ext cx="156435" cy="1096604"/>
                <a:chOff x="2533559" y="2924513"/>
                <a:chExt cx="156435" cy="1096604"/>
              </a:xfrm>
              <a:solidFill>
                <a:srgbClr val="FF0000"/>
              </a:solidFill>
            </p:grpSpPr>
            <p:cxnSp>
              <p:nvCxnSpPr>
                <p:cNvPr id="27" name="Connettore 2 26"/>
                <p:cNvCxnSpPr/>
                <p:nvPr/>
              </p:nvCxnSpPr>
              <p:spPr>
                <a:xfrm flipH="1" flipV="1">
                  <a:off x="2533559" y="2924513"/>
                  <a:ext cx="111922" cy="1058398"/>
                </a:xfrm>
                <a:prstGeom prst="straightConnector1">
                  <a:avLst/>
                </a:prstGeom>
                <a:grpFill/>
                <a:ln w="57150" cmpd="sng">
                  <a:solidFill>
                    <a:srgbClr val="FF0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8" name="Ovale 27"/>
                <p:cNvSpPr>
                  <a:spLocks noChangeAspect="1"/>
                </p:cNvSpPr>
                <p:nvPr/>
              </p:nvSpPr>
              <p:spPr>
                <a:xfrm>
                  <a:off x="2613579" y="3944702"/>
                  <a:ext cx="76415" cy="76415"/>
                </a:xfrm>
                <a:prstGeom prst="ellipse">
                  <a:avLst/>
                </a:prstGeom>
                <a:grpFill/>
                <a:ln w="57150" cmpd="sng">
                  <a:solidFill>
                    <a:srgbClr val="FF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  <p:grpSp>
            <p:nvGrpSpPr>
              <p:cNvPr id="33" name="Gruppo 32"/>
              <p:cNvGrpSpPr>
                <a:grpSpLocks noChangeAspect="1"/>
              </p:cNvGrpSpPr>
              <p:nvPr/>
            </p:nvGrpSpPr>
            <p:grpSpPr>
              <a:xfrm>
                <a:off x="3986829" y="2370466"/>
                <a:ext cx="80592" cy="1080000"/>
                <a:chOff x="2613579" y="2997102"/>
                <a:chExt cx="76415" cy="1024015"/>
              </a:xfrm>
              <a:solidFill>
                <a:srgbClr val="FF0000"/>
              </a:solidFill>
            </p:grpSpPr>
            <p:cxnSp>
              <p:nvCxnSpPr>
                <p:cNvPr id="34" name="Connettore 2 33"/>
                <p:cNvCxnSpPr/>
                <p:nvPr/>
              </p:nvCxnSpPr>
              <p:spPr>
                <a:xfrm flipH="1" flipV="1">
                  <a:off x="2620179" y="2997102"/>
                  <a:ext cx="30044" cy="985812"/>
                </a:xfrm>
                <a:prstGeom prst="straightConnector1">
                  <a:avLst/>
                </a:prstGeom>
                <a:grpFill/>
                <a:ln w="57150" cmpd="sng">
                  <a:solidFill>
                    <a:srgbClr val="FF0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35" name="Ovale 34"/>
                <p:cNvSpPr>
                  <a:spLocks noChangeAspect="1"/>
                </p:cNvSpPr>
                <p:nvPr/>
              </p:nvSpPr>
              <p:spPr>
                <a:xfrm>
                  <a:off x="2613579" y="3944702"/>
                  <a:ext cx="76415" cy="76415"/>
                </a:xfrm>
                <a:prstGeom prst="ellipse">
                  <a:avLst/>
                </a:prstGeom>
                <a:grpFill/>
                <a:ln w="57150" cmpd="sng">
                  <a:solidFill>
                    <a:srgbClr val="FF00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</p:grpSp>
      <p:sp>
        <p:nvSpPr>
          <p:cNvPr id="7" name="CasellaDiTesto 6"/>
          <p:cNvSpPr txBox="1"/>
          <p:nvPr/>
        </p:nvSpPr>
        <p:spPr>
          <a:xfrm>
            <a:off x="258885" y="895096"/>
            <a:ext cx="8802410" cy="487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20000"/>
              </a:lnSpc>
              <a:buSzPct val="60000"/>
              <a:buFont typeface="Lucida Grande"/>
              <a:buChar char="▶"/>
            </a:pPr>
            <a:r>
              <a:rPr lang="it-IT" sz="2200" b="1" i="1" dirty="0" err="1" smtClean="0">
                <a:solidFill>
                  <a:schemeClr val="accent6"/>
                </a:solidFill>
                <a:latin typeface="Candara"/>
                <a:cs typeface="Candara"/>
              </a:rPr>
              <a:t>Stabilize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solution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: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p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rovide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good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starting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point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if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initial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quality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is</a:t>
            </a:r>
            <a:r>
              <a:rPr lang="it-IT" sz="22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200" dirty="0" err="1" smtClean="0">
                <a:solidFill>
                  <a:schemeClr val="accent6"/>
                </a:solidFill>
                <a:latin typeface="Candara"/>
                <a:cs typeface="Candara"/>
              </a:rPr>
              <a:t>poor</a:t>
            </a:r>
            <a:endParaRPr lang="it-IT" sz="2200" dirty="0" smtClean="0">
              <a:solidFill>
                <a:schemeClr val="accent6"/>
              </a:solidFill>
              <a:latin typeface="Candara"/>
              <a:cs typeface="Candar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53250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251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522171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Surface</a:t>
            </a:r>
            <a:endParaRPr lang="it-IT" sz="3200" b="1" baseline="-25000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76599" y="988182"/>
            <a:ext cx="6519734" cy="4462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SzPct val="60000"/>
              <a:buFont typeface="Lucida Grande"/>
              <a:buChar char="▶"/>
              <a:defRPr/>
            </a:pP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Balance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surface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preservation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with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mesh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 smtClean="0">
                <a:solidFill>
                  <a:schemeClr val="accent6"/>
                </a:solidFill>
                <a:latin typeface="Candara"/>
                <a:cs typeface="Candara"/>
              </a:rPr>
              <a:t>quality</a:t>
            </a:r>
            <a:endParaRPr lang="it-IT" sz="2300" dirty="0" smtClean="0">
              <a:solidFill>
                <a:schemeClr val="accent6"/>
              </a:solidFill>
              <a:latin typeface="Candara"/>
              <a:cs typeface="Candara"/>
            </a:endParaRPr>
          </a:p>
        </p:txBody>
      </p:sp>
      <p:sp>
        <p:nvSpPr>
          <p:cNvPr id="4" name="Rettangolo 3"/>
          <p:cNvSpPr/>
          <p:nvPr/>
        </p:nvSpPr>
        <p:spPr>
          <a:xfrm>
            <a:off x="569129" y="1394614"/>
            <a:ext cx="7670527" cy="7412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SzPct val="60000"/>
              <a:buFont typeface="Lucida Grande"/>
              <a:buChar char="▶"/>
              <a:defRPr/>
            </a:pP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Allow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tangential</a:t>
            </a:r>
            <a:r>
              <a:rPr lang="it-IT" sz="2300" b="1" i="1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b="1" i="1" dirty="0" err="1">
                <a:solidFill>
                  <a:schemeClr val="accent6"/>
                </a:solidFill>
                <a:latin typeface="Candara"/>
                <a:cs typeface="Candara"/>
              </a:rPr>
              <a:t>movement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to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maximize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2300" dirty="0" err="1">
                <a:solidFill>
                  <a:schemeClr val="accent6"/>
                </a:solidFill>
                <a:latin typeface="Candara"/>
                <a:cs typeface="Candara"/>
              </a:rPr>
              <a:t>quality</a:t>
            </a:r>
            <a:r>
              <a:rPr lang="it-IT" sz="23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</a:p>
        </p:txBody>
      </p:sp>
      <p:grpSp>
        <p:nvGrpSpPr>
          <p:cNvPr id="24" name="Gruppo 23"/>
          <p:cNvGrpSpPr/>
          <p:nvPr/>
        </p:nvGrpSpPr>
        <p:grpSpPr>
          <a:xfrm>
            <a:off x="86448" y="2496833"/>
            <a:ext cx="8195540" cy="2319824"/>
            <a:chOff x="86448" y="2496833"/>
            <a:chExt cx="8195540" cy="2319824"/>
          </a:xfrm>
        </p:grpSpPr>
        <p:grpSp>
          <p:nvGrpSpPr>
            <p:cNvPr id="26" name="Gruppo 25"/>
            <p:cNvGrpSpPr/>
            <p:nvPr/>
          </p:nvGrpSpPr>
          <p:grpSpPr>
            <a:xfrm>
              <a:off x="947738" y="2496833"/>
              <a:ext cx="3391895" cy="2319824"/>
              <a:chOff x="458648" y="2373688"/>
              <a:chExt cx="3874631" cy="2649982"/>
            </a:xfrm>
          </p:grpSpPr>
          <p:pic>
            <p:nvPicPr>
              <p:cNvPr id="39" name="Immagine 38" descr="closeupbad.pn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8648" y="2373688"/>
                <a:ext cx="3874631" cy="2304000"/>
              </a:xfrm>
              <a:prstGeom prst="rect">
                <a:avLst/>
              </a:prstGeom>
              <a:ln>
                <a:solidFill>
                  <a:srgbClr val="000000"/>
                </a:solidFill>
              </a:ln>
            </p:spPr>
          </p:pic>
          <p:sp>
            <p:nvSpPr>
              <p:cNvPr id="40" name="CasellaDiTesto 39"/>
              <p:cNvSpPr txBox="1"/>
              <p:nvPr/>
            </p:nvSpPr>
            <p:spPr>
              <a:xfrm>
                <a:off x="2047144" y="4700505"/>
                <a:ext cx="845529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500" b="1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BEFORE</a:t>
                </a:r>
              </a:p>
            </p:txBody>
          </p:sp>
        </p:grpSp>
        <p:grpSp>
          <p:nvGrpSpPr>
            <p:cNvPr id="27" name="Gruppo 26"/>
            <p:cNvGrpSpPr/>
            <p:nvPr/>
          </p:nvGrpSpPr>
          <p:grpSpPr>
            <a:xfrm>
              <a:off x="4915781" y="2505693"/>
              <a:ext cx="3366207" cy="2310964"/>
              <a:chOff x="4580611" y="2391137"/>
              <a:chExt cx="3845287" cy="2639861"/>
            </a:xfrm>
          </p:grpSpPr>
          <p:pic>
            <p:nvPicPr>
              <p:cNvPr id="36" name="Immagine 35" descr="closeupgood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80611" y="2391137"/>
                <a:ext cx="3845287" cy="2286551"/>
              </a:xfrm>
              <a:prstGeom prst="rect">
                <a:avLst/>
              </a:prstGeom>
              <a:ln>
                <a:solidFill>
                  <a:srgbClr val="000000"/>
                </a:solidFill>
              </a:ln>
            </p:spPr>
          </p:pic>
          <p:sp>
            <p:nvSpPr>
              <p:cNvPr id="37" name="CasellaDiTesto 36"/>
              <p:cNvSpPr txBox="1"/>
              <p:nvPr/>
            </p:nvSpPr>
            <p:spPr>
              <a:xfrm>
                <a:off x="6299049" y="4707833"/>
                <a:ext cx="723275" cy="3231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500" b="1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AFTER</a:t>
                </a:r>
              </a:p>
            </p:txBody>
          </p:sp>
        </p:grpSp>
        <p:grpSp>
          <p:nvGrpSpPr>
            <p:cNvPr id="28" name="Gruppo 27"/>
            <p:cNvGrpSpPr/>
            <p:nvPr/>
          </p:nvGrpSpPr>
          <p:grpSpPr>
            <a:xfrm>
              <a:off x="86448" y="2580714"/>
              <a:ext cx="666099" cy="1678749"/>
              <a:chOff x="14525" y="3312806"/>
              <a:chExt cx="666099" cy="1678749"/>
            </a:xfrm>
          </p:grpSpPr>
          <p:pic>
            <p:nvPicPr>
              <p:cNvPr id="30" name="Immagine 29" descr="color_ramp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88606" y="3641749"/>
                <a:ext cx="224375" cy="1248833"/>
              </a:xfrm>
              <a:prstGeom prst="rect">
                <a:avLst/>
              </a:prstGeom>
            </p:spPr>
          </p:pic>
          <p:sp>
            <p:nvSpPr>
              <p:cNvPr id="33" name="CasellaDiTesto 32"/>
              <p:cNvSpPr txBox="1"/>
              <p:nvPr/>
            </p:nvSpPr>
            <p:spPr>
              <a:xfrm>
                <a:off x="280479" y="4683778"/>
                <a:ext cx="40014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400" b="1" dirty="0" smtClean="0">
                    <a:solidFill>
                      <a:schemeClr val="accent6"/>
                    </a:solidFill>
                    <a:latin typeface="Courier"/>
                    <a:cs typeface="Courier"/>
                  </a:rPr>
                  <a:t>&lt;0</a:t>
                </a:r>
              </a:p>
            </p:txBody>
          </p:sp>
          <p:sp>
            <p:nvSpPr>
              <p:cNvPr id="34" name="CasellaDiTesto 33"/>
              <p:cNvSpPr txBox="1"/>
              <p:nvPr/>
            </p:nvSpPr>
            <p:spPr>
              <a:xfrm>
                <a:off x="282695" y="3535919"/>
                <a:ext cx="292405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400" b="1" dirty="0">
                    <a:solidFill>
                      <a:schemeClr val="accent6"/>
                    </a:solidFill>
                    <a:latin typeface="Courier"/>
                    <a:cs typeface="Courier"/>
                  </a:rPr>
                  <a:t>1</a:t>
                </a:r>
                <a:endPara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endParaRPr>
              </a:p>
            </p:txBody>
          </p:sp>
          <p:sp>
            <p:nvSpPr>
              <p:cNvPr id="35" name="CasellaDiTesto 34"/>
              <p:cNvSpPr txBox="1"/>
              <p:nvPr/>
            </p:nvSpPr>
            <p:spPr>
              <a:xfrm>
                <a:off x="14525" y="3312806"/>
                <a:ext cx="517954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buSzPct val="60000"/>
                </a:pPr>
                <a:r>
                  <a:rPr lang="it-IT" sz="1400" b="1" dirty="0" smtClean="0">
                    <a:solidFill>
                      <a:schemeClr val="accent6"/>
                    </a:solidFill>
                    <a:latin typeface="Courier"/>
                    <a:cs typeface="Courier"/>
                  </a:rPr>
                  <a:t>SJ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9739756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57346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347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8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217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Framework</a:t>
            </a:r>
          </a:p>
        </p:txBody>
      </p:sp>
      <p:grpSp>
        <p:nvGrpSpPr>
          <p:cNvPr id="9" name="Gruppo 8"/>
          <p:cNvGrpSpPr/>
          <p:nvPr/>
        </p:nvGrpSpPr>
        <p:grpSpPr>
          <a:xfrm>
            <a:off x="1883833" y="1241708"/>
            <a:ext cx="6672698" cy="1689876"/>
            <a:chOff x="1883833" y="1241708"/>
            <a:chExt cx="6672698" cy="1689876"/>
          </a:xfrm>
        </p:grpSpPr>
        <p:grpSp>
          <p:nvGrpSpPr>
            <p:cNvPr id="6" name="Gruppo 5"/>
            <p:cNvGrpSpPr/>
            <p:nvPr/>
          </p:nvGrpSpPr>
          <p:grpSpPr>
            <a:xfrm>
              <a:off x="1883833" y="1241708"/>
              <a:ext cx="6672698" cy="1689876"/>
              <a:chOff x="1883833" y="1241708"/>
              <a:chExt cx="6672698" cy="1689876"/>
            </a:xfrm>
          </p:grpSpPr>
          <p:grpSp>
            <p:nvGrpSpPr>
              <p:cNvPr id="57349" name="Gruppo 57348"/>
              <p:cNvGrpSpPr/>
              <p:nvPr/>
            </p:nvGrpSpPr>
            <p:grpSpPr>
              <a:xfrm>
                <a:off x="5878731" y="1241708"/>
                <a:ext cx="1397004" cy="930116"/>
                <a:chOff x="4607340" y="2363203"/>
                <a:chExt cx="1397004" cy="930116"/>
              </a:xfrm>
            </p:grpSpPr>
            <p:pic>
              <p:nvPicPr>
                <p:cNvPr id="12" name="Immagine 11" descr="Schermata 07-2457211 alle 11.59.56.png"/>
                <p:cNvPicPr>
                  <a:picLocks noChangeAspect="1"/>
                </p:cNvPicPr>
                <p:nvPr/>
              </p:nvPicPr>
              <p:blipFill>
                <a:blip r:embed="rId4">
                  <a:alphaModFix amt="70000"/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4607340" y="2363203"/>
                  <a:ext cx="1397004" cy="930116"/>
                </a:xfrm>
                <a:prstGeom prst="rect">
                  <a:avLst/>
                </a:prstGeom>
              </p:spPr>
            </p:pic>
            <p:pic>
              <p:nvPicPr>
                <p:cNvPr id="13" name="Immagine 12" descr="Schermata 07-2457211 alle 11.59.56 copia.png"/>
                <p:cNvPicPr>
                  <a:picLocks noChangeAspect="1"/>
                </p:cNvPicPr>
                <p:nvPr/>
              </p:nvPicPr>
              <p:blipFill rotWithShape="1"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t="5188"/>
                <a:stretch/>
              </p:blipFill>
              <p:spPr>
                <a:xfrm>
                  <a:off x="4607340" y="2411452"/>
                  <a:ext cx="1397004" cy="881867"/>
                </a:xfrm>
                <a:prstGeom prst="rect">
                  <a:avLst/>
                </a:prstGeom>
              </p:spPr>
            </p:pic>
            <p:cxnSp>
              <p:nvCxnSpPr>
                <p:cNvPr id="15" name="Connettore 2 14"/>
                <p:cNvCxnSpPr/>
                <p:nvPr/>
              </p:nvCxnSpPr>
              <p:spPr>
                <a:xfrm flipH="1" flipV="1">
                  <a:off x="5448542" y="2872162"/>
                  <a:ext cx="14231" cy="163668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" name="Connettore 2 17"/>
                <p:cNvCxnSpPr/>
                <p:nvPr/>
              </p:nvCxnSpPr>
              <p:spPr>
                <a:xfrm flipH="1" flipV="1">
                  <a:off x="5541448" y="2668547"/>
                  <a:ext cx="15926" cy="183164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" name="Connettore 2 20"/>
                <p:cNvCxnSpPr/>
                <p:nvPr/>
              </p:nvCxnSpPr>
              <p:spPr>
                <a:xfrm flipH="1" flipV="1">
                  <a:off x="5130127" y="2641117"/>
                  <a:ext cx="15926" cy="183164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4" name="Connettore 2 23"/>
                <p:cNvCxnSpPr/>
                <p:nvPr/>
              </p:nvCxnSpPr>
              <p:spPr>
                <a:xfrm flipH="1" flipV="1">
                  <a:off x="5079596" y="2828261"/>
                  <a:ext cx="15926" cy="183164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7" name="Connettore 2 26"/>
                <p:cNvCxnSpPr>
                  <a:endCxn id="13" idx="0"/>
                </p:cNvCxnSpPr>
                <p:nvPr/>
              </p:nvCxnSpPr>
              <p:spPr>
                <a:xfrm flipH="1" flipV="1">
                  <a:off x="5305842" y="2411452"/>
                  <a:ext cx="40415" cy="460710"/>
                </a:xfrm>
                <a:prstGeom prst="straightConnector1">
                  <a:avLst/>
                </a:prstGeom>
                <a:ln w="38100" cmpd="sng">
                  <a:solidFill>
                    <a:srgbClr val="008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7345" name="Gruppo 57344"/>
              <p:cNvGrpSpPr/>
              <p:nvPr/>
            </p:nvGrpSpPr>
            <p:grpSpPr>
              <a:xfrm>
                <a:off x="7426724" y="1373928"/>
                <a:ext cx="1129807" cy="842183"/>
                <a:chOff x="6061531" y="2496275"/>
                <a:chExt cx="1129807" cy="842183"/>
              </a:xfrm>
            </p:grpSpPr>
            <p:pic>
              <p:nvPicPr>
                <p:cNvPr id="31" name="Immagine 30" descr="Schermata 07-2457211 alle 14.48.10 copia.png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 flipH="1">
                  <a:off x="6061531" y="2557286"/>
                  <a:ext cx="1129807" cy="781172"/>
                </a:xfrm>
                <a:prstGeom prst="rect">
                  <a:avLst/>
                </a:prstGeom>
              </p:spPr>
            </p:pic>
            <p:cxnSp>
              <p:nvCxnSpPr>
                <p:cNvPr id="34" name="Connettore 2 33"/>
                <p:cNvCxnSpPr/>
                <p:nvPr/>
              </p:nvCxnSpPr>
              <p:spPr>
                <a:xfrm>
                  <a:off x="6676638" y="2716217"/>
                  <a:ext cx="89461" cy="33481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5" name="Connettore 2 34"/>
                <p:cNvCxnSpPr/>
                <p:nvPr/>
              </p:nvCxnSpPr>
              <p:spPr>
                <a:xfrm flipH="1" flipV="1">
                  <a:off x="6818633" y="2614454"/>
                  <a:ext cx="29498" cy="76273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6" name="Connettore 2 35"/>
                <p:cNvCxnSpPr/>
                <p:nvPr/>
              </p:nvCxnSpPr>
              <p:spPr>
                <a:xfrm flipH="1" flipV="1">
                  <a:off x="6350941" y="3034397"/>
                  <a:ext cx="111060" cy="33134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7" name="Connettore 2 36"/>
                <p:cNvCxnSpPr/>
                <p:nvPr/>
              </p:nvCxnSpPr>
              <p:spPr>
                <a:xfrm flipV="1">
                  <a:off x="6699585" y="2828261"/>
                  <a:ext cx="66514" cy="95662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3500000" sy="23000" kx="1200000" algn="br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8" name="Connettore 2 37"/>
                <p:cNvCxnSpPr/>
                <p:nvPr/>
              </p:nvCxnSpPr>
              <p:spPr>
                <a:xfrm flipH="1" flipV="1">
                  <a:off x="6429875" y="2749698"/>
                  <a:ext cx="64253" cy="94246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9" name="Connettore 2 38"/>
                <p:cNvCxnSpPr/>
                <p:nvPr/>
              </p:nvCxnSpPr>
              <p:spPr>
                <a:xfrm flipH="1" flipV="1">
                  <a:off x="6766099" y="2614454"/>
                  <a:ext cx="0" cy="94246"/>
                </a:xfrm>
                <a:prstGeom prst="straightConnector1">
                  <a:avLst/>
                </a:prstGeom>
                <a:ln w="1905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33" name="Connettore 2 32"/>
                <p:cNvCxnSpPr/>
                <p:nvPr/>
              </p:nvCxnSpPr>
              <p:spPr>
                <a:xfrm flipH="1" flipV="1">
                  <a:off x="6465422" y="2496275"/>
                  <a:ext cx="120657" cy="350210"/>
                </a:xfrm>
                <a:prstGeom prst="straightConnector1">
                  <a:avLst/>
                </a:prstGeom>
                <a:ln w="38100" cmpd="sng">
                  <a:solidFill>
                    <a:srgbClr val="FF00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57364" name="Gruppo 57363"/>
              <p:cNvGrpSpPr/>
              <p:nvPr/>
            </p:nvGrpSpPr>
            <p:grpSpPr>
              <a:xfrm>
                <a:off x="1883833" y="1392607"/>
                <a:ext cx="4043311" cy="1538977"/>
                <a:chOff x="1883833" y="1424356"/>
                <a:chExt cx="4043311" cy="1538977"/>
              </a:xfrm>
            </p:grpSpPr>
            <p:sp>
              <p:nvSpPr>
                <p:cNvPr id="57360" name="Parentesi graffa aperta 57359"/>
                <p:cNvSpPr/>
                <p:nvPr/>
              </p:nvSpPr>
              <p:spPr>
                <a:xfrm>
                  <a:off x="5595562" y="1424356"/>
                  <a:ext cx="331582" cy="915779"/>
                </a:xfrm>
                <a:prstGeom prst="leftBrace">
                  <a:avLst/>
                </a:prstGeom>
                <a:ln>
                  <a:solidFill>
                    <a:srgbClr val="00000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it-IT" dirty="0"/>
                </a:p>
              </p:txBody>
            </p:sp>
            <p:sp>
              <p:nvSpPr>
                <p:cNvPr id="57363" name="Figura a mano libera 57362"/>
                <p:cNvSpPr/>
                <p:nvPr/>
              </p:nvSpPr>
              <p:spPr>
                <a:xfrm>
                  <a:off x="1883833" y="1877482"/>
                  <a:ext cx="3831167" cy="1085851"/>
                </a:xfrm>
                <a:custGeom>
                  <a:avLst/>
                  <a:gdLst>
                    <a:gd name="connsiteX0" fmla="*/ 0 w 3598333"/>
                    <a:gd name="connsiteY0" fmla="*/ 994833 h 994833"/>
                    <a:gd name="connsiteX1" fmla="*/ 2106083 w 3598333"/>
                    <a:gd name="connsiteY1" fmla="*/ 920750 h 994833"/>
                    <a:gd name="connsiteX2" fmla="*/ 2677583 w 3598333"/>
                    <a:gd name="connsiteY2" fmla="*/ 169333 h 994833"/>
                    <a:gd name="connsiteX3" fmla="*/ 3598333 w 3598333"/>
                    <a:gd name="connsiteY3" fmla="*/ 0 h 99483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3598333" h="994833">
                      <a:moveTo>
                        <a:pt x="0" y="994833"/>
                      </a:moveTo>
                      <a:lnTo>
                        <a:pt x="2106083" y="920750"/>
                      </a:lnTo>
                      <a:cubicBezTo>
                        <a:pt x="2552347" y="783167"/>
                        <a:pt x="2428875" y="322791"/>
                        <a:pt x="2677583" y="169333"/>
                      </a:cubicBezTo>
                      <a:cubicBezTo>
                        <a:pt x="2926291" y="15875"/>
                        <a:pt x="3598333" y="0"/>
                        <a:pt x="3598333" y="0"/>
                      </a:cubicBezTo>
                    </a:path>
                  </a:pathLst>
                </a:custGeom>
                <a:ln>
                  <a:solidFill>
                    <a:srgbClr val="000000"/>
                  </a:solidFill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  <p:sp>
          <p:nvSpPr>
            <p:cNvPr id="4" name="Rettangolo 3"/>
            <p:cNvSpPr/>
            <p:nvPr/>
          </p:nvSpPr>
          <p:spPr>
            <a:xfrm>
              <a:off x="5928231" y="1376890"/>
              <a:ext cx="38985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dirty="0">
                  <a:solidFill>
                    <a:srgbClr val="008000"/>
                  </a:solidFill>
                  <a:latin typeface="Zapf Dingbats"/>
                  <a:ea typeface="Zapf Dingbats"/>
                  <a:cs typeface="Zapf Dingbats"/>
                </a:rPr>
                <a:t>✔</a:t>
              </a:r>
              <a:endParaRPr lang="it-IT" dirty="0">
                <a:solidFill>
                  <a:srgbClr val="008000"/>
                </a:solidFill>
              </a:endParaRPr>
            </a:p>
          </p:txBody>
        </p:sp>
        <p:sp>
          <p:nvSpPr>
            <p:cNvPr id="5" name="Rettangolo 4"/>
            <p:cNvSpPr/>
            <p:nvPr/>
          </p:nvSpPr>
          <p:spPr>
            <a:xfrm>
              <a:off x="8183826" y="1701841"/>
              <a:ext cx="35137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b="1" dirty="0">
                  <a:solidFill>
                    <a:srgbClr val="FF0000"/>
                  </a:solidFill>
                  <a:latin typeface="Zapf Dingbats"/>
                  <a:ea typeface="Zapf Dingbats"/>
                  <a:cs typeface="Zapf Dingbats"/>
                </a:rPr>
                <a:t>✗</a:t>
              </a:r>
              <a:endParaRPr lang="it-IT" b="1" dirty="0">
                <a:solidFill>
                  <a:srgbClr val="FF0000"/>
                </a:solidFill>
              </a:endParaRPr>
            </a:p>
          </p:txBody>
        </p:sp>
      </p:grpSp>
      <p:sp>
        <p:nvSpPr>
          <p:cNvPr id="76" name="Esplosione 2 75"/>
          <p:cNvSpPr/>
          <p:nvPr/>
        </p:nvSpPr>
        <p:spPr>
          <a:xfrm rot="21329774">
            <a:off x="3580897" y="2314374"/>
            <a:ext cx="1454224" cy="717647"/>
          </a:xfrm>
          <a:prstGeom prst="irregularSeal2">
            <a:avLst/>
          </a:prstGeom>
          <a:solidFill>
            <a:srgbClr val="008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 smtClean="0">
                <a:solidFill>
                  <a:schemeClr val="bg1"/>
                </a:solidFill>
                <a:latin typeface="Abadi MT Condensed Extra Bold"/>
                <a:cs typeface="Abadi MT Condensed Extra Bold"/>
              </a:rPr>
              <a:t>CONVEX</a:t>
            </a:r>
          </a:p>
          <a:p>
            <a:pPr algn="ctr"/>
            <a:r>
              <a:rPr lang="it-IT" sz="1100" dirty="0" smtClean="0">
                <a:solidFill>
                  <a:schemeClr val="bg1"/>
                </a:solidFill>
                <a:latin typeface="Abadi MT Condensed Extra Bold"/>
                <a:cs typeface="Abadi MT Condensed Extra Bold"/>
              </a:rPr>
              <a:t>QP</a:t>
            </a:r>
            <a:endParaRPr lang="it-IT" sz="1100" dirty="0">
              <a:solidFill>
                <a:schemeClr val="bg1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83" name="Rettangolo 82"/>
          <p:cNvSpPr/>
          <p:nvPr/>
        </p:nvSpPr>
        <p:spPr>
          <a:xfrm>
            <a:off x="202283" y="1032271"/>
            <a:ext cx="26434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SzPct val="100000"/>
              <a:defRPr/>
            </a:pPr>
            <a:r>
              <a:rPr lang="it-IT" b="1" i="1" dirty="0">
                <a:solidFill>
                  <a:schemeClr val="accent6"/>
                </a:solidFill>
                <a:latin typeface="Candara"/>
                <a:cs typeface="Candara"/>
              </a:rPr>
              <a:t>PROCEDURE UNTANGLER</a:t>
            </a:r>
          </a:p>
        </p:txBody>
      </p:sp>
      <p:sp>
        <p:nvSpPr>
          <p:cNvPr id="84" name="Rettangolo 83"/>
          <p:cNvSpPr/>
          <p:nvPr/>
        </p:nvSpPr>
        <p:spPr>
          <a:xfrm>
            <a:off x="171053" y="1555301"/>
            <a:ext cx="5242216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SzPct val="100000"/>
              <a:defRPr/>
            </a:pPr>
            <a:r>
              <a:rPr lang="it-IT" sz="1600" b="1" i="1" dirty="0">
                <a:solidFill>
                  <a:schemeClr val="accent6"/>
                </a:solidFill>
                <a:latin typeface="Candara"/>
                <a:cs typeface="Candara"/>
              </a:rPr>
              <a:t>INTPUT: </a:t>
            </a:r>
            <a:r>
              <a:rPr lang="it-IT" sz="1600" dirty="0">
                <a:solidFill>
                  <a:schemeClr val="accent6"/>
                </a:solidFill>
                <a:latin typeface="Candara"/>
                <a:cs typeface="Candara"/>
              </a:rPr>
              <a:t>  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dirty="0" err="1" smtClean="0">
                <a:solidFill>
                  <a:schemeClr val="accent6"/>
                </a:solidFill>
                <a:latin typeface="Candara"/>
                <a:cs typeface="Candara"/>
              </a:rPr>
              <a:t>poor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dirty="0" err="1" smtClean="0">
                <a:solidFill>
                  <a:schemeClr val="accent6"/>
                </a:solidFill>
                <a:latin typeface="Candara"/>
                <a:cs typeface="Candara"/>
              </a:rPr>
              <a:t>quality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dirty="0" err="1" smtClean="0">
                <a:solidFill>
                  <a:schemeClr val="accent6"/>
                </a:solidFill>
                <a:latin typeface="Candara"/>
                <a:cs typeface="Candara"/>
              </a:rPr>
              <a:t>hexahedral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dirty="0" err="1">
                <a:solidFill>
                  <a:schemeClr val="accent6"/>
                </a:solidFill>
                <a:latin typeface="Candara"/>
                <a:cs typeface="Candara"/>
              </a:rPr>
              <a:t>mesh</a:t>
            </a:r>
            <a:r>
              <a:rPr lang="it-IT" sz="16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b="1" i="1" dirty="0" smtClean="0">
                <a:solidFill>
                  <a:schemeClr val="accent6"/>
                </a:solidFill>
                <a:latin typeface="Candara"/>
                <a:cs typeface="Candara"/>
              </a:rPr>
              <a:t>M</a:t>
            </a:r>
            <a:endParaRPr lang="it-IT" sz="1600" dirty="0" smtClean="0">
              <a:solidFill>
                <a:schemeClr val="accent6"/>
              </a:solidFill>
              <a:latin typeface="Candara"/>
              <a:cs typeface="Candara"/>
            </a:endParaRPr>
          </a:p>
          <a:p>
            <a:pPr>
              <a:buSzPct val="100000"/>
              <a:defRPr/>
            </a:pPr>
            <a:r>
              <a:rPr lang="it-IT" sz="1600" b="1" i="1" dirty="0" smtClean="0">
                <a:solidFill>
                  <a:schemeClr val="accent6"/>
                </a:solidFill>
                <a:latin typeface="Candara"/>
                <a:cs typeface="Candara"/>
              </a:rPr>
              <a:t>OUTPUT</a:t>
            </a:r>
            <a:r>
              <a:rPr lang="it-IT" sz="1600" b="1" i="1" dirty="0">
                <a:solidFill>
                  <a:schemeClr val="accent6"/>
                </a:solidFill>
                <a:latin typeface="Candara"/>
                <a:cs typeface="Candara"/>
              </a:rPr>
              <a:t>: </a:t>
            </a:r>
            <a:r>
              <a:rPr lang="it-IT" sz="1600" dirty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high </a:t>
            </a:r>
            <a:r>
              <a:rPr lang="it-IT" sz="1600" dirty="0" err="1" smtClean="0">
                <a:solidFill>
                  <a:schemeClr val="accent6"/>
                </a:solidFill>
                <a:latin typeface="Candara"/>
                <a:cs typeface="Candara"/>
              </a:rPr>
              <a:t>quality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dirty="0" err="1" smtClean="0">
                <a:solidFill>
                  <a:schemeClr val="accent6"/>
                </a:solidFill>
                <a:latin typeface="Candara"/>
                <a:cs typeface="Candara"/>
              </a:rPr>
              <a:t>hexahedral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 </a:t>
            </a:r>
            <a:r>
              <a:rPr lang="it-IT" sz="1600" dirty="0" err="1" smtClean="0">
                <a:solidFill>
                  <a:schemeClr val="accent6"/>
                </a:solidFill>
                <a:latin typeface="Candara"/>
                <a:cs typeface="Candara"/>
              </a:rPr>
              <a:t>mesh</a:t>
            </a:r>
            <a:r>
              <a:rPr lang="it-IT" sz="1600" dirty="0" smtClean="0">
                <a:solidFill>
                  <a:schemeClr val="accent6"/>
                </a:solidFill>
                <a:latin typeface="Candara"/>
                <a:cs typeface="Candara"/>
              </a:rPr>
              <a:t>  </a:t>
            </a:r>
            <a:r>
              <a:rPr lang="it-IT" sz="1600" b="1" i="1" dirty="0">
                <a:solidFill>
                  <a:schemeClr val="accent6"/>
                </a:solidFill>
                <a:latin typeface="Candara"/>
                <a:cs typeface="Candara"/>
              </a:rPr>
              <a:t>M</a:t>
            </a:r>
            <a:r>
              <a:rPr lang="it-IT" sz="1600" b="1" i="1" dirty="0" smtClean="0">
                <a:solidFill>
                  <a:schemeClr val="accent6"/>
                </a:solidFill>
                <a:latin typeface="Candara"/>
                <a:cs typeface="Candara"/>
              </a:rPr>
              <a:t>’</a:t>
            </a:r>
            <a:endParaRPr lang="it-IT" sz="1600" dirty="0"/>
          </a:p>
        </p:txBody>
      </p:sp>
      <p:grpSp>
        <p:nvGrpSpPr>
          <p:cNvPr id="16" name="Gruppo 15"/>
          <p:cNvGrpSpPr/>
          <p:nvPr/>
        </p:nvGrpSpPr>
        <p:grpSpPr>
          <a:xfrm>
            <a:off x="136533" y="2414285"/>
            <a:ext cx="6521583" cy="2414789"/>
            <a:chOff x="136533" y="2414285"/>
            <a:chExt cx="6521583" cy="2414789"/>
          </a:xfrm>
        </p:grpSpPr>
        <p:grpSp>
          <p:nvGrpSpPr>
            <p:cNvPr id="11" name="Gruppo 10"/>
            <p:cNvGrpSpPr/>
            <p:nvPr/>
          </p:nvGrpSpPr>
          <p:grpSpPr>
            <a:xfrm>
              <a:off x="136533" y="2414285"/>
              <a:ext cx="4572000" cy="2119150"/>
              <a:chOff x="136533" y="2414285"/>
              <a:chExt cx="4572000" cy="2119150"/>
            </a:xfrm>
          </p:grpSpPr>
          <p:cxnSp>
            <p:nvCxnSpPr>
              <p:cNvPr id="57367" name="Connettore 1 57366"/>
              <p:cNvCxnSpPr/>
              <p:nvPr/>
            </p:nvCxnSpPr>
            <p:spPr>
              <a:xfrm>
                <a:off x="367778" y="2822721"/>
                <a:ext cx="0" cy="1710714"/>
              </a:xfrm>
              <a:prstGeom prst="line">
                <a:avLst/>
              </a:prstGeom>
              <a:ln>
                <a:solidFill>
                  <a:srgbClr val="000000">
                    <a:alpha val="68000"/>
                  </a:srgb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5" name="Rettangolo 84"/>
              <p:cNvSpPr/>
              <p:nvPr/>
            </p:nvSpPr>
            <p:spPr>
              <a:xfrm>
                <a:off x="136533" y="2414285"/>
                <a:ext cx="4572000" cy="379591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20000"/>
                  </a:lnSpc>
                  <a:buSzPct val="100000"/>
                  <a:defRPr/>
                </a:pPr>
                <a:r>
                  <a:rPr lang="it-IT" sz="1600" b="1" dirty="0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REPEAT</a:t>
                </a:r>
                <a:endParaRPr lang="it-IT" sz="1600" b="1" dirty="0">
                  <a:solidFill>
                    <a:schemeClr val="accent6"/>
                  </a:solidFill>
                  <a:latin typeface="Candara"/>
                  <a:cs typeface="Candara"/>
                </a:endParaRPr>
              </a:p>
            </p:txBody>
          </p:sp>
        </p:grpSp>
        <p:sp>
          <p:nvSpPr>
            <p:cNvPr id="86" name="Rettangolo 85"/>
            <p:cNvSpPr/>
            <p:nvPr/>
          </p:nvSpPr>
          <p:spPr>
            <a:xfrm>
              <a:off x="202283" y="2699233"/>
              <a:ext cx="1047257" cy="3795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1">
                <a:lnSpc>
                  <a:spcPct val="120000"/>
                </a:lnSpc>
                <a:buSzPct val="100000"/>
                <a:defRPr/>
              </a:pPr>
              <a:r>
                <a:rPr lang="it-IT" sz="1600" b="1" i="1" dirty="0">
                  <a:solidFill>
                    <a:schemeClr val="accent6"/>
                  </a:solidFill>
                  <a:latin typeface="Candara"/>
                  <a:cs typeface="Candara"/>
                </a:rPr>
                <a:t>Local </a:t>
              </a:r>
              <a:r>
                <a:rPr lang="it-IT" sz="1600" b="1" i="1" dirty="0" err="1">
                  <a:solidFill>
                    <a:schemeClr val="accent6"/>
                  </a:solidFill>
                  <a:latin typeface="Candara"/>
                  <a:cs typeface="Candara"/>
                </a:rPr>
                <a:t>step</a:t>
              </a:r>
              <a:endParaRPr lang="it-IT" sz="1600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sp>
          <p:nvSpPr>
            <p:cNvPr id="96" name="Rettangolo 95"/>
            <p:cNvSpPr/>
            <p:nvPr/>
          </p:nvSpPr>
          <p:spPr>
            <a:xfrm>
              <a:off x="202283" y="2982873"/>
              <a:ext cx="2680241" cy="3795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1">
                <a:lnSpc>
                  <a:spcPct val="120000"/>
                </a:lnSpc>
                <a:buSzPct val="100000"/>
                <a:defRPr/>
              </a:pPr>
              <a:r>
                <a:rPr lang="it-IT" sz="1600" dirty="0" err="1">
                  <a:solidFill>
                    <a:schemeClr val="accent6"/>
                  </a:solidFill>
                  <a:latin typeface="Candara"/>
                  <a:cs typeface="Candara"/>
                </a:rPr>
                <a:t>Initialize</a:t>
              </a:r>
              <a:r>
                <a:rPr lang="it-IT" sz="1600" dirty="0">
                  <a:solidFill>
                    <a:schemeClr val="accent6"/>
                  </a:solidFill>
                  <a:latin typeface="Candara"/>
                  <a:cs typeface="Candara"/>
                </a:rPr>
                <a:t> penalty </a:t>
              </a:r>
              <a:r>
                <a:rPr lang="it-IT" sz="1600" dirty="0" err="1">
                  <a:solidFill>
                    <a:schemeClr val="accent6"/>
                  </a:solidFill>
                  <a:latin typeface="Candara"/>
                  <a:cs typeface="Candara"/>
                </a:rPr>
                <a:t>weights</a:t>
              </a:r>
              <a:r>
                <a:rPr lang="it-IT" sz="1600" dirty="0">
                  <a:solidFill>
                    <a:schemeClr val="accent6"/>
                  </a:solidFill>
                  <a:latin typeface="Candara"/>
                  <a:cs typeface="Candara"/>
                </a:rPr>
                <a:t> to 1</a:t>
              </a:r>
            </a:p>
          </p:txBody>
        </p:sp>
        <p:grpSp>
          <p:nvGrpSpPr>
            <p:cNvPr id="14" name="Gruppo 13"/>
            <p:cNvGrpSpPr/>
            <p:nvPr/>
          </p:nvGrpSpPr>
          <p:grpSpPr>
            <a:xfrm>
              <a:off x="202283" y="3279337"/>
              <a:ext cx="869549" cy="906073"/>
              <a:chOff x="202283" y="3279337"/>
              <a:chExt cx="869549" cy="906073"/>
            </a:xfrm>
          </p:grpSpPr>
          <p:cxnSp>
            <p:nvCxnSpPr>
              <p:cNvPr id="131" name="Connettore 1 130"/>
              <p:cNvCxnSpPr/>
              <p:nvPr/>
            </p:nvCxnSpPr>
            <p:spPr>
              <a:xfrm>
                <a:off x="845616" y="3721353"/>
                <a:ext cx="0" cy="464057"/>
              </a:xfrm>
              <a:prstGeom prst="line">
                <a:avLst/>
              </a:prstGeom>
              <a:ln>
                <a:solidFill>
                  <a:srgbClr val="000000">
                    <a:alpha val="68000"/>
                  </a:srgbClr>
                </a:solidFill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7" name="Rettangolo 96"/>
              <p:cNvSpPr/>
              <p:nvPr/>
            </p:nvSpPr>
            <p:spPr>
              <a:xfrm>
                <a:off x="202283" y="3279337"/>
                <a:ext cx="869549" cy="37959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lvl="1">
                  <a:lnSpc>
                    <a:spcPct val="120000"/>
                  </a:lnSpc>
                  <a:buSzPct val="100000"/>
                  <a:defRPr/>
                </a:pPr>
                <a:r>
                  <a:rPr lang="it-IT" sz="1600" b="1" dirty="0">
                    <a:solidFill>
                      <a:schemeClr val="accent6"/>
                    </a:solidFill>
                    <a:latin typeface="Candara"/>
                    <a:cs typeface="Candara"/>
                  </a:rPr>
                  <a:t>REPEAT</a:t>
                </a:r>
              </a:p>
            </p:txBody>
          </p:sp>
        </p:grpSp>
        <p:sp>
          <p:nvSpPr>
            <p:cNvPr id="98" name="Rettangolo 97"/>
            <p:cNvSpPr/>
            <p:nvPr/>
          </p:nvSpPr>
          <p:spPr>
            <a:xfrm>
              <a:off x="202283" y="3553787"/>
              <a:ext cx="1148647" cy="3795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2">
                <a:lnSpc>
                  <a:spcPct val="120000"/>
                </a:lnSpc>
                <a:buSzPct val="100000"/>
                <a:defRPr/>
              </a:pPr>
              <a:r>
                <a:rPr lang="it-IT" sz="1600" b="1" i="1" dirty="0">
                  <a:solidFill>
                    <a:schemeClr val="accent6"/>
                  </a:solidFill>
                  <a:latin typeface="Candara"/>
                  <a:cs typeface="Candara"/>
                </a:rPr>
                <a:t>Global </a:t>
              </a:r>
              <a:r>
                <a:rPr lang="it-IT" sz="1600" b="1" i="1" dirty="0" err="1">
                  <a:solidFill>
                    <a:schemeClr val="accent6"/>
                  </a:solidFill>
                  <a:latin typeface="Candara"/>
                  <a:cs typeface="Candara"/>
                </a:rPr>
                <a:t>step</a:t>
              </a:r>
              <a:endParaRPr lang="it-IT" sz="1600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sp>
          <p:nvSpPr>
            <p:cNvPr id="100" name="Rettangolo 99"/>
            <p:cNvSpPr/>
            <p:nvPr/>
          </p:nvSpPr>
          <p:spPr>
            <a:xfrm>
              <a:off x="202283" y="3861209"/>
              <a:ext cx="2255946" cy="37959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2">
                <a:lnSpc>
                  <a:spcPct val="120000"/>
                </a:lnSpc>
                <a:buSzPct val="100000"/>
                <a:defRPr/>
              </a:pPr>
              <a:r>
                <a:rPr lang="it-IT" sz="1600" dirty="0">
                  <a:solidFill>
                    <a:schemeClr val="accent6"/>
                  </a:solidFill>
                  <a:latin typeface="Candara"/>
                  <a:cs typeface="Candara"/>
                </a:rPr>
                <a:t>Update penalty </a:t>
              </a:r>
              <a:r>
                <a:rPr lang="it-IT" sz="1600" dirty="0" err="1">
                  <a:solidFill>
                    <a:schemeClr val="accent6"/>
                  </a:solidFill>
                  <a:latin typeface="Candara"/>
                  <a:cs typeface="Candara"/>
                </a:rPr>
                <a:t>weights</a:t>
              </a:r>
              <a:endParaRPr lang="it-IT" sz="1600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sp>
          <p:nvSpPr>
            <p:cNvPr id="101" name="Rettangolo 100"/>
            <p:cNvSpPr/>
            <p:nvPr/>
          </p:nvSpPr>
          <p:spPr>
            <a:xfrm>
              <a:off x="202283" y="4150645"/>
              <a:ext cx="6455833" cy="3795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1">
                <a:lnSpc>
                  <a:spcPct val="120000"/>
                </a:lnSpc>
                <a:buSzPct val="100000"/>
                <a:defRPr/>
              </a:pPr>
              <a:r>
                <a:rPr lang="it-IT" sz="1600" b="1" dirty="0">
                  <a:solidFill>
                    <a:schemeClr val="accent6"/>
                  </a:solidFill>
                  <a:latin typeface="Candara"/>
                  <a:cs typeface="Candara"/>
                </a:rPr>
                <a:t>UNTIL</a:t>
              </a:r>
              <a:r>
                <a:rPr lang="it-IT" sz="1600" dirty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sz="1600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convergence</a:t>
              </a:r>
              <a:endParaRPr lang="it-IT" sz="1600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sp>
          <p:nvSpPr>
            <p:cNvPr id="116" name="Rettangolo 115"/>
            <p:cNvSpPr/>
            <p:nvPr/>
          </p:nvSpPr>
          <p:spPr>
            <a:xfrm>
              <a:off x="202283" y="4449483"/>
              <a:ext cx="5884333" cy="3795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buSzPct val="100000"/>
                <a:defRPr/>
              </a:pPr>
              <a:r>
                <a:rPr lang="it-IT" sz="1600" b="1" dirty="0">
                  <a:solidFill>
                    <a:schemeClr val="accent6"/>
                  </a:solidFill>
                  <a:latin typeface="Candara"/>
                  <a:cs typeface="Candara"/>
                </a:rPr>
                <a:t>UNTIL</a:t>
              </a:r>
              <a:r>
                <a:rPr lang="it-IT" sz="1600" dirty="0">
                  <a:solidFill>
                    <a:schemeClr val="accent6"/>
                  </a:solidFill>
                  <a:latin typeface="Candara"/>
                  <a:cs typeface="Candara"/>
                </a:rPr>
                <a:t> </a:t>
              </a:r>
              <a:r>
                <a:rPr lang="it-IT" sz="1600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convergence</a:t>
              </a:r>
              <a:endParaRPr lang="it-IT" sz="1600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grpSp>
        <p:nvGrpSpPr>
          <p:cNvPr id="57352" name="Gruppo 57351"/>
          <p:cNvGrpSpPr/>
          <p:nvPr/>
        </p:nvGrpSpPr>
        <p:grpSpPr>
          <a:xfrm>
            <a:off x="2349500" y="2410394"/>
            <a:ext cx="6556021" cy="2455008"/>
            <a:chOff x="2349500" y="2410394"/>
            <a:chExt cx="6556021" cy="2455008"/>
          </a:xfrm>
        </p:grpSpPr>
        <p:sp>
          <p:nvSpPr>
            <p:cNvPr id="70" name="CasellaDiTesto 69"/>
            <p:cNvSpPr txBox="1"/>
            <p:nvPr/>
          </p:nvSpPr>
          <p:spPr>
            <a:xfrm>
              <a:off x="7644692" y="4588403"/>
              <a:ext cx="993318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200" b="1" i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stabilization</a:t>
              </a:r>
              <a:endParaRPr lang="it-IT" sz="1200" b="1" i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grpSp>
          <p:nvGrpSpPr>
            <p:cNvPr id="57351" name="Gruppo 57350"/>
            <p:cNvGrpSpPr/>
            <p:nvPr/>
          </p:nvGrpSpPr>
          <p:grpSpPr>
            <a:xfrm>
              <a:off x="5877393" y="2531269"/>
              <a:ext cx="1364133" cy="908230"/>
              <a:chOff x="177163" y="1623333"/>
              <a:chExt cx="3622748" cy="2412000"/>
            </a:xfrm>
          </p:grpSpPr>
          <p:pic>
            <p:nvPicPr>
              <p:cNvPr id="128" name="Immagine 127" descr="Schermata 07-2457211 alle 11.04.22.png"/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7163" y="1623333"/>
                <a:ext cx="3622748" cy="2412000"/>
              </a:xfrm>
              <a:prstGeom prst="rect">
                <a:avLst/>
              </a:prstGeom>
            </p:spPr>
          </p:pic>
          <p:grpSp>
            <p:nvGrpSpPr>
              <p:cNvPr id="129" name="Gruppo 128"/>
              <p:cNvGrpSpPr/>
              <p:nvPr/>
            </p:nvGrpSpPr>
            <p:grpSpPr>
              <a:xfrm>
                <a:off x="2013358" y="1817305"/>
                <a:ext cx="166163" cy="1210492"/>
                <a:chOff x="2013358" y="2230345"/>
                <a:chExt cx="166163" cy="1210492"/>
              </a:xfrm>
            </p:grpSpPr>
            <p:cxnSp>
              <p:nvCxnSpPr>
                <p:cNvPr id="130" name="Connettore 2 129"/>
                <p:cNvCxnSpPr/>
                <p:nvPr/>
              </p:nvCxnSpPr>
              <p:spPr>
                <a:xfrm flipH="1" flipV="1">
                  <a:off x="2013358" y="2230345"/>
                  <a:ext cx="103249" cy="1156492"/>
                </a:xfrm>
                <a:prstGeom prst="straightConnector1">
                  <a:avLst/>
                </a:prstGeom>
                <a:ln w="38100" cmpd="sng">
                  <a:solidFill>
                    <a:srgbClr val="FFFF00"/>
                  </a:solidFill>
                  <a:headEnd type="none"/>
                  <a:tailEnd type="triangle"/>
                </a:ln>
                <a:effectLst>
                  <a:outerShdw blurRad="76200" dir="18900000" sy="23000" kx="-1200000" algn="bl" rotWithShape="0">
                    <a:prstClr val="black">
                      <a:alpha val="20000"/>
                    </a:prstClr>
                  </a:outerShdw>
                </a:effectLst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32" name="Ovale 131"/>
                <p:cNvSpPr>
                  <a:spLocks noChangeAspect="1"/>
                </p:cNvSpPr>
                <p:nvPr/>
              </p:nvSpPr>
              <p:spPr>
                <a:xfrm>
                  <a:off x="2071521" y="3332837"/>
                  <a:ext cx="108000" cy="108000"/>
                </a:xfrm>
                <a:prstGeom prst="ellipse">
                  <a:avLst/>
                </a:prstGeom>
                <a:solidFill>
                  <a:srgbClr val="FFFF00"/>
                </a:solidFill>
                <a:ln w="38100" cmpd="sng">
                  <a:solidFill>
                    <a:srgbClr val="FFFF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  <p:sp>
          <p:nvSpPr>
            <p:cNvPr id="61" name="Più 60"/>
            <p:cNvSpPr>
              <a:spLocks noChangeAspect="1"/>
            </p:cNvSpPr>
            <p:nvPr/>
          </p:nvSpPr>
          <p:spPr>
            <a:xfrm>
              <a:off x="7234294" y="2938205"/>
              <a:ext cx="217577" cy="217577"/>
            </a:xfrm>
            <a:prstGeom prst="mathPlus">
              <a:avLst/>
            </a:prstGeom>
            <a:solidFill>
              <a:srgbClr val="000000"/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sp>
          <p:nvSpPr>
            <p:cNvPr id="68" name="Più 67"/>
            <p:cNvSpPr>
              <a:spLocks noChangeAspect="1"/>
            </p:cNvSpPr>
            <p:nvPr/>
          </p:nvSpPr>
          <p:spPr>
            <a:xfrm>
              <a:off x="5922187" y="4076621"/>
              <a:ext cx="217577" cy="217577"/>
            </a:xfrm>
            <a:prstGeom prst="mathPlus">
              <a:avLst/>
            </a:prstGeom>
            <a:solidFill>
              <a:srgbClr val="000000"/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grpSp>
          <p:nvGrpSpPr>
            <p:cNvPr id="29" name="Gruppo 28"/>
            <p:cNvGrpSpPr/>
            <p:nvPr/>
          </p:nvGrpSpPr>
          <p:grpSpPr>
            <a:xfrm>
              <a:off x="7486140" y="3731505"/>
              <a:ext cx="617855" cy="889868"/>
              <a:chOff x="6345672" y="3636436"/>
              <a:chExt cx="720903" cy="1038283"/>
            </a:xfrm>
          </p:grpSpPr>
          <p:pic>
            <p:nvPicPr>
              <p:cNvPr id="88" name="Immagine 87" descr="chain.pdf"/>
              <p:cNvPicPr>
                <a:picLocks noChangeAspect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12800">
                <a:off x="6345672" y="3636436"/>
                <a:ext cx="720903" cy="1038283"/>
              </a:xfrm>
              <a:prstGeom prst="rect">
                <a:avLst/>
              </a:prstGeom>
            </p:spPr>
          </p:pic>
          <p:cxnSp>
            <p:nvCxnSpPr>
              <p:cNvPr id="93" name="Connettore 2 92"/>
              <p:cNvCxnSpPr/>
              <p:nvPr/>
            </p:nvCxnSpPr>
            <p:spPr>
              <a:xfrm rot="212800" flipH="1" flipV="1">
                <a:off x="6805121" y="4277268"/>
                <a:ext cx="14723" cy="344549"/>
              </a:xfrm>
              <a:prstGeom prst="straightConnector1">
                <a:avLst/>
              </a:prstGeom>
              <a:solidFill>
                <a:srgbClr val="008000"/>
              </a:solidFill>
              <a:ln w="28575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Ovale 93"/>
              <p:cNvSpPr>
                <a:spLocks noChangeAspect="1"/>
              </p:cNvSpPr>
              <p:nvPr/>
            </p:nvSpPr>
            <p:spPr>
              <a:xfrm rot="212800">
                <a:off x="6794444" y="4604491"/>
                <a:ext cx="35259" cy="35259"/>
              </a:xfrm>
              <a:prstGeom prst="ellipse">
                <a:avLst/>
              </a:prstGeom>
              <a:solidFill>
                <a:srgbClr val="FFFF00"/>
              </a:solidFill>
              <a:ln w="38100" cmpd="sng">
                <a:solidFill>
                  <a:srgbClr val="FFFF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91" name="Connettore 2 90"/>
              <p:cNvCxnSpPr/>
              <p:nvPr/>
            </p:nvCxnSpPr>
            <p:spPr>
              <a:xfrm rot="212800" flipH="1" flipV="1">
                <a:off x="6796631" y="3826918"/>
                <a:ext cx="22533" cy="405209"/>
              </a:xfrm>
              <a:prstGeom prst="straightConnector1">
                <a:avLst/>
              </a:prstGeom>
              <a:solidFill>
                <a:srgbClr val="FF0000"/>
              </a:solidFill>
              <a:ln w="28575" cmpd="sng">
                <a:solidFill>
                  <a:srgbClr val="FF0000"/>
                </a:solidFill>
                <a:headEnd type="non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2" name="Ovale 91"/>
              <p:cNvSpPr>
                <a:spLocks noChangeAspect="1"/>
              </p:cNvSpPr>
              <p:nvPr/>
            </p:nvSpPr>
            <p:spPr>
              <a:xfrm rot="212800">
                <a:off x="6791883" y="4214983"/>
                <a:ext cx="35259" cy="35259"/>
              </a:xfrm>
              <a:prstGeom prst="ellipse">
                <a:avLst/>
              </a:prstGeom>
              <a:solidFill>
                <a:srgbClr val="FF0000"/>
              </a:solidFill>
              <a:ln w="38100" cmpd="sng"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sp>
          <p:nvSpPr>
            <p:cNvPr id="95" name="Più 94"/>
            <p:cNvSpPr>
              <a:spLocks noChangeAspect="1"/>
            </p:cNvSpPr>
            <p:nvPr/>
          </p:nvSpPr>
          <p:spPr>
            <a:xfrm>
              <a:off x="7219418" y="4043372"/>
              <a:ext cx="217577" cy="217577"/>
            </a:xfrm>
            <a:prstGeom prst="mathPlus">
              <a:avLst/>
            </a:prstGeom>
            <a:solidFill>
              <a:srgbClr val="000000"/>
            </a:solidFill>
            <a:ln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it-IT"/>
            </a:p>
          </p:txBody>
        </p:sp>
        <p:grpSp>
          <p:nvGrpSpPr>
            <p:cNvPr id="30" name="Gruppo 29"/>
            <p:cNvGrpSpPr/>
            <p:nvPr/>
          </p:nvGrpSpPr>
          <p:grpSpPr>
            <a:xfrm>
              <a:off x="8107574" y="3802061"/>
              <a:ext cx="742575" cy="814353"/>
              <a:chOff x="7639425" y="3629953"/>
              <a:chExt cx="887096" cy="972844"/>
            </a:xfrm>
          </p:grpSpPr>
          <p:cxnSp>
            <p:nvCxnSpPr>
              <p:cNvPr id="114" name="Connettore 2 113"/>
              <p:cNvCxnSpPr/>
              <p:nvPr/>
            </p:nvCxnSpPr>
            <p:spPr>
              <a:xfrm rot="213808" flipH="1" flipV="1">
                <a:off x="7921004" y="3707711"/>
                <a:ext cx="29586" cy="453230"/>
              </a:xfrm>
              <a:prstGeom prst="straightConnector1">
                <a:avLst/>
              </a:prstGeom>
              <a:solidFill>
                <a:srgbClr val="FF0000">
                  <a:alpha val="71000"/>
                </a:srgbClr>
              </a:solidFill>
              <a:ln w="38100" cmpd="sng">
                <a:solidFill>
                  <a:srgbClr val="FF00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5" name="Ovale 114"/>
              <p:cNvSpPr>
                <a:spLocks noChangeAspect="1"/>
              </p:cNvSpPr>
              <p:nvPr/>
            </p:nvSpPr>
            <p:spPr>
              <a:xfrm rot="213808">
                <a:off x="7921858" y="4144100"/>
                <a:ext cx="35000" cy="35000"/>
              </a:xfrm>
              <a:prstGeom prst="ellipse">
                <a:avLst/>
              </a:prstGeom>
              <a:solidFill>
                <a:srgbClr val="FF0000">
                  <a:alpha val="71000"/>
                </a:srgbClr>
              </a:solidFill>
              <a:ln w="38100" cmpd="sng"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pic>
            <p:nvPicPr>
              <p:cNvPr id="103" name="Immagine 102" descr="Schermata 07-2457211 alle 15.21.48.png"/>
              <p:cNvPicPr>
                <a:picLocks noChangeAspect="1"/>
              </p:cNvPicPr>
              <p:nvPr/>
            </p:nvPicPr>
            <p:blipFill>
              <a:blip r:embed="rId9">
                <a:alphaModFix amt="71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213808">
                <a:off x="7639463" y="3629953"/>
                <a:ext cx="887058" cy="972844"/>
              </a:xfrm>
              <a:prstGeom prst="rect">
                <a:avLst/>
              </a:prstGeom>
            </p:spPr>
          </p:pic>
          <p:pic>
            <p:nvPicPr>
              <p:cNvPr id="104" name="Immagine 103" descr="Schermata 07-2457211 alle 15.21.18.png"/>
              <p:cNvPicPr>
                <a:picLocks noChangeAspect="1"/>
              </p:cNvPicPr>
              <p:nvPr/>
            </p:nvPicPr>
            <p:blipFill rotWithShape="1"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b="2665"/>
              <a:stretch/>
            </p:blipFill>
            <p:spPr>
              <a:xfrm rot="213808">
                <a:off x="7639425" y="3635366"/>
                <a:ext cx="880451" cy="946909"/>
              </a:xfrm>
              <a:prstGeom prst="rect">
                <a:avLst/>
              </a:prstGeom>
            </p:spPr>
          </p:pic>
          <p:cxnSp>
            <p:nvCxnSpPr>
              <p:cNvPr id="112" name="Connettore 2 111"/>
              <p:cNvCxnSpPr/>
              <p:nvPr/>
            </p:nvCxnSpPr>
            <p:spPr>
              <a:xfrm rot="213808" flipH="1" flipV="1">
                <a:off x="8280981" y="4024836"/>
                <a:ext cx="19537" cy="531453"/>
              </a:xfrm>
              <a:prstGeom prst="straightConnector1">
                <a:avLst/>
              </a:prstGeom>
              <a:solidFill>
                <a:srgbClr val="008000"/>
              </a:solidFill>
              <a:ln w="28575" cmpd="sng">
                <a:solidFill>
                  <a:srgbClr val="FFFF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3" name="Ovale 112"/>
              <p:cNvSpPr>
                <a:spLocks noChangeAspect="1"/>
              </p:cNvSpPr>
              <p:nvPr/>
            </p:nvSpPr>
            <p:spPr>
              <a:xfrm rot="213808">
                <a:off x="8269650" y="4534489"/>
                <a:ext cx="35000" cy="35000"/>
              </a:xfrm>
              <a:prstGeom prst="ellipse">
                <a:avLst/>
              </a:prstGeom>
              <a:solidFill>
                <a:srgbClr val="FFFF00"/>
              </a:solidFill>
              <a:ln w="38100" cmpd="sng">
                <a:solidFill>
                  <a:srgbClr val="FFFF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10" name="Connettore 2 109"/>
              <p:cNvCxnSpPr/>
              <p:nvPr/>
            </p:nvCxnSpPr>
            <p:spPr>
              <a:xfrm rot="213808" flipH="1" flipV="1">
                <a:off x="7675150" y="3939867"/>
                <a:ext cx="51263" cy="484772"/>
              </a:xfrm>
              <a:prstGeom prst="straightConnector1">
                <a:avLst/>
              </a:prstGeom>
              <a:solidFill>
                <a:srgbClr val="FF0000"/>
              </a:solidFill>
              <a:ln w="28575" cmpd="sng">
                <a:solidFill>
                  <a:srgbClr val="FF00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" name="Ovale 110"/>
              <p:cNvSpPr>
                <a:spLocks noChangeAspect="1"/>
              </p:cNvSpPr>
              <p:nvPr/>
            </p:nvSpPr>
            <p:spPr>
              <a:xfrm rot="213808">
                <a:off x="7696680" y="4408442"/>
                <a:ext cx="35000" cy="35000"/>
              </a:xfrm>
              <a:prstGeom prst="ellipse">
                <a:avLst/>
              </a:prstGeom>
              <a:solidFill>
                <a:srgbClr val="FF0000"/>
              </a:solidFill>
              <a:ln w="38100" cmpd="sng"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  <p:cxnSp>
            <p:nvCxnSpPr>
              <p:cNvPr id="108" name="Connettore 2 107"/>
              <p:cNvCxnSpPr/>
              <p:nvPr/>
            </p:nvCxnSpPr>
            <p:spPr>
              <a:xfrm rot="213808" flipH="1" flipV="1">
                <a:off x="8446561" y="3784842"/>
                <a:ext cx="14513" cy="476211"/>
              </a:xfrm>
              <a:prstGeom prst="straightConnector1">
                <a:avLst/>
              </a:prstGeom>
              <a:solidFill>
                <a:srgbClr val="FF0000"/>
              </a:solidFill>
              <a:ln w="28575" cmpd="sng">
                <a:solidFill>
                  <a:srgbClr val="FF0000"/>
                </a:solidFill>
                <a:headEnd type="none"/>
                <a:tailEnd type="triangle"/>
              </a:ln>
              <a:effectLst>
                <a:outerShdw blurRad="76200" dir="18900000" sy="23000" kx="-1200000" algn="bl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9" name="Ovale 108"/>
              <p:cNvSpPr>
                <a:spLocks noChangeAspect="1"/>
              </p:cNvSpPr>
              <p:nvPr/>
            </p:nvSpPr>
            <p:spPr>
              <a:xfrm rot="213808">
                <a:off x="8428558" y="4242632"/>
                <a:ext cx="36913" cy="36913"/>
              </a:xfrm>
              <a:prstGeom prst="ellipse">
                <a:avLst/>
              </a:prstGeom>
              <a:solidFill>
                <a:srgbClr val="FF0000"/>
              </a:solidFill>
              <a:ln w="38100" cmpd="sng">
                <a:solidFill>
                  <a:srgbClr val="FF0000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/>
              </a:p>
            </p:txBody>
          </p:sp>
        </p:grpSp>
        <p:sp>
          <p:nvSpPr>
            <p:cNvPr id="126" name="Parentesi graffa aperta 125"/>
            <p:cNvSpPr/>
            <p:nvPr/>
          </p:nvSpPr>
          <p:spPr>
            <a:xfrm>
              <a:off x="5590605" y="2517053"/>
              <a:ext cx="331582" cy="2315772"/>
            </a:xfrm>
            <a:prstGeom prst="leftBrace">
              <a:avLst/>
            </a:pr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 dirty="0"/>
            </a:p>
          </p:txBody>
        </p:sp>
        <p:sp>
          <p:nvSpPr>
            <p:cNvPr id="57365" name="Figura a mano libera 57364"/>
            <p:cNvSpPr/>
            <p:nvPr/>
          </p:nvSpPr>
          <p:spPr>
            <a:xfrm>
              <a:off x="2349500" y="3668888"/>
              <a:ext cx="3280833" cy="226882"/>
            </a:xfrm>
            <a:custGeom>
              <a:avLst/>
              <a:gdLst>
                <a:gd name="connsiteX0" fmla="*/ 0 w 2973916"/>
                <a:gd name="connsiteY0" fmla="*/ 264583 h 312959"/>
                <a:gd name="connsiteX1" fmla="*/ 1619250 w 2973916"/>
                <a:gd name="connsiteY1" fmla="*/ 306916 h 312959"/>
                <a:gd name="connsiteX2" fmla="*/ 2190750 w 2973916"/>
                <a:gd name="connsiteY2" fmla="*/ 148166 h 312959"/>
                <a:gd name="connsiteX3" fmla="*/ 2973916 w 2973916"/>
                <a:gd name="connsiteY3" fmla="*/ 0 h 312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973916" h="312959">
                  <a:moveTo>
                    <a:pt x="0" y="264583"/>
                  </a:moveTo>
                  <a:cubicBezTo>
                    <a:pt x="627062" y="295451"/>
                    <a:pt x="1254125" y="326319"/>
                    <a:pt x="1619250" y="306916"/>
                  </a:cubicBezTo>
                  <a:cubicBezTo>
                    <a:pt x="1984375" y="287513"/>
                    <a:pt x="1964972" y="199319"/>
                    <a:pt x="2190750" y="148166"/>
                  </a:cubicBezTo>
                  <a:cubicBezTo>
                    <a:pt x="2416528" y="97013"/>
                    <a:pt x="2973916" y="0"/>
                    <a:pt x="2973916" y="0"/>
                  </a:cubicBezTo>
                </a:path>
              </a:pathLst>
            </a:custGeom>
            <a:ln>
              <a:solidFill>
                <a:srgbClr val="0000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grpSp>
          <p:nvGrpSpPr>
            <p:cNvPr id="57350" name="Gruppo 57349"/>
            <p:cNvGrpSpPr/>
            <p:nvPr/>
          </p:nvGrpSpPr>
          <p:grpSpPr>
            <a:xfrm>
              <a:off x="6086799" y="3784976"/>
              <a:ext cx="1098059" cy="1066868"/>
              <a:chOff x="6086799" y="3658928"/>
              <a:chExt cx="1098059" cy="1066868"/>
            </a:xfrm>
          </p:grpSpPr>
          <p:pic>
            <p:nvPicPr>
              <p:cNvPr id="63" name="Immagine 62" descr="Schermata 07-2457210 alle 22.43.46.png"/>
              <p:cNvPicPr>
                <a:picLocks noChangeAspect="1"/>
              </p:cNvPicPr>
              <p:nvPr/>
            </p:nvPicPr>
            <p:blipFill rotWithShape="1">
              <a:blip r:embed="rId1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6086799" y="3658928"/>
                <a:ext cx="1098059" cy="1013953"/>
              </a:xfrm>
              <a:prstGeom prst="rect">
                <a:avLst/>
              </a:prstGeom>
            </p:spPr>
          </p:pic>
          <p:sp>
            <p:nvSpPr>
              <p:cNvPr id="71" name="CasellaDiTesto 70"/>
              <p:cNvSpPr txBox="1"/>
              <p:nvPr/>
            </p:nvSpPr>
            <p:spPr>
              <a:xfrm>
                <a:off x="6480234" y="4448797"/>
                <a:ext cx="667283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buSzPct val="60000"/>
                </a:pPr>
                <a:r>
                  <a:rPr lang="it-IT" sz="1200" b="1" i="1" dirty="0" err="1" smtClean="0">
                    <a:solidFill>
                      <a:schemeClr val="accent6"/>
                    </a:solidFill>
                    <a:latin typeface="Candara"/>
                    <a:cs typeface="Candara"/>
                  </a:rPr>
                  <a:t>surface</a:t>
                </a:r>
                <a:endParaRPr lang="it-IT" sz="1200" b="1" i="1" dirty="0" smtClean="0">
                  <a:solidFill>
                    <a:schemeClr val="accent6"/>
                  </a:solidFill>
                  <a:latin typeface="Candara"/>
                  <a:cs typeface="Candara"/>
                </a:endParaRPr>
              </a:p>
            </p:txBody>
          </p:sp>
        </p:grpSp>
        <p:grpSp>
          <p:nvGrpSpPr>
            <p:cNvPr id="57344" name="Gruppo 57343"/>
            <p:cNvGrpSpPr/>
            <p:nvPr/>
          </p:nvGrpSpPr>
          <p:grpSpPr>
            <a:xfrm>
              <a:off x="7526388" y="2410394"/>
              <a:ext cx="1379133" cy="1123092"/>
              <a:chOff x="5855161" y="2437531"/>
              <a:chExt cx="1379133" cy="1123092"/>
            </a:xfrm>
          </p:grpSpPr>
          <p:pic>
            <p:nvPicPr>
              <p:cNvPr id="56" name="Immagine 55" descr="Schermata 07-2457211 alle 11.59.56.png"/>
              <p:cNvPicPr>
                <a:picLocks noChangeAspect="1"/>
              </p:cNvPicPr>
              <p:nvPr/>
            </p:nvPicPr>
            <p:blipFill>
              <a:blip r:embed="rId4">
                <a:alphaModFix amt="70000"/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855161" y="2499041"/>
                <a:ext cx="1379133" cy="918216"/>
              </a:xfrm>
              <a:prstGeom prst="rect">
                <a:avLst/>
              </a:prstGeom>
            </p:spPr>
          </p:pic>
          <p:grpSp>
            <p:nvGrpSpPr>
              <p:cNvPr id="23" name="Gruppo 22"/>
              <p:cNvGrpSpPr/>
              <p:nvPr/>
            </p:nvGrpSpPr>
            <p:grpSpPr>
              <a:xfrm>
                <a:off x="5855161" y="2437531"/>
                <a:ext cx="1379133" cy="1123092"/>
                <a:chOff x="5855161" y="2437531"/>
                <a:chExt cx="1379133" cy="1123092"/>
              </a:xfrm>
            </p:grpSpPr>
            <p:grpSp>
              <p:nvGrpSpPr>
                <p:cNvPr id="10" name="Gruppo 9"/>
                <p:cNvGrpSpPr/>
                <p:nvPr/>
              </p:nvGrpSpPr>
              <p:grpSpPr>
                <a:xfrm>
                  <a:off x="5855161" y="2437531"/>
                  <a:ext cx="1379133" cy="979724"/>
                  <a:chOff x="5855161" y="2437531"/>
                  <a:chExt cx="1379133" cy="979724"/>
                </a:xfrm>
              </p:grpSpPr>
              <p:cxnSp>
                <p:nvCxnSpPr>
                  <p:cNvPr id="60" name="Connettore 2 59"/>
                  <p:cNvCxnSpPr/>
                  <p:nvPr/>
                </p:nvCxnSpPr>
                <p:spPr>
                  <a:xfrm>
                    <a:off x="6588650" y="3009556"/>
                    <a:ext cx="327610" cy="352908"/>
                  </a:xfrm>
                  <a:prstGeom prst="straightConnector1">
                    <a:avLst/>
                  </a:prstGeom>
                  <a:ln w="38100" cmpd="sng">
                    <a:solidFill>
                      <a:srgbClr val="FF0000"/>
                    </a:solidFill>
                    <a:headEnd type="none"/>
                    <a:tailEnd type="triangle"/>
                  </a:ln>
                  <a:effectLst>
                    <a:outerShdw blurRad="76200" dir="18900000" sy="23000" kx="-1200000" algn="bl" rotWithShape="0">
                      <a:prstClr val="black">
                        <a:alpha val="20000"/>
                      </a:prstClr>
                    </a:outerShdw>
                  </a:effectLst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  <p:pic>
                <p:nvPicPr>
                  <p:cNvPr id="58" name="Immagine 57" descr="Schermata 07-2457211 alle 11.59.56 copia.png"/>
                  <p:cNvPicPr>
                    <a:picLocks noChangeAspect="1"/>
                  </p:cNvPicPr>
                  <p:nvPr/>
                </p:nvPicPr>
                <p:blipFill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t="5188"/>
                  <a:stretch/>
                </p:blipFill>
                <p:spPr>
                  <a:xfrm>
                    <a:off x="5855161" y="2546670"/>
                    <a:ext cx="1379133" cy="870585"/>
                  </a:xfrm>
                  <a:prstGeom prst="rect">
                    <a:avLst/>
                  </a:prstGeom>
                </p:spPr>
              </p:pic>
              <p:cxnSp>
                <p:nvCxnSpPr>
                  <p:cNvPr id="59" name="Connettore 2 58"/>
                  <p:cNvCxnSpPr>
                    <a:cxnSpLocks noChangeAspect="1"/>
                  </p:cNvCxnSpPr>
                  <p:nvPr/>
                </p:nvCxnSpPr>
                <p:spPr>
                  <a:xfrm flipH="1" flipV="1">
                    <a:off x="6524846" y="2437531"/>
                    <a:ext cx="66073" cy="559637"/>
                  </a:xfrm>
                  <a:prstGeom prst="straightConnector1">
                    <a:avLst/>
                  </a:prstGeom>
                  <a:ln w="38100" cmpd="sng">
                    <a:solidFill>
                      <a:srgbClr val="FFFF00"/>
                    </a:solidFill>
                    <a:headEnd type="none"/>
                    <a:tailEnd type="triangle"/>
                  </a:ln>
                  <a:effectLst>
                    <a:outerShdw blurRad="76200" dir="18900000" sy="23000" kx="-1200000" algn="bl" rotWithShape="0">
                      <a:prstClr val="black">
                        <a:alpha val="20000"/>
                      </a:prstClr>
                    </a:outerShdw>
                  </a:effectLst>
                </p:spPr>
                <p:style>
                  <a:lnRef idx="2">
                    <a:schemeClr val="accent1"/>
                  </a:lnRef>
                  <a:fillRef idx="0">
                    <a:schemeClr val="accent1"/>
                  </a:fillRef>
                  <a:effectRef idx="1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72" name="CasellaDiTesto 71"/>
                <p:cNvSpPr txBox="1"/>
                <p:nvPr/>
              </p:nvSpPr>
              <p:spPr>
                <a:xfrm>
                  <a:off x="6132784" y="3283624"/>
                  <a:ext cx="687946" cy="276999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buSzPct val="60000"/>
                  </a:pPr>
                  <a:r>
                    <a:rPr lang="it-IT" sz="1200" b="1" i="1" dirty="0" smtClean="0">
                      <a:solidFill>
                        <a:schemeClr val="accent6"/>
                      </a:solidFill>
                      <a:latin typeface="Candara"/>
                      <a:cs typeface="Candara"/>
                    </a:rPr>
                    <a:t>penalty</a:t>
                  </a:r>
                  <a:endParaRPr lang="it-IT" sz="1200" b="1" i="1" dirty="0" smtClean="0">
                    <a:solidFill>
                      <a:schemeClr val="accent6"/>
                    </a:solidFill>
                    <a:latin typeface="Candara"/>
                    <a:cs typeface="Candara"/>
                  </a:endParaRPr>
                </a:p>
              </p:txBody>
            </p:sp>
            <p:sp>
              <p:nvSpPr>
                <p:cNvPr id="22" name="Ovale 21"/>
                <p:cNvSpPr/>
                <p:nvPr/>
              </p:nvSpPr>
              <p:spPr>
                <a:xfrm>
                  <a:off x="6658116" y="2535964"/>
                  <a:ext cx="393424" cy="393424"/>
                </a:xfrm>
                <a:prstGeom prst="ellipse">
                  <a:avLst/>
                </a:prstGeom>
                <a:solidFill>
                  <a:srgbClr val="FF0000"/>
                </a:solidFill>
                <a:ln w="19050" cmpd="sng">
                  <a:solidFill>
                    <a:schemeClr val="bg1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it-IT" sz="2200" b="1" dirty="0" smtClean="0"/>
                    <a:t>!</a:t>
                  </a:r>
                  <a:endParaRPr lang="it-IT" sz="2200" b="1" dirty="0"/>
                </a:p>
              </p:txBody>
            </p:sp>
          </p:grpSp>
        </p:grpSp>
        <p:sp>
          <p:nvSpPr>
            <p:cNvPr id="127" name="CasellaDiTesto 126"/>
            <p:cNvSpPr txBox="1"/>
            <p:nvPr/>
          </p:nvSpPr>
          <p:spPr>
            <a:xfrm>
              <a:off x="6161005" y="3321252"/>
              <a:ext cx="50708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200" b="1" i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cone</a:t>
              </a:r>
              <a:endParaRPr lang="it-IT" sz="1200" b="1" i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sp>
        <p:nvSpPr>
          <p:cNvPr id="75" name="Esplosione 2 74"/>
          <p:cNvSpPr/>
          <p:nvPr/>
        </p:nvSpPr>
        <p:spPr>
          <a:xfrm rot="21329774">
            <a:off x="3777749" y="3460563"/>
            <a:ext cx="1454224" cy="717647"/>
          </a:xfrm>
          <a:prstGeom prst="irregularSeal2">
            <a:avLst/>
          </a:prstGeom>
          <a:solidFill>
            <a:srgbClr val="008000"/>
          </a:solidFill>
          <a:ln w="12700" cmpd="sng">
            <a:solidFill>
              <a:srgbClr val="00002C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sz="1100" dirty="0" smtClean="0">
                <a:solidFill>
                  <a:schemeClr val="bg1"/>
                </a:solidFill>
                <a:latin typeface="Abadi MT Condensed Extra Bold"/>
                <a:cs typeface="Abadi MT Condensed Extra Bold"/>
              </a:rPr>
              <a:t>LINEAR SOLVE</a:t>
            </a:r>
            <a:endParaRPr lang="it-IT" sz="1100" dirty="0">
              <a:solidFill>
                <a:schemeClr val="bg1"/>
              </a:solidFill>
              <a:latin typeface="Abadi MT Condensed Extra Bold"/>
              <a:cs typeface="Abadi MT Condensed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3521537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 animBg="1"/>
      <p:bldP spid="83" grpId="0"/>
      <p:bldP spid="84" grpId="0"/>
      <p:bldP spid="7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1442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460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Results</a:t>
            </a:r>
          </a:p>
        </p:txBody>
      </p:sp>
      <p:pic>
        <p:nvPicPr>
          <p:cNvPr id="6" name="Immagine 5" descr="1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892" y="1216749"/>
            <a:ext cx="3421542" cy="2034576"/>
          </a:xfrm>
          <a:prstGeom prst="rect">
            <a:avLst/>
          </a:prstGeom>
        </p:spPr>
      </p:pic>
      <p:grpSp>
        <p:nvGrpSpPr>
          <p:cNvPr id="3" name="Gruppo 2"/>
          <p:cNvGrpSpPr/>
          <p:nvPr/>
        </p:nvGrpSpPr>
        <p:grpSpPr>
          <a:xfrm>
            <a:off x="335735" y="1219225"/>
            <a:ext cx="3649963" cy="2515190"/>
            <a:chOff x="335735" y="1219225"/>
            <a:chExt cx="3649963" cy="2515190"/>
          </a:xfrm>
        </p:grpSpPr>
        <p:pic>
          <p:nvPicPr>
            <p:cNvPr id="7" name="Immagine 6" descr="00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5735" y="1219225"/>
              <a:ext cx="3415948" cy="2031250"/>
            </a:xfrm>
            <a:prstGeom prst="rect">
              <a:avLst/>
            </a:prstGeom>
          </p:spPr>
        </p:pic>
        <p:sp>
          <p:nvSpPr>
            <p:cNvPr id="8" name="Rettangolo 7"/>
            <p:cNvSpPr/>
            <p:nvPr/>
          </p:nvSpPr>
          <p:spPr>
            <a:xfrm>
              <a:off x="2856436" y="2995751"/>
              <a:ext cx="112926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-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0.99</a:t>
              </a:r>
              <a:endPara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0.82</a:t>
              </a:r>
            </a:p>
            <a:p>
              <a:r>
                <a:rPr lang="it-IT" sz="1400" dirty="0" smtClean="0">
                  <a:solidFill>
                    <a:srgbClr val="FF0000"/>
                  </a:solidFill>
                  <a:latin typeface="Abadi MT Condensed Extra Bold"/>
                  <a:cs typeface="Abadi MT Condensed Extra Bold"/>
                </a:rPr>
                <a:t>NEG: ~3K</a:t>
              </a:r>
              <a:endParaRPr lang="it-IT" sz="1400" dirty="0">
                <a:solidFill>
                  <a:srgbClr val="FF0000"/>
                </a:solidFill>
                <a:latin typeface="Abadi MT Condensed Extra Bold"/>
                <a:cs typeface="Abadi MT Condensed Extra 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289785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1442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4605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Results</a:t>
            </a:r>
          </a:p>
        </p:txBody>
      </p:sp>
      <p:grpSp>
        <p:nvGrpSpPr>
          <p:cNvPr id="12" name="Gruppo 11"/>
          <p:cNvGrpSpPr/>
          <p:nvPr/>
        </p:nvGrpSpPr>
        <p:grpSpPr>
          <a:xfrm>
            <a:off x="14525" y="3312806"/>
            <a:ext cx="666099" cy="1678749"/>
            <a:chOff x="14525" y="3312806"/>
            <a:chExt cx="666099" cy="1678749"/>
          </a:xfrm>
        </p:grpSpPr>
        <p:pic>
          <p:nvPicPr>
            <p:cNvPr id="35" name="Immagine 34" descr="color_ramp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8606" y="3641749"/>
              <a:ext cx="224375" cy="1248833"/>
            </a:xfrm>
            <a:prstGeom prst="rect">
              <a:avLst/>
            </a:prstGeom>
          </p:spPr>
        </p:pic>
        <p:sp>
          <p:nvSpPr>
            <p:cNvPr id="36" name="CasellaDiTesto 35"/>
            <p:cNvSpPr txBox="1"/>
            <p:nvPr/>
          </p:nvSpPr>
          <p:spPr>
            <a:xfrm>
              <a:off x="280479" y="4683778"/>
              <a:ext cx="4001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38" name="CasellaDiTesto 37"/>
            <p:cNvSpPr txBox="1"/>
            <p:nvPr/>
          </p:nvSpPr>
          <p:spPr>
            <a:xfrm>
              <a:off x="282695" y="3535919"/>
              <a:ext cx="2924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14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39" name="CasellaDiTesto 38"/>
            <p:cNvSpPr txBox="1"/>
            <p:nvPr/>
          </p:nvSpPr>
          <p:spPr>
            <a:xfrm>
              <a:off x="14525" y="3312806"/>
              <a:ext cx="517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</p:grpSp>
      <p:pic>
        <p:nvPicPr>
          <p:cNvPr id="8" name="Immagine 7" descr="cino_28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0389" y="1169709"/>
            <a:ext cx="5065370" cy="3012057"/>
          </a:xfrm>
          <a:prstGeom prst="rect">
            <a:avLst/>
          </a:prstGeom>
        </p:spPr>
      </p:pic>
      <p:pic>
        <p:nvPicPr>
          <p:cNvPr id="7" name="Immagine 6" descr="0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735" y="1219225"/>
            <a:ext cx="3415948" cy="2031250"/>
          </a:xfrm>
          <a:prstGeom prst="rect">
            <a:avLst/>
          </a:prstGeom>
        </p:spPr>
      </p:pic>
      <p:grpSp>
        <p:nvGrpSpPr>
          <p:cNvPr id="17" name="Gruppo 16"/>
          <p:cNvGrpSpPr/>
          <p:nvPr/>
        </p:nvGrpSpPr>
        <p:grpSpPr>
          <a:xfrm>
            <a:off x="834168" y="4014190"/>
            <a:ext cx="3984944" cy="941906"/>
            <a:chOff x="834168" y="3837790"/>
            <a:chExt cx="3984944" cy="941906"/>
          </a:xfrm>
        </p:grpSpPr>
        <p:pic>
          <p:nvPicPr>
            <p:cNvPr id="14" name="Immagine 13" descr="itvhsbadhist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168" y="3837790"/>
              <a:ext cx="1574070" cy="936000"/>
            </a:xfrm>
            <a:prstGeom prst="rect">
              <a:avLst/>
            </a:prstGeom>
            <a:ln>
              <a:solidFill>
                <a:srgbClr val="000000"/>
              </a:solidFill>
            </a:ln>
          </p:spPr>
        </p:pic>
        <p:pic>
          <p:nvPicPr>
            <p:cNvPr id="15" name="Immagine 14" descr="itvhshist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042" y="3843696"/>
              <a:ext cx="1574070" cy="936000"/>
            </a:xfrm>
            <a:prstGeom prst="rect">
              <a:avLst/>
            </a:prstGeom>
            <a:ln>
              <a:solidFill>
                <a:srgbClr val="000000"/>
              </a:solidFill>
            </a:ln>
          </p:spPr>
        </p:pic>
        <p:sp>
          <p:nvSpPr>
            <p:cNvPr id="28" name="Freccia destra 27"/>
            <p:cNvSpPr/>
            <p:nvPr/>
          </p:nvSpPr>
          <p:spPr>
            <a:xfrm>
              <a:off x="2512354" y="4098679"/>
              <a:ext cx="673893" cy="462406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0" name="Rettangolo 19"/>
          <p:cNvSpPr/>
          <p:nvPr/>
        </p:nvSpPr>
        <p:spPr>
          <a:xfrm>
            <a:off x="2856436" y="2995751"/>
            <a:ext cx="11292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0.99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0.82</a:t>
            </a:r>
          </a:p>
          <a:p>
            <a:r>
              <a:rPr lang="it-IT" sz="14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~3K</a:t>
            </a:r>
            <a:endParaRPr lang="it-IT" sz="14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21" name="Rettangolo 20"/>
          <p:cNvSpPr/>
          <p:nvPr/>
        </p:nvSpPr>
        <p:spPr>
          <a:xfrm>
            <a:off x="6220449" y="4135388"/>
            <a:ext cx="11292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0.35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0.88</a:t>
            </a:r>
          </a:p>
          <a:p>
            <a:r>
              <a:rPr lang="it-IT" sz="1400" dirty="0" smtClean="0">
                <a:solidFill>
                  <a:srgbClr val="008000"/>
                </a:solidFill>
                <a:latin typeface="Abadi MT Condensed Extra Bold"/>
                <a:cs typeface="Abadi MT Condensed Extra Bold"/>
              </a:rPr>
              <a:t>NEG: 0</a:t>
            </a:r>
            <a:endParaRPr lang="it-IT" sz="1400" dirty="0">
              <a:solidFill>
                <a:srgbClr val="008000"/>
              </a:solidFill>
              <a:latin typeface="Abadi MT Condensed Extra Bold"/>
              <a:cs typeface="Abadi MT Condensed Extra Bold"/>
            </a:endParaRPr>
          </a:p>
        </p:txBody>
      </p:sp>
      <p:grpSp>
        <p:nvGrpSpPr>
          <p:cNvPr id="22" name="Gruppo 21"/>
          <p:cNvGrpSpPr/>
          <p:nvPr/>
        </p:nvGrpSpPr>
        <p:grpSpPr>
          <a:xfrm>
            <a:off x="3639533" y="3312806"/>
            <a:ext cx="3710178" cy="1818934"/>
            <a:chOff x="8459902" y="3312806"/>
            <a:chExt cx="3710178" cy="1818934"/>
          </a:xfrm>
        </p:grpSpPr>
        <p:sp>
          <p:nvSpPr>
            <p:cNvPr id="24" name="Rettangolo 23"/>
            <p:cNvSpPr/>
            <p:nvPr/>
          </p:nvSpPr>
          <p:spPr>
            <a:xfrm>
              <a:off x="11632485" y="4466305"/>
              <a:ext cx="537595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008000"/>
                  </a:solidFill>
                  <a:latin typeface="Candara"/>
                  <a:ea typeface="Zapf Dingbats"/>
                  <a:cs typeface="Candara"/>
                </a:rPr>
                <a:t>✓</a:t>
              </a:r>
              <a:endParaRPr lang="it-IT" sz="4000" dirty="0">
                <a:solidFill>
                  <a:srgbClr val="008000"/>
                </a:solidFill>
                <a:latin typeface="Candara"/>
                <a:cs typeface="Candara"/>
              </a:endParaRPr>
            </a:p>
          </p:txBody>
        </p:sp>
        <p:sp>
          <p:nvSpPr>
            <p:cNvPr id="25" name="Rettangolo 24"/>
            <p:cNvSpPr/>
            <p:nvPr/>
          </p:nvSpPr>
          <p:spPr>
            <a:xfrm>
              <a:off x="8459902" y="3312806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6084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po 7"/>
          <p:cNvGrpSpPr/>
          <p:nvPr/>
        </p:nvGrpSpPr>
        <p:grpSpPr>
          <a:xfrm>
            <a:off x="25358" y="896029"/>
            <a:ext cx="9119687" cy="4258119"/>
            <a:chOff x="25358" y="896029"/>
            <a:chExt cx="9119687" cy="4258119"/>
          </a:xfrm>
        </p:grpSpPr>
        <p:pic>
          <p:nvPicPr>
            <p:cNvPr id="60" name="Immagine 59" descr="10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58" y="2877015"/>
              <a:ext cx="2831647" cy="2073171"/>
            </a:xfrm>
            <a:prstGeom prst="rect">
              <a:avLst/>
            </a:prstGeom>
          </p:spPr>
        </p:pic>
        <p:pic>
          <p:nvPicPr>
            <p:cNvPr id="5" name="Immagine 4" descr="israelbad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1188" y="1090083"/>
              <a:ext cx="2105447" cy="1648251"/>
            </a:xfrm>
            <a:prstGeom prst="rect">
              <a:avLst/>
            </a:prstGeom>
          </p:spPr>
        </p:pic>
        <p:pic>
          <p:nvPicPr>
            <p:cNvPr id="7" name="Immagine 6" descr="_glass100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26134" y="2735349"/>
              <a:ext cx="1818911" cy="2418799"/>
            </a:xfrm>
            <a:prstGeom prst="rect">
              <a:avLst/>
            </a:prstGeom>
          </p:spPr>
        </p:pic>
        <p:pic>
          <p:nvPicPr>
            <p:cNvPr id="3" name="Immagine 2" descr="_glass100_BAD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4527" y="896029"/>
              <a:ext cx="2523814" cy="2412000"/>
            </a:xfrm>
            <a:prstGeom prst="rect">
              <a:avLst/>
            </a:prstGeom>
          </p:spPr>
        </p:pic>
      </p:grpSp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1442" name="Picture 42" descr="S15_sub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42" descr="S15_sub.pd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421984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Gallery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64" name="Gruppo 63"/>
          <p:cNvGrpSpPr/>
          <p:nvPr/>
        </p:nvGrpSpPr>
        <p:grpSpPr>
          <a:xfrm>
            <a:off x="25358" y="904269"/>
            <a:ext cx="9119687" cy="4249879"/>
            <a:chOff x="25358" y="904269"/>
            <a:chExt cx="9119687" cy="4249879"/>
          </a:xfrm>
        </p:grpSpPr>
        <p:pic>
          <p:nvPicPr>
            <p:cNvPr id="65" name="Immagine 64" descr="israelbad_bad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1289" y="1079349"/>
              <a:ext cx="2115346" cy="1656000"/>
            </a:xfrm>
            <a:prstGeom prst="rect">
              <a:avLst/>
            </a:prstGeom>
          </p:spPr>
        </p:pic>
        <p:pic>
          <p:nvPicPr>
            <p:cNvPr id="66" name="Immagine 65" descr="0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58" y="2884502"/>
              <a:ext cx="2851903" cy="2088000"/>
            </a:xfrm>
            <a:prstGeom prst="rect">
              <a:avLst/>
            </a:prstGeom>
          </p:spPr>
        </p:pic>
        <p:pic>
          <p:nvPicPr>
            <p:cNvPr id="67" name="Immagine 66" descr="_glass0.pn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304175" y="2706148"/>
              <a:ext cx="1840870" cy="2448000"/>
            </a:xfrm>
            <a:prstGeom prst="rect">
              <a:avLst/>
            </a:prstGeom>
          </p:spPr>
        </p:pic>
        <p:pic>
          <p:nvPicPr>
            <p:cNvPr id="68" name="Immagine 67" descr="_glass0-BAD.pn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4527" y="904269"/>
              <a:ext cx="2523814" cy="2412000"/>
            </a:xfrm>
            <a:prstGeom prst="rect">
              <a:avLst/>
            </a:prstGeom>
          </p:spPr>
        </p:pic>
      </p:grpSp>
      <p:sp>
        <p:nvSpPr>
          <p:cNvPr id="11" name="Rettangolo 10"/>
          <p:cNvSpPr/>
          <p:nvPr/>
        </p:nvSpPr>
        <p:spPr>
          <a:xfrm>
            <a:off x="2186934" y="1291580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0.94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0.74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50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77" name="Rettangolo 76"/>
          <p:cNvSpPr/>
          <p:nvPr/>
        </p:nvSpPr>
        <p:spPr>
          <a:xfrm>
            <a:off x="6570191" y="1038330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0.88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0.87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~1.3K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86" name="Rettangolo 85"/>
          <p:cNvSpPr/>
          <p:nvPr/>
        </p:nvSpPr>
        <p:spPr>
          <a:xfrm>
            <a:off x="6540572" y="3967643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0.76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0.95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11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pic>
        <p:nvPicPr>
          <p:cNvPr id="106" name="Immagine 105" descr="israelbadhist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342" y="1943824"/>
            <a:ext cx="726493" cy="432000"/>
          </a:xfrm>
          <a:prstGeom prst="rect">
            <a:avLst/>
          </a:prstGeom>
          <a:ln w="9525" cmpd="sng">
            <a:solidFill>
              <a:srgbClr val="000000"/>
            </a:solidFill>
          </a:ln>
        </p:spPr>
      </p:pic>
      <p:pic>
        <p:nvPicPr>
          <p:cNvPr id="61459" name="Immagine 61458" descr="part29badhist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641" y="1684661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69" name="Rettangolo 68"/>
          <p:cNvSpPr/>
          <p:nvPr/>
        </p:nvSpPr>
        <p:spPr>
          <a:xfrm>
            <a:off x="2733500" y="3828336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0.99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0.82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84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pic>
        <p:nvPicPr>
          <p:cNvPr id="61460" name="Immagine 61459" descr="dragonbadhist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746" y="4486979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61462" name="Immagine 61461" descr="kingkongbadhist.p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641" y="4620559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</p:spTree>
    <p:extLst>
      <p:ext uri="{BB962C8B-B14F-4D97-AF65-F5344CB8AC3E}">
        <p14:creationId xmlns:p14="http://schemas.microsoft.com/office/powerpoint/2010/main" val="26335890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1442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4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1421984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Gallery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pic>
        <p:nvPicPr>
          <p:cNvPr id="5" name="Immagine 4" descr="israelbad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188" y="1090083"/>
            <a:ext cx="2105447" cy="1648251"/>
          </a:xfrm>
          <a:prstGeom prst="rect">
            <a:avLst/>
          </a:prstGeom>
        </p:spPr>
      </p:pic>
      <p:pic>
        <p:nvPicPr>
          <p:cNvPr id="62" name="Immagine 61" descr="israelbad_ba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289" y="1079349"/>
            <a:ext cx="2115346" cy="1656000"/>
          </a:xfrm>
          <a:prstGeom prst="rect">
            <a:avLst/>
          </a:prstGeom>
        </p:spPr>
      </p:pic>
      <p:pic>
        <p:nvPicPr>
          <p:cNvPr id="8" name="Immagine 7" descr="israel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186" y="1082334"/>
            <a:ext cx="2112341" cy="1656000"/>
          </a:xfrm>
          <a:prstGeom prst="rect">
            <a:avLst/>
          </a:prstGeom>
        </p:spPr>
      </p:pic>
      <p:pic>
        <p:nvPicPr>
          <p:cNvPr id="65" name="Immagine 64" descr="dragon_good.gif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58" y="2862186"/>
            <a:ext cx="2851902" cy="2088000"/>
          </a:xfrm>
          <a:prstGeom prst="rect">
            <a:avLst/>
          </a:prstGeom>
        </p:spPr>
      </p:pic>
      <p:pic>
        <p:nvPicPr>
          <p:cNvPr id="72" name="Immagine 71" descr="kkgoodnew.gif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304175" y="2706148"/>
            <a:ext cx="1840870" cy="2448000"/>
          </a:xfrm>
          <a:prstGeom prst="rect">
            <a:avLst/>
          </a:prstGeom>
        </p:spPr>
      </p:pic>
      <p:pic>
        <p:nvPicPr>
          <p:cNvPr id="74" name="Immagine 73" descr="part29new.gif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527" y="904269"/>
            <a:ext cx="2523814" cy="2412000"/>
          </a:xfrm>
          <a:prstGeom prst="rect">
            <a:avLst/>
          </a:prstGeom>
        </p:spPr>
      </p:pic>
      <p:sp>
        <p:nvSpPr>
          <p:cNvPr id="11" name="Rettangolo 10"/>
          <p:cNvSpPr/>
          <p:nvPr/>
        </p:nvSpPr>
        <p:spPr>
          <a:xfrm>
            <a:off x="2186934" y="1291580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0.94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0.74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50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77" name="Rettangolo 76"/>
          <p:cNvSpPr/>
          <p:nvPr/>
        </p:nvSpPr>
        <p:spPr>
          <a:xfrm>
            <a:off x="6570191" y="1038330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0.88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0.87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~1.3K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86" name="Rettangolo 85"/>
          <p:cNvSpPr/>
          <p:nvPr/>
        </p:nvSpPr>
        <p:spPr>
          <a:xfrm>
            <a:off x="6540572" y="3967643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0.76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0.95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11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pic>
        <p:nvPicPr>
          <p:cNvPr id="106" name="Immagine 105" descr="israelbadhist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6342" y="1943824"/>
            <a:ext cx="726493" cy="432000"/>
          </a:xfrm>
          <a:prstGeom prst="rect">
            <a:avLst/>
          </a:prstGeom>
          <a:ln w="9525" cmpd="sng">
            <a:solidFill>
              <a:srgbClr val="000000"/>
            </a:solidFill>
          </a:ln>
        </p:spPr>
      </p:pic>
      <p:pic>
        <p:nvPicPr>
          <p:cNvPr id="61459" name="Immagine 61458" descr="part29badhist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641" y="1684661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69" name="Rettangolo 68"/>
          <p:cNvSpPr/>
          <p:nvPr/>
        </p:nvSpPr>
        <p:spPr>
          <a:xfrm>
            <a:off x="2733500" y="3828336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0.99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0.82</a:t>
            </a:r>
          </a:p>
          <a:p>
            <a:r>
              <a:rPr lang="it-IT" sz="12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84</a:t>
            </a:r>
            <a:endParaRPr lang="it-IT" sz="12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  <p:pic>
        <p:nvPicPr>
          <p:cNvPr id="61460" name="Immagine 61459" descr="dragonbadhist.png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746" y="4486979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61462" name="Immagine 61461" descr="kingkongbadhist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9641" y="4620559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76" name="Rettangolo 75"/>
          <p:cNvSpPr/>
          <p:nvPr/>
        </p:nvSpPr>
        <p:spPr>
          <a:xfrm>
            <a:off x="3223079" y="1303891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0.11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0.87</a:t>
            </a:r>
          </a:p>
          <a:p>
            <a:r>
              <a:rPr lang="it-IT" sz="1200" dirty="0" smtClean="0">
                <a:solidFill>
                  <a:srgbClr val="008000"/>
                </a:solidFill>
                <a:latin typeface="Abadi MT Condensed Extra Bold"/>
                <a:cs typeface="Abadi MT Condensed Extra Bold"/>
              </a:rPr>
              <a:t>NEG: 0</a:t>
            </a:r>
            <a:endParaRPr lang="it-IT" sz="1200" dirty="0">
              <a:solidFill>
                <a:srgbClr val="008000"/>
              </a:solidFill>
              <a:latin typeface="Abadi MT Condensed Extra Bold"/>
              <a:cs typeface="Abadi MT Condensed Extra Bold"/>
            </a:endParaRPr>
          </a:p>
        </p:txBody>
      </p:sp>
      <p:cxnSp>
        <p:nvCxnSpPr>
          <p:cNvPr id="80" name="Connettore 2 79"/>
          <p:cNvCxnSpPr/>
          <p:nvPr/>
        </p:nvCxnSpPr>
        <p:spPr>
          <a:xfrm>
            <a:off x="2962835" y="1602320"/>
            <a:ext cx="300446" cy="12426"/>
          </a:xfrm>
          <a:prstGeom prst="straightConnector1">
            <a:avLst/>
          </a:prstGeom>
          <a:ln w="57150" cmpd="sng">
            <a:solidFill>
              <a:srgbClr val="000000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1" name="Rettangolo 80"/>
          <p:cNvSpPr/>
          <p:nvPr/>
        </p:nvSpPr>
        <p:spPr>
          <a:xfrm>
            <a:off x="7606336" y="1050641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0.35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0.93</a:t>
            </a:r>
          </a:p>
          <a:p>
            <a:r>
              <a:rPr lang="it-IT" sz="1200" dirty="0" smtClean="0">
                <a:solidFill>
                  <a:srgbClr val="008000"/>
                </a:solidFill>
                <a:latin typeface="Abadi MT Condensed Extra Bold"/>
                <a:cs typeface="Abadi MT Condensed Extra Bold"/>
              </a:rPr>
              <a:t>NEG: 0</a:t>
            </a:r>
            <a:endParaRPr lang="it-IT" sz="1200" dirty="0">
              <a:solidFill>
                <a:srgbClr val="008000"/>
              </a:solidFill>
              <a:latin typeface="Abadi MT Condensed Extra Bold"/>
              <a:cs typeface="Abadi MT Condensed Extra Bold"/>
            </a:endParaRPr>
          </a:p>
        </p:txBody>
      </p:sp>
      <p:cxnSp>
        <p:nvCxnSpPr>
          <p:cNvPr id="82" name="Connettore 2 81"/>
          <p:cNvCxnSpPr/>
          <p:nvPr/>
        </p:nvCxnSpPr>
        <p:spPr>
          <a:xfrm>
            <a:off x="7346092" y="1349070"/>
            <a:ext cx="300446" cy="12426"/>
          </a:xfrm>
          <a:prstGeom prst="straightConnector1">
            <a:avLst/>
          </a:prstGeom>
          <a:ln w="57150" cmpd="sng">
            <a:solidFill>
              <a:srgbClr val="000000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3" name="Rettangolo 82"/>
          <p:cNvSpPr/>
          <p:nvPr/>
        </p:nvSpPr>
        <p:spPr>
          <a:xfrm>
            <a:off x="5504427" y="3955332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0.27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0.97</a:t>
            </a:r>
          </a:p>
          <a:p>
            <a:r>
              <a:rPr lang="it-IT" sz="1200" dirty="0" smtClean="0">
                <a:solidFill>
                  <a:srgbClr val="008000"/>
                </a:solidFill>
                <a:latin typeface="Abadi MT Condensed Extra Bold"/>
                <a:cs typeface="Abadi MT Condensed Extra Bold"/>
              </a:rPr>
              <a:t>NEG: 0</a:t>
            </a:r>
            <a:endParaRPr lang="it-IT" sz="1200" dirty="0">
              <a:solidFill>
                <a:srgbClr val="008000"/>
              </a:solidFill>
              <a:latin typeface="Abadi MT Condensed Extra Bold"/>
              <a:cs typeface="Abadi MT Condensed Extra Bold"/>
            </a:endParaRPr>
          </a:p>
        </p:txBody>
      </p:sp>
      <p:cxnSp>
        <p:nvCxnSpPr>
          <p:cNvPr id="84" name="Connettore 2 83"/>
          <p:cNvCxnSpPr/>
          <p:nvPr/>
        </p:nvCxnSpPr>
        <p:spPr>
          <a:xfrm rot="10800000">
            <a:off x="6259162" y="4266072"/>
            <a:ext cx="300446" cy="12426"/>
          </a:xfrm>
          <a:prstGeom prst="straightConnector1">
            <a:avLst/>
          </a:prstGeom>
          <a:ln w="57150" cmpd="sng">
            <a:solidFill>
              <a:srgbClr val="000000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8" name="Rettangolo 87"/>
          <p:cNvSpPr/>
          <p:nvPr/>
        </p:nvSpPr>
        <p:spPr>
          <a:xfrm>
            <a:off x="3769645" y="3840647"/>
            <a:ext cx="112926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0.10</a:t>
            </a:r>
            <a:endParaRPr lang="it-IT" sz="12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2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2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0.90</a:t>
            </a:r>
          </a:p>
          <a:p>
            <a:r>
              <a:rPr lang="it-IT" sz="1200" dirty="0" smtClean="0">
                <a:solidFill>
                  <a:srgbClr val="008000"/>
                </a:solidFill>
                <a:latin typeface="Abadi MT Condensed Extra Bold"/>
                <a:cs typeface="Abadi MT Condensed Extra Bold"/>
              </a:rPr>
              <a:t>NEG: 0</a:t>
            </a:r>
            <a:endParaRPr lang="it-IT" sz="1200" dirty="0">
              <a:solidFill>
                <a:srgbClr val="008000"/>
              </a:solidFill>
              <a:latin typeface="Abadi MT Condensed Extra Bold"/>
              <a:cs typeface="Abadi MT Condensed Extra Bold"/>
            </a:endParaRPr>
          </a:p>
        </p:txBody>
      </p:sp>
      <p:cxnSp>
        <p:nvCxnSpPr>
          <p:cNvPr id="89" name="Connettore 2 88"/>
          <p:cNvCxnSpPr/>
          <p:nvPr/>
        </p:nvCxnSpPr>
        <p:spPr>
          <a:xfrm>
            <a:off x="3509401" y="4139076"/>
            <a:ext cx="300446" cy="12426"/>
          </a:xfrm>
          <a:prstGeom prst="straightConnector1">
            <a:avLst/>
          </a:prstGeom>
          <a:ln w="57150" cmpd="sng">
            <a:solidFill>
              <a:srgbClr val="000000"/>
            </a:solidFill>
            <a:headEnd type="none"/>
            <a:tailEnd type="triangl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1" name="Immagine 90" descr="isrealgoodhist.png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888" y="1950222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92" name="Immagine 91" descr="part29goodhist.png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6336" y="1684661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93" name="Immagine 92" descr="dragongoodhist.png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0476" y="4486979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94" name="Immagine 93" descr="kingkonggoodhist.png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759" y="4620559"/>
            <a:ext cx="726493" cy="432000"/>
          </a:xfrm>
          <a:prstGeom prst="rect">
            <a:avLst/>
          </a:prstGeom>
          <a:ln>
            <a:solidFill>
              <a:srgbClr val="000000"/>
            </a:solidFill>
          </a:ln>
        </p:spPr>
      </p:pic>
      <p:sp>
        <p:nvSpPr>
          <p:cNvPr id="95" name="Rettangolo 94"/>
          <p:cNvSpPr/>
          <p:nvPr/>
        </p:nvSpPr>
        <p:spPr>
          <a:xfrm>
            <a:off x="2884525" y="1149015"/>
            <a:ext cx="3385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FF0000"/>
                </a:solidFill>
                <a:latin typeface="Candara"/>
                <a:ea typeface="Zapf Dingbats"/>
                <a:cs typeface="Candara"/>
              </a:rPr>
              <a:t>✗</a:t>
            </a:r>
            <a:endParaRPr lang="it-IT" sz="2000" dirty="0">
              <a:solidFill>
                <a:srgbClr val="FF0000"/>
              </a:solidFill>
              <a:latin typeface="Candara"/>
              <a:cs typeface="Candara"/>
            </a:endParaRPr>
          </a:p>
        </p:txBody>
      </p:sp>
      <p:sp>
        <p:nvSpPr>
          <p:cNvPr id="96" name="Rettangolo 95"/>
          <p:cNvSpPr/>
          <p:nvPr/>
        </p:nvSpPr>
        <p:spPr>
          <a:xfrm>
            <a:off x="3835969" y="1138078"/>
            <a:ext cx="3782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008000"/>
                </a:solidFill>
                <a:latin typeface="Candara"/>
                <a:ea typeface="Zapf Dingbats"/>
                <a:cs typeface="Candara"/>
              </a:rPr>
              <a:t>✓</a:t>
            </a:r>
            <a:endParaRPr lang="it-IT" sz="2000" dirty="0">
              <a:solidFill>
                <a:srgbClr val="008000"/>
              </a:solidFill>
              <a:latin typeface="Candara"/>
              <a:cs typeface="Candara"/>
            </a:endParaRPr>
          </a:p>
        </p:txBody>
      </p:sp>
      <p:sp>
        <p:nvSpPr>
          <p:cNvPr id="97" name="Rettangolo 96"/>
          <p:cNvSpPr/>
          <p:nvPr/>
        </p:nvSpPr>
        <p:spPr>
          <a:xfrm>
            <a:off x="3415204" y="3672695"/>
            <a:ext cx="3385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FF0000"/>
                </a:solidFill>
                <a:latin typeface="Candara"/>
                <a:ea typeface="Zapf Dingbats"/>
                <a:cs typeface="Candara"/>
              </a:rPr>
              <a:t>✗</a:t>
            </a:r>
            <a:endParaRPr lang="it-IT" sz="2000" dirty="0">
              <a:solidFill>
                <a:srgbClr val="FF0000"/>
              </a:solidFill>
              <a:latin typeface="Candara"/>
              <a:cs typeface="Candara"/>
            </a:endParaRPr>
          </a:p>
        </p:txBody>
      </p:sp>
      <p:sp>
        <p:nvSpPr>
          <p:cNvPr id="98" name="Rettangolo 97"/>
          <p:cNvSpPr/>
          <p:nvPr/>
        </p:nvSpPr>
        <p:spPr>
          <a:xfrm>
            <a:off x="4366648" y="3661758"/>
            <a:ext cx="3782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008000"/>
                </a:solidFill>
                <a:latin typeface="Candara"/>
                <a:ea typeface="Zapf Dingbats"/>
                <a:cs typeface="Candara"/>
              </a:rPr>
              <a:t>✓</a:t>
            </a:r>
            <a:endParaRPr lang="it-IT" sz="2000" dirty="0">
              <a:solidFill>
                <a:srgbClr val="008000"/>
              </a:solidFill>
              <a:latin typeface="Candara"/>
              <a:cs typeface="Candara"/>
            </a:endParaRPr>
          </a:p>
        </p:txBody>
      </p:sp>
      <p:sp>
        <p:nvSpPr>
          <p:cNvPr id="99" name="Rettangolo 98"/>
          <p:cNvSpPr/>
          <p:nvPr/>
        </p:nvSpPr>
        <p:spPr>
          <a:xfrm>
            <a:off x="7256463" y="880493"/>
            <a:ext cx="3385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FF0000"/>
                </a:solidFill>
                <a:latin typeface="Candara"/>
                <a:ea typeface="Zapf Dingbats"/>
                <a:cs typeface="Candara"/>
              </a:rPr>
              <a:t>✗</a:t>
            </a:r>
            <a:endParaRPr lang="it-IT" sz="2000" dirty="0">
              <a:solidFill>
                <a:srgbClr val="FF0000"/>
              </a:solidFill>
              <a:latin typeface="Candara"/>
              <a:cs typeface="Candara"/>
            </a:endParaRPr>
          </a:p>
        </p:txBody>
      </p:sp>
      <p:sp>
        <p:nvSpPr>
          <p:cNvPr id="100" name="Rettangolo 99"/>
          <p:cNvSpPr/>
          <p:nvPr/>
        </p:nvSpPr>
        <p:spPr>
          <a:xfrm>
            <a:off x="8229073" y="901305"/>
            <a:ext cx="3782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008000"/>
                </a:solidFill>
                <a:latin typeface="Candara"/>
                <a:ea typeface="Zapf Dingbats"/>
                <a:cs typeface="Candara"/>
              </a:rPr>
              <a:t>✓</a:t>
            </a:r>
            <a:endParaRPr lang="it-IT" sz="2000" dirty="0">
              <a:solidFill>
                <a:srgbClr val="008000"/>
              </a:solidFill>
              <a:latin typeface="Candara"/>
              <a:cs typeface="Candara"/>
            </a:endParaRPr>
          </a:p>
        </p:txBody>
      </p:sp>
      <p:sp>
        <p:nvSpPr>
          <p:cNvPr id="101" name="Rettangolo 100"/>
          <p:cNvSpPr/>
          <p:nvPr/>
        </p:nvSpPr>
        <p:spPr>
          <a:xfrm>
            <a:off x="6379748" y="3788754"/>
            <a:ext cx="33855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FF0000"/>
                </a:solidFill>
                <a:latin typeface="Candara"/>
                <a:ea typeface="Zapf Dingbats"/>
                <a:cs typeface="Candara"/>
              </a:rPr>
              <a:t>✗</a:t>
            </a:r>
            <a:endParaRPr lang="it-IT" sz="2000" dirty="0">
              <a:solidFill>
                <a:srgbClr val="FF0000"/>
              </a:solidFill>
              <a:latin typeface="Candara"/>
              <a:cs typeface="Candara"/>
            </a:endParaRPr>
          </a:p>
        </p:txBody>
      </p:sp>
      <p:sp>
        <p:nvSpPr>
          <p:cNvPr id="102" name="Rettangolo 101"/>
          <p:cNvSpPr/>
          <p:nvPr/>
        </p:nvSpPr>
        <p:spPr>
          <a:xfrm>
            <a:off x="5336453" y="3787732"/>
            <a:ext cx="37827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2000" dirty="0">
                <a:solidFill>
                  <a:srgbClr val="008000"/>
                </a:solidFill>
                <a:latin typeface="Candara"/>
                <a:ea typeface="Zapf Dingbats"/>
                <a:cs typeface="Candara"/>
              </a:rPr>
              <a:t>✓</a:t>
            </a:r>
            <a:endParaRPr lang="it-IT" sz="2000" dirty="0">
              <a:solidFill>
                <a:srgbClr val="008000"/>
              </a:solidFill>
              <a:latin typeface="Candara"/>
              <a:cs typeface="Candara"/>
            </a:endParaRPr>
          </a:p>
        </p:txBody>
      </p:sp>
    </p:spTree>
    <p:extLst>
      <p:ext uri="{BB962C8B-B14F-4D97-AF65-F5344CB8AC3E}">
        <p14:creationId xmlns:p14="http://schemas.microsoft.com/office/powerpoint/2010/main" val="378876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Immagine 18" descr="part29bad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544" y="1112249"/>
            <a:ext cx="2585219" cy="2368691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3490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029722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Stress test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25" name="Gruppo 24"/>
          <p:cNvGrpSpPr/>
          <p:nvPr/>
        </p:nvGrpSpPr>
        <p:grpSpPr>
          <a:xfrm>
            <a:off x="76445" y="1014497"/>
            <a:ext cx="666099" cy="1678749"/>
            <a:chOff x="30380" y="2846057"/>
            <a:chExt cx="666099" cy="1678749"/>
          </a:xfrm>
        </p:grpSpPr>
        <p:pic>
          <p:nvPicPr>
            <p:cNvPr id="26" name="Immagine 25" descr="color_ramp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61" y="3175000"/>
              <a:ext cx="224375" cy="1248833"/>
            </a:xfrm>
            <a:prstGeom prst="rect">
              <a:avLst/>
            </a:prstGeom>
          </p:spPr>
        </p:pic>
        <p:sp>
          <p:nvSpPr>
            <p:cNvPr id="27" name="CasellaDiTesto 26"/>
            <p:cNvSpPr txBox="1"/>
            <p:nvPr/>
          </p:nvSpPr>
          <p:spPr>
            <a:xfrm>
              <a:off x="296334" y="4217029"/>
              <a:ext cx="4001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31" name="CasellaDiTesto 30"/>
            <p:cNvSpPr txBox="1"/>
            <p:nvPr/>
          </p:nvSpPr>
          <p:spPr>
            <a:xfrm>
              <a:off x="298550" y="3069170"/>
              <a:ext cx="2924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14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32" name="CasellaDiTesto 31"/>
            <p:cNvSpPr txBox="1"/>
            <p:nvPr/>
          </p:nvSpPr>
          <p:spPr>
            <a:xfrm>
              <a:off x="30380" y="2846057"/>
              <a:ext cx="517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</p:grpSp>
      <p:sp>
        <p:nvSpPr>
          <p:cNvPr id="21" name="Rettangolo 20"/>
          <p:cNvSpPr/>
          <p:nvPr/>
        </p:nvSpPr>
        <p:spPr>
          <a:xfrm>
            <a:off x="3386149" y="2782793"/>
            <a:ext cx="11292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0.99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-0.52</a:t>
            </a:r>
          </a:p>
          <a:p>
            <a:r>
              <a:rPr lang="it-IT" sz="1400" dirty="0" smtClean="0">
                <a:solidFill>
                  <a:srgbClr val="FF0000"/>
                </a:solidFill>
                <a:latin typeface="Abadi MT Condensed Extra Bold"/>
                <a:cs typeface="Abadi MT Condensed Extra Bold"/>
              </a:rPr>
              <a:t>NEG: 96%</a:t>
            </a:r>
            <a:endParaRPr lang="it-IT" sz="1400" dirty="0">
              <a:solidFill>
                <a:srgbClr val="FF0000"/>
              </a:solidFill>
              <a:latin typeface="Abadi MT Condensed Extra Bold"/>
              <a:cs typeface="Abadi MT Condensed Extra Bold"/>
            </a:endParaRPr>
          </a:p>
        </p:txBody>
      </p:sp>
    </p:spTree>
    <p:extLst>
      <p:ext uri="{BB962C8B-B14F-4D97-AF65-F5344CB8AC3E}">
        <p14:creationId xmlns:p14="http://schemas.microsoft.com/office/powerpoint/2010/main" val="179808988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magine 19" descr="part29good2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659" y="1027292"/>
            <a:ext cx="3887607" cy="356604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3490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1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2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029722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Stress test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7" name="Gruppo 6"/>
          <p:cNvGrpSpPr/>
          <p:nvPr/>
        </p:nvGrpSpPr>
        <p:grpSpPr>
          <a:xfrm>
            <a:off x="834168" y="4014190"/>
            <a:ext cx="3984943" cy="936000"/>
            <a:chOff x="834168" y="4014190"/>
            <a:chExt cx="3984943" cy="936000"/>
          </a:xfrm>
        </p:grpSpPr>
        <p:pic>
          <p:nvPicPr>
            <p:cNvPr id="5" name="Immagine 4" descr="part29badhist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168" y="4014190"/>
              <a:ext cx="1574069" cy="936000"/>
            </a:xfrm>
            <a:prstGeom prst="rect">
              <a:avLst/>
            </a:prstGeom>
            <a:ln>
              <a:solidFill>
                <a:srgbClr val="000000"/>
              </a:solidFill>
            </a:ln>
          </p:spPr>
        </p:pic>
        <p:pic>
          <p:nvPicPr>
            <p:cNvPr id="6" name="Immagine 5" descr="part29goodhist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45042" y="4014190"/>
              <a:ext cx="1574069" cy="936000"/>
            </a:xfrm>
            <a:prstGeom prst="rect">
              <a:avLst/>
            </a:prstGeom>
            <a:ln>
              <a:solidFill>
                <a:srgbClr val="000000"/>
              </a:solidFill>
            </a:ln>
          </p:spPr>
        </p:pic>
        <p:sp>
          <p:nvSpPr>
            <p:cNvPr id="36" name="Freccia destra 35"/>
            <p:cNvSpPr/>
            <p:nvPr/>
          </p:nvSpPr>
          <p:spPr>
            <a:xfrm>
              <a:off x="2512354" y="4275079"/>
              <a:ext cx="673893" cy="462406"/>
            </a:xfrm>
            <a:prstGeom prst="rightArrow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accent6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sp>
        <p:nvSpPr>
          <p:cNvPr id="21" name="Rettangolo 20"/>
          <p:cNvSpPr/>
          <p:nvPr/>
        </p:nvSpPr>
        <p:spPr>
          <a:xfrm>
            <a:off x="3386149" y="2782793"/>
            <a:ext cx="11292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-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0.99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-0.52</a:t>
            </a:r>
          </a:p>
          <a:p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NEG: 96%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</p:txBody>
      </p:sp>
      <p:sp>
        <p:nvSpPr>
          <p:cNvPr id="22" name="Rettangolo 21"/>
          <p:cNvSpPr/>
          <p:nvPr/>
        </p:nvSpPr>
        <p:spPr>
          <a:xfrm>
            <a:off x="5272832" y="4287570"/>
            <a:ext cx="112926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MIN: 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0.24</a:t>
            </a:r>
            <a:endParaRPr lang="it-IT" sz="1400" dirty="0">
              <a:solidFill>
                <a:srgbClr val="00002C"/>
              </a:solidFill>
              <a:latin typeface="Abadi MT Condensed Extra Bold"/>
              <a:cs typeface="Abadi MT Condensed Extra Bold"/>
            </a:endParaRPr>
          </a:p>
          <a:p>
            <a:r>
              <a: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AVG: </a:t>
            </a:r>
            <a:r>
              <a:rPr lang="it-IT" sz="1400" dirty="0" smtClean="0">
                <a:solidFill>
                  <a:srgbClr val="00002C"/>
                </a:solidFill>
                <a:latin typeface="Abadi MT Condensed Extra Bold"/>
                <a:cs typeface="Abadi MT Condensed Extra Bold"/>
              </a:rPr>
              <a:t>0.93</a:t>
            </a:r>
          </a:p>
          <a:p>
            <a:r>
              <a:rPr lang="it-IT" sz="1400" dirty="0" smtClean="0">
                <a:solidFill>
                  <a:srgbClr val="008000"/>
                </a:solidFill>
                <a:latin typeface="Abadi MT Condensed Extra Bold"/>
                <a:cs typeface="Abadi MT Condensed Extra Bold"/>
              </a:rPr>
              <a:t>NEG: 0%</a:t>
            </a:r>
            <a:endParaRPr lang="it-IT" sz="1400" dirty="0">
              <a:solidFill>
                <a:srgbClr val="008000"/>
              </a:solidFill>
              <a:latin typeface="Abadi MT Condensed Extra Bold"/>
              <a:cs typeface="Abadi MT Condensed Extra Bold"/>
            </a:endParaRPr>
          </a:p>
        </p:txBody>
      </p:sp>
      <p:grpSp>
        <p:nvGrpSpPr>
          <p:cNvPr id="24" name="Gruppo 23"/>
          <p:cNvGrpSpPr/>
          <p:nvPr/>
        </p:nvGrpSpPr>
        <p:grpSpPr>
          <a:xfrm>
            <a:off x="4200844" y="3148222"/>
            <a:ext cx="2470047" cy="1983518"/>
            <a:chOff x="9021213" y="3148222"/>
            <a:chExt cx="2470047" cy="1983518"/>
          </a:xfrm>
        </p:grpSpPr>
        <p:sp>
          <p:nvSpPr>
            <p:cNvPr id="28" name="Rettangolo 27"/>
            <p:cNvSpPr/>
            <p:nvPr/>
          </p:nvSpPr>
          <p:spPr>
            <a:xfrm>
              <a:off x="10953665" y="4466305"/>
              <a:ext cx="537595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008000"/>
                  </a:solidFill>
                  <a:latin typeface="Candara"/>
                  <a:ea typeface="Zapf Dingbats"/>
                  <a:cs typeface="Candara"/>
                </a:rPr>
                <a:t>✓</a:t>
              </a:r>
              <a:endParaRPr lang="it-IT" sz="4000" dirty="0">
                <a:solidFill>
                  <a:srgbClr val="008000"/>
                </a:solidFill>
                <a:latin typeface="Candara"/>
                <a:cs typeface="Candara"/>
              </a:endParaRPr>
            </a:p>
          </p:txBody>
        </p:sp>
        <p:sp>
          <p:nvSpPr>
            <p:cNvPr id="29" name="Rettangolo 28"/>
            <p:cNvSpPr/>
            <p:nvPr/>
          </p:nvSpPr>
          <p:spPr>
            <a:xfrm>
              <a:off x="9021213" y="3148222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</p:grpSp>
      <p:grpSp>
        <p:nvGrpSpPr>
          <p:cNvPr id="23" name="Gruppo 22"/>
          <p:cNvGrpSpPr/>
          <p:nvPr/>
        </p:nvGrpSpPr>
        <p:grpSpPr>
          <a:xfrm>
            <a:off x="76445" y="1014497"/>
            <a:ext cx="666099" cy="1678749"/>
            <a:chOff x="30380" y="2846057"/>
            <a:chExt cx="666099" cy="1678749"/>
          </a:xfrm>
        </p:grpSpPr>
        <p:pic>
          <p:nvPicPr>
            <p:cNvPr id="30" name="Immagine 29" descr="color_ramp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61" y="3175000"/>
              <a:ext cx="224375" cy="1248833"/>
            </a:xfrm>
            <a:prstGeom prst="rect">
              <a:avLst/>
            </a:prstGeom>
          </p:spPr>
        </p:pic>
        <p:sp>
          <p:nvSpPr>
            <p:cNvPr id="33" name="CasellaDiTesto 32"/>
            <p:cNvSpPr txBox="1"/>
            <p:nvPr/>
          </p:nvSpPr>
          <p:spPr>
            <a:xfrm>
              <a:off x="296334" y="4217029"/>
              <a:ext cx="4001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34" name="CasellaDiTesto 33"/>
            <p:cNvSpPr txBox="1"/>
            <p:nvPr/>
          </p:nvSpPr>
          <p:spPr>
            <a:xfrm>
              <a:off x="298550" y="3069170"/>
              <a:ext cx="2924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14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35" name="CasellaDiTesto 34"/>
            <p:cNvSpPr txBox="1"/>
            <p:nvPr/>
          </p:nvSpPr>
          <p:spPr>
            <a:xfrm>
              <a:off x="30380" y="2846057"/>
              <a:ext cx="517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</p:grpSp>
      <p:pic>
        <p:nvPicPr>
          <p:cNvPr id="37" name="Immagine 36" descr="cino_5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879" y="1114551"/>
            <a:ext cx="2593196" cy="23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6948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9" name="Gruppo 68"/>
          <p:cNvGrpSpPr/>
          <p:nvPr/>
        </p:nvGrpSpPr>
        <p:grpSpPr>
          <a:xfrm>
            <a:off x="369467" y="1144201"/>
            <a:ext cx="1924202" cy="2674566"/>
            <a:chOff x="203050" y="1143002"/>
            <a:chExt cx="1924202" cy="2674566"/>
          </a:xfrm>
        </p:grpSpPr>
        <p:pic>
          <p:nvPicPr>
            <p:cNvPr id="70" name="Immagine 69" descr="arm_in_0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050" y="1143002"/>
              <a:ext cx="1924202" cy="2370667"/>
            </a:xfrm>
            <a:prstGeom prst="rect">
              <a:avLst/>
            </a:prstGeom>
          </p:spPr>
        </p:pic>
        <p:sp>
          <p:nvSpPr>
            <p:cNvPr id="71" name="CasellaDiTesto 70"/>
            <p:cNvSpPr txBox="1"/>
            <p:nvPr/>
          </p:nvSpPr>
          <p:spPr>
            <a:xfrm>
              <a:off x="783695" y="3509791"/>
              <a:ext cx="32808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in</a:t>
              </a:r>
            </a:p>
          </p:txBody>
        </p:sp>
      </p:grpSp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5538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39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5540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472552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Comparisons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grpSp>
        <p:nvGrpSpPr>
          <p:cNvPr id="14" name="Gruppo 13"/>
          <p:cNvGrpSpPr/>
          <p:nvPr/>
        </p:nvGrpSpPr>
        <p:grpSpPr>
          <a:xfrm>
            <a:off x="2390433" y="1143002"/>
            <a:ext cx="2244767" cy="3105453"/>
            <a:chOff x="2218945" y="1143002"/>
            <a:chExt cx="2244767" cy="3105453"/>
          </a:xfrm>
        </p:grpSpPr>
        <p:pic>
          <p:nvPicPr>
            <p:cNvPr id="4" name="Immagine 3" descr="arm_mesq_0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54319" y="1143002"/>
              <a:ext cx="2109393" cy="2366790"/>
            </a:xfrm>
            <a:prstGeom prst="rect">
              <a:avLst/>
            </a:prstGeom>
          </p:spPr>
        </p:pic>
        <p:sp>
          <p:nvSpPr>
            <p:cNvPr id="23" name="CasellaDiTesto 22"/>
            <p:cNvSpPr txBox="1"/>
            <p:nvPr/>
          </p:nvSpPr>
          <p:spPr>
            <a:xfrm>
              <a:off x="2218945" y="3509791"/>
              <a:ext cx="1698364" cy="7386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Mesquite</a:t>
              </a:r>
            </a:p>
            <a:p>
              <a:pPr algn="ctr"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>
                  <a:solidFill>
                    <a:schemeClr val="accent6"/>
                  </a:solidFill>
                  <a:latin typeface="Candara"/>
                  <a:cs typeface="Candara"/>
                </a:rPr>
                <a:t>Brewer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 et al, 2003]</a:t>
              </a:r>
            </a:p>
            <a:p>
              <a:pPr algn="ctr">
                <a:buSzPct val="60000"/>
              </a:pPr>
              <a:endParaRPr lang="it-IT" sz="14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grpSp>
        <p:nvGrpSpPr>
          <p:cNvPr id="15" name="Gruppo 14"/>
          <p:cNvGrpSpPr/>
          <p:nvPr/>
        </p:nvGrpSpPr>
        <p:grpSpPr>
          <a:xfrm>
            <a:off x="4703661" y="1143002"/>
            <a:ext cx="2227192" cy="2681254"/>
            <a:chOff x="4532173" y="1143002"/>
            <a:chExt cx="2227192" cy="2681254"/>
          </a:xfrm>
        </p:grpSpPr>
        <p:pic>
          <p:nvPicPr>
            <p:cNvPr id="5" name="Immagine 4" descr="arm_span_0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90779" y="1143002"/>
              <a:ext cx="2068586" cy="2366790"/>
            </a:xfrm>
            <a:prstGeom prst="rect">
              <a:avLst/>
            </a:prstGeom>
          </p:spPr>
        </p:pic>
        <p:sp>
          <p:nvSpPr>
            <p:cNvPr id="24" name="CasellaDiTesto 23"/>
            <p:cNvSpPr txBox="1"/>
            <p:nvPr/>
          </p:nvSpPr>
          <p:spPr>
            <a:xfrm>
              <a:off x="4532173" y="3516479"/>
              <a:ext cx="206708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Ruiz-Gironés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al, 2014]</a:t>
              </a:r>
            </a:p>
          </p:txBody>
        </p:sp>
      </p:grpSp>
      <p:grpSp>
        <p:nvGrpSpPr>
          <p:cNvPr id="16" name="Gruppo 15"/>
          <p:cNvGrpSpPr/>
          <p:nvPr/>
        </p:nvGrpSpPr>
        <p:grpSpPr>
          <a:xfrm>
            <a:off x="7157920" y="1139125"/>
            <a:ext cx="1977652" cy="2685131"/>
            <a:chOff x="6986432" y="1139125"/>
            <a:chExt cx="1977652" cy="2685131"/>
          </a:xfrm>
        </p:grpSpPr>
        <p:pic>
          <p:nvPicPr>
            <p:cNvPr id="7" name="Immagine 6" descr="arm_ours_0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86432" y="1139125"/>
              <a:ext cx="1977652" cy="2370667"/>
            </a:xfrm>
            <a:prstGeom prst="rect">
              <a:avLst/>
            </a:prstGeom>
          </p:spPr>
        </p:pic>
        <p:sp>
          <p:nvSpPr>
            <p:cNvPr id="25" name="CasellaDiTesto 24"/>
            <p:cNvSpPr txBox="1"/>
            <p:nvPr/>
          </p:nvSpPr>
          <p:spPr>
            <a:xfrm>
              <a:off x="7548235" y="3516479"/>
              <a:ext cx="5309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ours</a:t>
              </a:r>
              <a:endParaRPr lang="it-IT" sz="14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grpSp>
        <p:nvGrpSpPr>
          <p:cNvPr id="17" name="Gruppo 16"/>
          <p:cNvGrpSpPr/>
          <p:nvPr/>
        </p:nvGrpSpPr>
        <p:grpSpPr>
          <a:xfrm>
            <a:off x="-32294" y="2474060"/>
            <a:ext cx="517384" cy="1015317"/>
            <a:chOff x="8633274" y="2381251"/>
            <a:chExt cx="517384" cy="1015317"/>
          </a:xfrm>
        </p:grpSpPr>
        <p:pic>
          <p:nvPicPr>
            <p:cNvPr id="20" name="Immagine 19" descr="color_ramp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10272" y="2582172"/>
              <a:ext cx="137050" cy="762796"/>
            </a:xfrm>
            <a:prstGeom prst="rect">
              <a:avLst/>
            </a:prstGeom>
          </p:spPr>
        </p:pic>
        <p:sp>
          <p:nvSpPr>
            <p:cNvPr id="21" name="CasellaDiTesto 20"/>
            <p:cNvSpPr txBox="1"/>
            <p:nvPr/>
          </p:nvSpPr>
          <p:spPr>
            <a:xfrm>
              <a:off x="8827470" y="3165736"/>
              <a:ext cx="323188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9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26" name="CasellaDiTesto 25"/>
            <p:cNvSpPr txBox="1"/>
            <p:nvPr/>
          </p:nvSpPr>
          <p:spPr>
            <a:xfrm>
              <a:off x="8828823" y="2517530"/>
              <a:ext cx="253927" cy="2308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9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9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8633274" y="2381251"/>
              <a:ext cx="316370" cy="2308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9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</p:grpSp>
      <p:grpSp>
        <p:nvGrpSpPr>
          <p:cNvPr id="8" name="Gruppo 7"/>
          <p:cNvGrpSpPr/>
          <p:nvPr/>
        </p:nvGrpSpPr>
        <p:grpSpPr>
          <a:xfrm>
            <a:off x="2504641" y="1133792"/>
            <a:ext cx="1982101" cy="4007239"/>
            <a:chOff x="2333153" y="1133792"/>
            <a:chExt cx="1982101" cy="4007239"/>
          </a:xfrm>
        </p:grpSpPr>
        <p:sp>
          <p:nvSpPr>
            <p:cNvPr id="49" name="Rettangolo 48"/>
            <p:cNvSpPr/>
            <p:nvPr/>
          </p:nvSpPr>
          <p:spPr>
            <a:xfrm>
              <a:off x="3332991" y="4475596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  <p:sp>
          <p:nvSpPr>
            <p:cNvPr id="46" name="Rettangolo 45"/>
            <p:cNvSpPr/>
            <p:nvPr/>
          </p:nvSpPr>
          <p:spPr>
            <a:xfrm>
              <a:off x="2551268" y="4251575"/>
              <a:ext cx="112926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-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0.99</a:t>
              </a:r>
              <a:endPara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0.79</a:t>
              </a:r>
            </a:p>
            <a:p>
              <a:r>
                <a:rPr lang="it-IT" sz="1400" dirty="0" smtClean="0">
                  <a:solidFill>
                    <a:srgbClr val="FF0000"/>
                  </a:solidFill>
                  <a:latin typeface="Abadi MT Condensed Extra Bold"/>
                  <a:cs typeface="Abadi MT Condensed Extra Bold"/>
                </a:rPr>
                <a:t>NEG: 444</a:t>
              </a:r>
              <a:endParaRPr lang="it-IT" sz="1400" dirty="0">
                <a:solidFill>
                  <a:srgbClr val="FF0000"/>
                </a:solidFill>
                <a:latin typeface="Abadi MT Condensed Extra Bold"/>
                <a:cs typeface="Abadi MT Condensed Extra Bold"/>
              </a:endParaRPr>
            </a:p>
          </p:txBody>
        </p:sp>
        <p:pic>
          <p:nvPicPr>
            <p:cNvPr id="51" name="Immagine 50" descr="arm_mesq_1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333153" y="1133792"/>
              <a:ext cx="1982101" cy="2376000"/>
            </a:xfrm>
            <a:prstGeom prst="rect">
              <a:avLst/>
            </a:prstGeom>
          </p:spPr>
        </p:pic>
      </p:grpSp>
      <p:grpSp>
        <p:nvGrpSpPr>
          <p:cNvPr id="9" name="Gruppo 8"/>
          <p:cNvGrpSpPr/>
          <p:nvPr/>
        </p:nvGrpSpPr>
        <p:grpSpPr>
          <a:xfrm>
            <a:off x="4996675" y="1144375"/>
            <a:ext cx="1881263" cy="3989306"/>
            <a:chOff x="4825187" y="1144375"/>
            <a:chExt cx="1881263" cy="3989306"/>
          </a:xfrm>
        </p:grpSpPr>
        <p:sp>
          <p:nvSpPr>
            <p:cNvPr id="48" name="Rettangolo 47"/>
            <p:cNvSpPr/>
            <p:nvPr/>
          </p:nvSpPr>
          <p:spPr>
            <a:xfrm>
              <a:off x="5649956" y="4468246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  <p:sp>
          <p:nvSpPr>
            <p:cNvPr id="52" name="Rettangolo 51"/>
            <p:cNvSpPr/>
            <p:nvPr/>
          </p:nvSpPr>
          <p:spPr>
            <a:xfrm>
              <a:off x="4952695" y="4251575"/>
              <a:ext cx="112926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-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0.74</a:t>
              </a:r>
              <a:endPara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0.80</a:t>
              </a:r>
            </a:p>
            <a:p>
              <a:r>
                <a:rPr lang="it-IT" sz="1400" dirty="0" smtClean="0">
                  <a:solidFill>
                    <a:srgbClr val="FF0000"/>
                  </a:solidFill>
                  <a:latin typeface="Abadi MT Condensed Extra Bold"/>
                  <a:cs typeface="Abadi MT Condensed Extra Bold"/>
                </a:rPr>
                <a:t>NEG: 29</a:t>
              </a:r>
              <a:endParaRPr lang="it-IT" sz="1400" dirty="0">
                <a:solidFill>
                  <a:srgbClr val="FF0000"/>
                </a:solidFill>
                <a:latin typeface="Abadi MT Condensed Extra Bold"/>
                <a:cs typeface="Abadi MT Condensed Extra Bold"/>
              </a:endParaRPr>
            </a:p>
          </p:txBody>
        </p:sp>
        <p:pic>
          <p:nvPicPr>
            <p:cNvPr id="58" name="Immagine 57" descr="arm_span_1.pn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825187" y="1144375"/>
              <a:ext cx="1881263" cy="2376000"/>
            </a:xfrm>
            <a:prstGeom prst="rect">
              <a:avLst/>
            </a:prstGeom>
          </p:spPr>
        </p:pic>
      </p:grpSp>
      <p:grpSp>
        <p:nvGrpSpPr>
          <p:cNvPr id="60" name="Gruppo 59"/>
          <p:cNvGrpSpPr/>
          <p:nvPr/>
        </p:nvGrpSpPr>
        <p:grpSpPr>
          <a:xfrm>
            <a:off x="5688814" y="1286023"/>
            <a:ext cx="1909861" cy="1909861"/>
            <a:chOff x="5517326" y="1286023"/>
            <a:chExt cx="1909861" cy="1909861"/>
          </a:xfrm>
        </p:grpSpPr>
        <p:cxnSp>
          <p:nvCxnSpPr>
            <p:cNvPr id="61" name="Connettore 1 60"/>
            <p:cNvCxnSpPr/>
            <p:nvPr/>
          </p:nvCxnSpPr>
          <p:spPr>
            <a:xfrm flipH="1">
              <a:off x="5757334" y="2496582"/>
              <a:ext cx="540818" cy="656970"/>
            </a:xfrm>
            <a:prstGeom prst="line">
              <a:avLst/>
            </a:prstGeom>
            <a:ln>
              <a:solidFill>
                <a:srgbClr val="00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pic>
          <p:nvPicPr>
            <p:cNvPr id="62" name="Immagine 61" descr="a1.pn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17326" y="1286023"/>
              <a:ext cx="1909861" cy="1909861"/>
            </a:xfrm>
            <a:prstGeom prst="rect">
              <a:avLst/>
            </a:prstGeom>
          </p:spPr>
        </p:pic>
        <p:sp>
          <p:nvSpPr>
            <p:cNvPr id="63" name="Ovale 62"/>
            <p:cNvSpPr/>
            <p:nvPr/>
          </p:nvSpPr>
          <p:spPr>
            <a:xfrm>
              <a:off x="5517326" y="1286023"/>
              <a:ext cx="1909861" cy="1909861"/>
            </a:xfrm>
            <a:prstGeom prst="ellipse">
              <a:avLst/>
            </a:prstGeom>
            <a:noFill/>
            <a:ln w="19050" cmpd="sng">
              <a:solidFill>
                <a:srgbClr val="000000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0" name="Gruppo 9"/>
          <p:cNvGrpSpPr/>
          <p:nvPr/>
        </p:nvGrpSpPr>
        <p:grpSpPr>
          <a:xfrm>
            <a:off x="7214236" y="1143002"/>
            <a:ext cx="1900170" cy="4000498"/>
            <a:chOff x="7042748" y="1143002"/>
            <a:chExt cx="1900170" cy="4000498"/>
          </a:xfrm>
        </p:grpSpPr>
        <p:sp>
          <p:nvSpPr>
            <p:cNvPr id="47" name="Rettangolo 46"/>
            <p:cNvSpPr/>
            <p:nvPr/>
          </p:nvSpPr>
          <p:spPr>
            <a:xfrm>
              <a:off x="7909017" y="4478065"/>
              <a:ext cx="537595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008000"/>
                  </a:solidFill>
                  <a:latin typeface="Candara"/>
                  <a:ea typeface="Zapf Dingbats"/>
                  <a:cs typeface="Candara"/>
                </a:rPr>
                <a:t>✓</a:t>
              </a:r>
              <a:endParaRPr lang="it-IT" sz="4000" dirty="0">
                <a:solidFill>
                  <a:srgbClr val="008000"/>
                </a:solidFill>
                <a:latin typeface="Candara"/>
                <a:cs typeface="Candara"/>
              </a:endParaRPr>
            </a:p>
          </p:txBody>
        </p:sp>
        <p:sp>
          <p:nvSpPr>
            <p:cNvPr id="59" name="Rettangolo 58"/>
            <p:cNvSpPr/>
            <p:nvPr/>
          </p:nvSpPr>
          <p:spPr>
            <a:xfrm>
              <a:off x="7290097" y="4248455"/>
              <a:ext cx="112926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0.14</a:t>
              </a:r>
              <a:endPara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0.90</a:t>
              </a:r>
            </a:p>
            <a:p>
              <a:r>
                <a:rPr lang="it-IT" sz="1400" dirty="0" smtClean="0">
                  <a:solidFill>
                    <a:srgbClr val="008000"/>
                  </a:solidFill>
                  <a:latin typeface="Abadi MT Condensed Extra Bold"/>
                  <a:cs typeface="Abadi MT Condensed Extra Bold"/>
                </a:rPr>
                <a:t>NEG: 0</a:t>
              </a:r>
              <a:endParaRPr lang="it-IT" sz="1400" dirty="0">
                <a:solidFill>
                  <a:srgbClr val="008000"/>
                </a:solidFill>
                <a:latin typeface="Abadi MT Condensed Extra Bold"/>
                <a:cs typeface="Abadi MT Condensed Extra Bold"/>
              </a:endParaRPr>
            </a:p>
          </p:txBody>
        </p:sp>
        <p:pic>
          <p:nvPicPr>
            <p:cNvPr id="64" name="Immagine 63" descr="arm_ours_1.png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748" y="1143002"/>
              <a:ext cx="1900170" cy="2376000"/>
            </a:xfrm>
            <a:prstGeom prst="rect">
              <a:avLst/>
            </a:prstGeom>
          </p:spPr>
        </p:pic>
      </p:grpSp>
      <p:grpSp>
        <p:nvGrpSpPr>
          <p:cNvPr id="11" name="Gruppo 10"/>
          <p:cNvGrpSpPr/>
          <p:nvPr/>
        </p:nvGrpSpPr>
        <p:grpSpPr>
          <a:xfrm>
            <a:off x="327395" y="1143002"/>
            <a:ext cx="1971345" cy="3967159"/>
            <a:chOff x="155907" y="1143002"/>
            <a:chExt cx="1971345" cy="3967159"/>
          </a:xfrm>
        </p:grpSpPr>
        <p:sp>
          <p:nvSpPr>
            <p:cNvPr id="50" name="Rettangolo 49"/>
            <p:cNvSpPr/>
            <p:nvPr/>
          </p:nvSpPr>
          <p:spPr>
            <a:xfrm>
              <a:off x="1135298" y="4444726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  <p:grpSp>
          <p:nvGrpSpPr>
            <p:cNvPr id="6" name="Gruppo 5"/>
            <p:cNvGrpSpPr/>
            <p:nvPr/>
          </p:nvGrpSpPr>
          <p:grpSpPr>
            <a:xfrm>
              <a:off x="203050" y="1143002"/>
              <a:ext cx="1924202" cy="3844117"/>
              <a:chOff x="203050" y="1143002"/>
              <a:chExt cx="1924202" cy="3844117"/>
            </a:xfrm>
          </p:grpSpPr>
          <p:grpSp>
            <p:nvGrpSpPr>
              <p:cNvPr id="13" name="Gruppo 12"/>
              <p:cNvGrpSpPr/>
              <p:nvPr/>
            </p:nvGrpSpPr>
            <p:grpSpPr>
              <a:xfrm>
                <a:off x="203050" y="1143002"/>
                <a:ext cx="1924202" cy="2674566"/>
                <a:chOff x="203050" y="1143002"/>
                <a:chExt cx="1924202" cy="2674566"/>
              </a:xfrm>
            </p:grpSpPr>
            <p:pic>
              <p:nvPicPr>
                <p:cNvPr id="3" name="Immagine 2" descr="arm_in_0.pn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203050" y="1143002"/>
                  <a:ext cx="1924202" cy="2370667"/>
                </a:xfrm>
                <a:prstGeom prst="rect">
                  <a:avLst/>
                </a:prstGeom>
              </p:spPr>
            </p:pic>
            <p:sp>
              <p:nvSpPr>
                <p:cNvPr id="22" name="CasellaDiTesto 21"/>
                <p:cNvSpPr txBox="1"/>
                <p:nvPr/>
              </p:nvSpPr>
              <p:spPr>
                <a:xfrm>
                  <a:off x="783695" y="3509791"/>
                  <a:ext cx="328085" cy="307777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>
                    <a:buSzPct val="60000"/>
                  </a:pPr>
                  <a:r>
                    <a:rPr lang="it-IT" sz="1400" b="1" dirty="0" smtClean="0">
                      <a:solidFill>
                        <a:schemeClr val="accent6"/>
                      </a:solidFill>
                      <a:latin typeface="Candara"/>
                      <a:cs typeface="Candara"/>
                    </a:rPr>
                    <a:t>in</a:t>
                  </a:r>
                </a:p>
              </p:txBody>
            </p:sp>
          </p:grpSp>
          <p:sp>
            <p:nvSpPr>
              <p:cNvPr id="42" name="Rettangolo 41"/>
              <p:cNvSpPr/>
              <p:nvPr/>
            </p:nvSpPr>
            <p:spPr>
              <a:xfrm>
                <a:off x="383107" y="4248455"/>
                <a:ext cx="112926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MIN: -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0.76</a:t>
                </a:r>
                <a:endPara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endParaRPr>
              </a:p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AVG: 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0.69</a:t>
                </a:r>
              </a:p>
              <a:p>
                <a:r>
                  <a:rPr lang="it-IT" sz="1400" dirty="0" smtClean="0">
                    <a:solidFill>
                      <a:srgbClr val="FF0000"/>
                    </a:solidFill>
                    <a:latin typeface="Abadi MT Condensed Extra Bold"/>
                    <a:cs typeface="Abadi MT Condensed Extra Bold"/>
                  </a:rPr>
                  <a:t>NEG: 323</a:t>
                </a:r>
                <a:endParaRPr lang="it-IT" sz="1400" dirty="0">
                  <a:solidFill>
                    <a:srgbClr val="FF0000"/>
                  </a:solidFill>
                  <a:latin typeface="Abadi MT Condensed Extra Bold"/>
                  <a:cs typeface="Abadi MT Condensed Extra Bold"/>
                </a:endParaRPr>
              </a:p>
            </p:txBody>
          </p:sp>
        </p:grpSp>
        <p:pic>
          <p:nvPicPr>
            <p:cNvPr id="65" name="Immagine 64" descr="arm_in_1.png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907" y="1143002"/>
              <a:ext cx="1934833" cy="2376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8486800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Immagine 31" descr="_glass100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054" y="1093934"/>
            <a:ext cx="1523841" cy="2844000"/>
          </a:xfrm>
          <a:prstGeom prst="rect">
            <a:avLst/>
          </a:prstGeom>
        </p:spPr>
      </p:pic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9634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Picture 42" descr="S15_sub.pd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6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4779874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>
                <a:solidFill>
                  <a:srgbClr val="FFFFFF"/>
                </a:solidFill>
                <a:latin typeface="Candara" charset="0"/>
                <a:cs typeface="Candara" charset="0"/>
              </a:rPr>
              <a:t>Comparisons</a:t>
            </a:r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 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(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tet</a:t>
            </a:r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meshes</a:t>
            </a:r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)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1779839" y="3936141"/>
            <a:ext cx="3280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in</a:t>
            </a:r>
          </a:p>
        </p:txBody>
      </p:sp>
      <p:grpSp>
        <p:nvGrpSpPr>
          <p:cNvPr id="40" name="Gruppo 39"/>
          <p:cNvGrpSpPr/>
          <p:nvPr/>
        </p:nvGrpSpPr>
        <p:grpSpPr>
          <a:xfrm>
            <a:off x="1147054" y="1070975"/>
            <a:ext cx="2280792" cy="2889089"/>
            <a:chOff x="1147054" y="1070975"/>
            <a:chExt cx="2280792" cy="2889089"/>
          </a:xfrm>
        </p:grpSpPr>
        <p:pic>
          <p:nvPicPr>
            <p:cNvPr id="36" name="Immagine 35" descr="_glass0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7054" y="1070975"/>
              <a:ext cx="1548000" cy="2889089"/>
            </a:xfrm>
            <a:prstGeom prst="rect">
              <a:avLst/>
            </a:prstGeom>
          </p:spPr>
        </p:pic>
        <p:grpSp>
          <p:nvGrpSpPr>
            <p:cNvPr id="17" name="Gruppo 16"/>
            <p:cNvGrpSpPr/>
            <p:nvPr/>
          </p:nvGrpSpPr>
          <p:grpSpPr>
            <a:xfrm>
              <a:off x="2298584" y="1245286"/>
              <a:ext cx="1129262" cy="991554"/>
              <a:chOff x="2298584" y="1245286"/>
              <a:chExt cx="1129262" cy="991554"/>
            </a:xfrm>
          </p:grpSpPr>
          <p:sp>
            <p:nvSpPr>
              <p:cNvPr id="35" name="Rettangolo 34"/>
              <p:cNvSpPr/>
              <p:nvPr/>
            </p:nvSpPr>
            <p:spPr>
              <a:xfrm>
                <a:off x="2826243" y="1571405"/>
                <a:ext cx="450856" cy="6654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4000" dirty="0">
                    <a:solidFill>
                      <a:srgbClr val="FF0000"/>
                    </a:solidFill>
                    <a:latin typeface="Candara"/>
                    <a:ea typeface="Zapf Dingbats"/>
                    <a:cs typeface="Candara"/>
                  </a:rPr>
                  <a:t>✗</a:t>
                </a:r>
                <a:endParaRPr lang="it-IT" sz="4000" dirty="0">
                  <a:solidFill>
                    <a:srgbClr val="FF0000"/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29" name="Rettangolo 28"/>
              <p:cNvSpPr/>
              <p:nvPr/>
            </p:nvSpPr>
            <p:spPr>
              <a:xfrm>
                <a:off x="2298584" y="1245286"/>
                <a:ext cx="112926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MIN: -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0.70</a:t>
                </a:r>
                <a:endPara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endParaRPr>
              </a:p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AVG: 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0.77</a:t>
                </a:r>
              </a:p>
              <a:p>
                <a:r>
                  <a:rPr lang="it-IT" sz="1400" dirty="0" smtClean="0">
                    <a:solidFill>
                      <a:srgbClr val="FF0000"/>
                    </a:solidFill>
                    <a:latin typeface="Abadi MT Condensed Extra Bold"/>
                    <a:cs typeface="Abadi MT Condensed Extra Bold"/>
                  </a:rPr>
                  <a:t>NEG: 31</a:t>
                </a:r>
                <a:endParaRPr lang="it-IT" sz="1400" dirty="0">
                  <a:solidFill>
                    <a:srgbClr val="FF0000"/>
                  </a:solidFill>
                  <a:latin typeface="Abadi MT Condensed Extra Bold"/>
                  <a:cs typeface="Abadi MT Condensed Extra Bold"/>
                </a:endParaRPr>
              </a:p>
            </p:txBody>
          </p:sp>
        </p:grpSp>
      </p:grpSp>
      <p:grpSp>
        <p:nvGrpSpPr>
          <p:cNvPr id="41" name="Gruppo 40"/>
          <p:cNvGrpSpPr/>
          <p:nvPr/>
        </p:nvGrpSpPr>
        <p:grpSpPr>
          <a:xfrm>
            <a:off x="3622661" y="1093934"/>
            <a:ext cx="2066738" cy="3996649"/>
            <a:chOff x="3622661" y="1093934"/>
            <a:chExt cx="2066738" cy="3996649"/>
          </a:xfrm>
        </p:grpSpPr>
        <p:pic>
          <p:nvPicPr>
            <p:cNvPr id="7" name="Immagine 6" descr="hexa_decompgreen.pdf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2661" y="4307416"/>
              <a:ext cx="2066738" cy="783167"/>
            </a:xfrm>
            <a:prstGeom prst="rect">
              <a:avLst/>
            </a:prstGeom>
          </p:spPr>
        </p:pic>
        <p:sp>
          <p:nvSpPr>
            <p:cNvPr id="13" name="CasellaDiTesto 12"/>
            <p:cNvSpPr txBox="1"/>
            <p:nvPr/>
          </p:nvSpPr>
          <p:spPr>
            <a:xfrm>
              <a:off x="3709949" y="3936141"/>
              <a:ext cx="184564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Aigerman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al, 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2013]</a:t>
              </a:r>
              <a:endParaRPr lang="it-IT" sz="1400" b="1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pic>
          <p:nvPicPr>
            <p:cNvPr id="37" name="Immagine 36" descr="_glass100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3801" y="1093934"/>
              <a:ext cx="1523841" cy="2844000"/>
            </a:xfrm>
            <a:prstGeom prst="rect">
              <a:avLst/>
            </a:prstGeom>
          </p:spPr>
        </p:pic>
      </p:grpSp>
      <p:grpSp>
        <p:nvGrpSpPr>
          <p:cNvPr id="27" name="Gruppo 26"/>
          <p:cNvGrpSpPr/>
          <p:nvPr/>
        </p:nvGrpSpPr>
        <p:grpSpPr>
          <a:xfrm>
            <a:off x="3863801" y="1070975"/>
            <a:ext cx="2256419" cy="2844000"/>
            <a:chOff x="3863801" y="1070975"/>
            <a:chExt cx="2256419" cy="2844000"/>
          </a:xfrm>
        </p:grpSpPr>
        <p:pic>
          <p:nvPicPr>
            <p:cNvPr id="10" name="Immagine 9" descr="_glass0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63801" y="1070975"/>
              <a:ext cx="1523841" cy="2844000"/>
            </a:xfrm>
            <a:prstGeom prst="rect">
              <a:avLst/>
            </a:prstGeom>
          </p:spPr>
        </p:pic>
        <p:grpSp>
          <p:nvGrpSpPr>
            <p:cNvPr id="18" name="Gruppo 17"/>
            <p:cNvGrpSpPr/>
            <p:nvPr/>
          </p:nvGrpSpPr>
          <p:grpSpPr>
            <a:xfrm>
              <a:off x="4990958" y="1245286"/>
              <a:ext cx="1129262" cy="973412"/>
              <a:chOff x="4990958" y="1245286"/>
              <a:chExt cx="1129262" cy="973412"/>
            </a:xfrm>
          </p:grpSpPr>
          <p:sp>
            <p:nvSpPr>
              <p:cNvPr id="34" name="Rettangolo 33"/>
              <p:cNvSpPr/>
              <p:nvPr/>
            </p:nvSpPr>
            <p:spPr>
              <a:xfrm>
                <a:off x="5618845" y="1553263"/>
                <a:ext cx="450856" cy="6654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4000" dirty="0">
                    <a:solidFill>
                      <a:srgbClr val="FF0000"/>
                    </a:solidFill>
                    <a:latin typeface="Candara"/>
                    <a:ea typeface="Zapf Dingbats"/>
                    <a:cs typeface="Candara"/>
                  </a:rPr>
                  <a:t>✗</a:t>
                </a:r>
                <a:endParaRPr lang="it-IT" sz="4000" dirty="0">
                  <a:solidFill>
                    <a:srgbClr val="FF0000"/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30" name="Rettangolo 29"/>
              <p:cNvSpPr/>
              <p:nvPr/>
            </p:nvSpPr>
            <p:spPr>
              <a:xfrm>
                <a:off x="4990958" y="1245286"/>
                <a:ext cx="112926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MIN: -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0.98</a:t>
                </a:r>
                <a:endPara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endParaRPr>
              </a:p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AVG: 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0.79</a:t>
                </a:r>
              </a:p>
              <a:p>
                <a:r>
                  <a:rPr lang="it-IT" sz="1400" dirty="0" smtClean="0">
                    <a:solidFill>
                      <a:srgbClr val="FF0000"/>
                    </a:solidFill>
                    <a:latin typeface="Abadi MT Condensed Extra Bold"/>
                    <a:cs typeface="Abadi MT Condensed Extra Bold"/>
                  </a:rPr>
                  <a:t>NEG: 249</a:t>
                </a:r>
                <a:endParaRPr lang="it-IT" sz="1400" dirty="0">
                  <a:solidFill>
                    <a:srgbClr val="FF0000"/>
                  </a:solidFill>
                  <a:latin typeface="Abadi MT Condensed Extra Bold"/>
                  <a:cs typeface="Abadi MT Condensed Extra Bold"/>
                </a:endParaRPr>
              </a:p>
            </p:txBody>
          </p:sp>
        </p:grpSp>
      </p:grpSp>
      <p:grpSp>
        <p:nvGrpSpPr>
          <p:cNvPr id="42" name="Gruppo 41"/>
          <p:cNvGrpSpPr/>
          <p:nvPr/>
        </p:nvGrpSpPr>
        <p:grpSpPr>
          <a:xfrm>
            <a:off x="6758147" y="1082434"/>
            <a:ext cx="1523841" cy="3161484"/>
            <a:chOff x="6758147" y="1082434"/>
            <a:chExt cx="1523841" cy="3161484"/>
          </a:xfrm>
        </p:grpSpPr>
        <p:sp>
          <p:nvSpPr>
            <p:cNvPr id="14" name="CasellaDiTesto 13"/>
            <p:cNvSpPr txBox="1"/>
            <p:nvPr/>
          </p:nvSpPr>
          <p:spPr>
            <a:xfrm>
              <a:off x="7220145" y="3936141"/>
              <a:ext cx="5309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4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ours</a:t>
              </a:r>
              <a:endParaRPr lang="it-IT" sz="14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pic>
          <p:nvPicPr>
            <p:cNvPr id="38" name="Immagine 37" descr="_glass100.png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8147" y="1082434"/>
              <a:ext cx="1523841" cy="2844000"/>
            </a:xfrm>
            <a:prstGeom prst="rect">
              <a:avLst/>
            </a:prstGeom>
          </p:spPr>
        </p:pic>
      </p:grpSp>
      <p:grpSp>
        <p:nvGrpSpPr>
          <p:cNvPr id="39" name="Gruppo 38"/>
          <p:cNvGrpSpPr/>
          <p:nvPr/>
        </p:nvGrpSpPr>
        <p:grpSpPr>
          <a:xfrm>
            <a:off x="6758147" y="1082434"/>
            <a:ext cx="2338817" cy="2844000"/>
            <a:chOff x="6758147" y="1082434"/>
            <a:chExt cx="2338817" cy="2844000"/>
          </a:xfrm>
        </p:grpSpPr>
        <p:pic>
          <p:nvPicPr>
            <p:cNvPr id="16" name="Immagine 15" descr="_glass0.png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58147" y="1082434"/>
              <a:ext cx="1523841" cy="2844000"/>
            </a:xfrm>
            <a:prstGeom prst="rect">
              <a:avLst/>
            </a:prstGeom>
          </p:spPr>
        </p:pic>
        <p:grpSp>
          <p:nvGrpSpPr>
            <p:cNvPr id="24" name="Gruppo 23"/>
            <p:cNvGrpSpPr/>
            <p:nvPr/>
          </p:nvGrpSpPr>
          <p:grpSpPr>
            <a:xfrm>
              <a:off x="7967702" y="1245286"/>
              <a:ext cx="1129262" cy="964121"/>
              <a:chOff x="7967702" y="1245286"/>
              <a:chExt cx="1129262" cy="964121"/>
            </a:xfrm>
          </p:grpSpPr>
          <p:sp>
            <p:nvSpPr>
              <p:cNvPr id="33" name="Rettangolo 32"/>
              <p:cNvSpPr/>
              <p:nvPr/>
            </p:nvSpPr>
            <p:spPr>
              <a:xfrm>
                <a:off x="8512333" y="1543972"/>
                <a:ext cx="537595" cy="66543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4000" dirty="0">
                    <a:solidFill>
                      <a:srgbClr val="008000"/>
                    </a:solidFill>
                    <a:latin typeface="Candara"/>
                    <a:ea typeface="Zapf Dingbats"/>
                    <a:cs typeface="Candara"/>
                  </a:rPr>
                  <a:t>✓</a:t>
                </a:r>
                <a:endParaRPr lang="it-IT" sz="4000" dirty="0">
                  <a:solidFill>
                    <a:srgbClr val="008000"/>
                  </a:solidFill>
                  <a:latin typeface="Candara"/>
                  <a:cs typeface="Candara"/>
                </a:endParaRPr>
              </a:p>
            </p:txBody>
          </p:sp>
          <p:sp>
            <p:nvSpPr>
              <p:cNvPr id="31" name="Rettangolo 30"/>
              <p:cNvSpPr/>
              <p:nvPr/>
            </p:nvSpPr>
            <p:spPr>
              <a:xfrm>
                <a:off x="7967702" y="1245286"/>
                <a:ext cx="112926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MIN: 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0.25</a:t>
                </a:r>
                <a:endPara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endParaRPr>
              </a:p>
              <a:p>
                <a:r>
                  <a:rPr lang="it-IT" sz="1400" dirty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AVG: </a:t>
                </a:r>
                <a:r>
                  <a:rPr lang="it-IT" sz="1400" dirty="0" smtClean="0">
                    <a:solidFill>
                      <a:srgbClr val="00002C"/>
                    </a:solidFill>
                    <a:latin typeface="Abadi MT Condensed Extra Bold"/>
                    <a:cs typeface="Abadi MT Condensed Extra Bold"/>
                  </a:rPr>
                  <a:t>0.87</a:t>
                </a:r>
              </a:p>
              <a:p>
                <a:r>
                  <a:rPr lang="it-IT" sz="1400" dirty="0" smtClean="0">
                    <a:solidFill>
                      <a:srgbClr val="008000"/>
                    </a:solidFill>
                    <a:latin typeface="Abadi MT Condensed Extra Bold"/>
                    <a:cs typeface="Abadi MT Condensed Extra Bold"/>
                  </a:rPr>
                  <a:t>NEG: 0</a:t>
                </a:r>
                <a:endParaRPr lang="it-IT" sz="1400" dirty="0">
                  <a:solidFill>
                    <a:srgbClr val="008000"/>
                  </a:solidFill>
                  <a:latin typeface="Abadi MT Condensed Extra Bold"/>
                  <a:cs typeface="Abadi MT Condensed Extra Bold"/>
                </a:endParaRPr>
              </a:p>
            </p:txBody>
          </p:sp>
        </p:grpSp>
      </p:grpSp>
      <p:grpSp>
        <p:nvGrpSpPr>
          <p:cNvPr id="43" name="Gruppo 42"/>
          <p:cNvGrpSpPr/>
          <p:nvPr/>
        </p:nvGrpSpPr>
        <p:grpSpPr>
          <a:xfrm>
            <a:off x="88606" y="1653816"/>
            <a:ext cx="666099" cy="1678749"/>
            <a:chOff x="30380" y="2846057"/>
            <a:chExt cx="666099" cy="1678749"/>
          </a:xfrm>
        </p:grpSpPr>
        <p:pic>
          <p:nvPicPr>
            <p:cNvPr id="44" name="Immagine 43" descr="color_ramp.png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61" y="3175000"/>
              <a:ext cx="224375" cy="1248833"/>
            </a:xfrm>
            <a:prstGeom prst="rect">
              <a:avLst/>
            </a:prstGeom>
          </p:spPr>
        </p:pic>
        <p:sp>
          <p:nvSpPr>
            <p:cNvPr id="45" name="CasellaDiTesto 44"/>
            <p:cNvSpPr txBox="1"/>
            <p:nvPr/>
          </p:nvSpPr>
          <p:spPr>
            <a:xfrm>
              <a:off x="296334" y="4217029"/>
              <a:ext cx="4001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46" name="CasellaDiTesto 45"/>
            <p:cNvSpPr txBox="1"/>
            <p:nvPr/>
          </p:nvSpPr>
          <p:spPr>
            <a:xfrm>
              <a:off x="298550" y="3069170"/>
              <a:ext cx="2924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14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47" name="CasellaDiTesto 46"/>
            <p:cNvSpPr txBox="1"/>
            <p:nvPr/>
          </p:nvSpPr>
          <p:spPr>
            <a:xfrm>
              <a:off x="30380" y="2846057"/>
              <a:ext cx="517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483470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69634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635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6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591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err="1">
                <a:solidFill>
                  <a:srgbClr val="FFFFFF"/>
                </a:solidFill>
                <a:latin typeface="Candara" charset="0"/>
                <a:cs typeface="Candara" charset="0"/>
              </a:rPr>
              <a:t>Comparisons</a:t>
            </a:r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 (</a:t>
            </a:r>
            <a:r>
              <a:rPr lang="it-IT" sz="3200" b="1" dirty="0" err="1">
                <a:solidFill>
                  <a:srgbClr val="FFFFFF"/>
                </a:solidFill>
                <a:latin typeface="Candara" charset="0"/>
                <a:cs typeface="Candara" charset="0"/>
              </a:rPr>
              <a:t>simplicial</a:t>
            </a:r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 </a:t>
            </a:r>
            <a:r>
              <a:rPr lang="it-IT" sz="3200" b="1" dirty="0" err="1">
                <a:solidFill>
                  <a:srgbClr val="FFFFFF"/>
                </a:solidFill>
                <a:latin typeface="Candara" charset="0"/>
                <a:cs typeface="Candara" charset="0"/>
              </a:rPr>
              <a:t>meshes</a:t>
            </a:r>
            <a:r>
              <a:rPr lang="it-IT" sz="3200" b="1" dirty="0">
                <a:solidFill>
                  <a:srgbClr val="FFFFFF"/>
                </a:solidFill>
                <a:latin typeface="Candara" charset="0"/>
                <a:cs typeface="Candara" charset="0"/>
              </a:rPr>
              <a:t>)</a:t>
            </a:r>
          </a:p>
        </p:txBody>
      </p:sp>
      <p:grpSp>
        <p:nvGrpSpPr>
          <p:cNvPr id="9" name="Gruppo 8"/>
          <p:cNvGrpSpPr/>
          <p:nvPr/>
        </p:nvGrpSpPr>
        <p:grpSpPr>
          <a:xfrm>
            <a:off x="3622661" y="1095355"/>
            <a:ext cx="2066738" cy="3995228"/>
            <a:chOff x="3622661" y="1095355"/>
            <a:chExt cx="2066738" cy="3995228"/>
          </a:xfrm>
        </p:grpSpPr>
        <p:pic>
          <p:nvPicPr>
            <p:cNvPr id="32" name="Immagine 31" descr="_glass100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75642" y="1095355"/>
              <a:ext cx="1523841" cy="2844000"/>
            </a:xfrm>
            <a:prstGeom prst="rect">
              <a:avLst/>
            </a:prstGeom>
          </p:spPr>
        </p:pic>
        <p:pic>
          <p:nvPicPr>
            <p:cNvPr id="7" name="Immagine 6" descr="hexa_decompgreen.pdf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622661" y="4307416"/>
              <a:ext cx="2066738" cy="783167"/>
            </a:xfrm>
            <a:prstGeom prst="rect">
              <a:avLst/>
            </a:prstGeom>
          </p:spPr>
        </p:pic>
        <p:sp>
          <p:nvSpPr>
            <p:cNvPr id="13" name="CasellaDiTesto 12"/>
            <p:cNvSpPr txBox="1"/>
            <p:nvPr/>
          </p:nvSpPr>
          <p:spPr>
            <a:xfrm>
              <a:off x="3709949" y="3936141"/>
              <a:ext cx="184564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[</a:t>
              </a:r>
              <a:r>
                <a:rPr lang="it-IT" sz="14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Aigerman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 et </a:t>
              </a:r>
              <a:r>
                <a:rPr lang="it-IT" sz="1400" b="1" dirty="0">
                  <a:solidFill>
                    <a:schemeClr val="accent6"/>
                  </a:solidFill>
                  <a:latin typeface="Candara"/>
                  <a:cs typeface="Candara"/>
                </a:rPr>
                <a:t>al, </a:t>
              </a:r>
              <a:r>
                <a:rPr lang="it-IT" sz="1400" b="1" dirty="0" smtClean="0">
                  <a:solidFill>
                    <a:schemeClr val="accent6"/>
                  </a:solidFill>
                  <a:latin typeface="Candara"/>
                  <a:cs typeface="Candara"/>
                </a:rPr>
                <a:t>2013]</a:t>
              </a:r>
              <a:endParaRPr lang="it-IT" sz="1400" b="1" dirty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</p:grpSp>
      <p:sp>
        <p:nvSpPr>
          <p:cNvPr id="15" name="CasellaDiTesto 14"/>
          <p:cNvSpPr txBox="1"/>
          <p:nvPr/>
        </p:nvSpPr>
        <p:spPr>
          <a:xfrm>
            <a:off x="1721044" y="3936141"/>
            <a:ext cx="3280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buSzPct val="60000"/>
            </a:pPr>
            <a:r>
              <a:rPr lang="it-IT" sz="1400" b="1" dirty="0" smtClean="0">
                <a:solidFill>
                  <a:schemeClr val="accent6"/>
                </a:solidFill>
                <a:latin typeface="Candara"/>
                <a:cs typeface="Candara"/>
              </a:rPr>
              <a:t>in</a:t>
            </a:r>
          </a:p>
        </p:txBody>
      </p:sp>
      <p:grpSp>
        <p:nvGrpSpPr>
          <p:cNvPr id="18" name="Gruppo 17"/>
          <p:cNvGrpSpPr/>
          <p:nvPr/>
        </p:nvGrpSpPr>
        <p:grpSpPr>
          <a:xfrm>
            <a:off x="88606" y="1653816"/>
            <a:ext cx="666099" cy="1678749"/>
            <a:chOff x="30380" y="2846057"/>
            <a:chExt cx="666099" cy="1678749"/>
          </a:xfrm>
        </p:grpSpPr>
        <p:pic>
          <p:nvPicPr>
            <p:cNvPr id="20" name="Immagine 19" descr="color_ramp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4461" y="3175000"/>
              <a:ext cx="224375" cy="1248833"/>
            </a:xfrm>
            <a:prstGeom prst="rect">
              <a:avLst/>
            </a:prstGeom>
          </p:spPr>
        </p:pic>
        <p:sp>
          <p:nvSpPr>
            <p:cNvPr id="22" name="CasellaDiTesto 21"/>
            <p:cNvSpPr txBox="1"/>
            <p:nvPr/>
          </p:nvSpPr>
          <p:spPr>
            <a:xfrm>
              <a:off x="296334" y="4217029"/>
              <a:ext cx="40014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&lt;0</a:t>
              </a:r>
            </a:p>
          </p:txBody>
        </p:sp>
        <p:sp>
          <p:nvSpPr>
            <p:cNvPr id="27" name="CasellaDiTesto 26"/>
            <p:cNvSpPr txBox="1"/>
            <p:nvPr/>
          </p:nvSpPr>
          <p:spPr>
            <a:xfrm>
              <a:off x="298550" y="3069170"/>
              <a:ext cx="29240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buSzPct val="60000"/>
              </a:pPr>
              <a:r>
                <a:rPr lang="it-IT" sz="1400" b="1" dirty="0">
                  <a:solidFill>
                    <a:schemeClr val="accent6"/>
                  </a:solidFill>
                  <a:latin typeface="Courier"/>
                  <a:cs typeface="Courier"/>
                </a:rPr>
                <a:t>1</a:t>
              </a:r>
              <a:endParaRPr lang="it-IT" sz="1400" b="1" dirty="0" smtClean="0">
                <a:solidFill>
                  <a:schemeClr val="accent6"/>
                </a:solidFill>
                <a:latin typeface="Courier"/>
                <a:cs typeface="Courier"/>
              </a:endParaRPr>
            </a:p>
          </p:txBody>
        </p:sp>
        <p:sp>
          <p:nvSpPr>
            <p:cNvPr id="28" name="CasellaDiTesto 27"/>
            <p:cNvSpPr txBox="1"/>
            <p:nvPr/>
          </p:nvSpPr>
          <p:spPr>
            <a:xfrm>
              <a:off x="30380" y="2846057"/>
              <a:ext cx="51795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SzPct val="60000"/>
              </a:pPr>
              <a:r>
                <a:rPr lang="it-IT" sz="1400" b="1" dirty="0" smtClean="0">
                  <a:solidFill>
                    <a:schemeClr val="accent6"/>
                  </a:solidFill>
                  <a:latin typeface="Courier"/>
                  <a:cs typeface="Courier"/>
                </a:rPr>
                <a:t>SJ</a:t>
              </a:r>
            </a:p>
          </p:txBody>
        </p:sp>
      </p:grpSp>
      <p:grpSp>
        <p:nvGrpSpPr>
          <p:cNvPr id="23" name="Gruppo 22"/>
          <p:cNvGrpSpPr/>
          <p:nvPr/>
        </p:nvGrpSpPr>
        <p:grpSpPr>
          <a:xfrm>
            <a:off x="1131676" y="1071835"/>
            <a:ext cx="2443949" cy="2844000"/>
            <a:chOff x="1131676" y="1071835"/>
            <a:chExt cx="2443949" cy="2844000"/>
          </a:xfrm>
        </p:grpSpPr>
        <p:pic>
          <p:nvPicPr>
            <p:cNvPr id="19" name="Immagine 18" descr="blockrand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31676" y="1071835"/>
              <a:ext cx="1523841" cy="2844000"/>
            </a:xfrm>
            <a:prstGeom prst="rect">
              <a:avLst/>
            </a:prstGeom>
          </p:spPr>
        </p:pic>
        <p:sp>
          <p:nvSpPr>
            <p:cNvPr id="29" name="Rettangolo 28"/>
            <p:cNvSpPr/>
            <p:nvPr/>
          </p:nvSpPr>
          <p:spPr>
            <a:xfrm>
              <a:off x="2298584" y="1245286"/>
              <a:ext cx="112926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-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0.99</a:t>
              </a:r>
              <a:endPara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-0.51</a:t>
              </a:r>
            </a:p>
            <a:p>
              <a:r>
                <a:rPr lang="it-IT" sz="1400" dirty="0" smtClean="0">
                  <a:solidFill>
                    <a:srgbClr val="FF0000"/>
                  </a:solidFill>
                  <a:latin typeface="Abadi MT Condensed Extra Bold"/>
                  <a:cs typeface="Abadi MT Condensed Extra Bold"/>
                </a:rPr>
                <a:t>NEG: ~2.5K</a:t>
              </a:r>
              <a:endParaRPr lang="it-IT" sz="1400" dirty="0">
                <a:solidFill>
                  <a:srgbClr val="FF0000"/>
                </a:solidFill>
                <a:latin typeface="Abadi MT Condensed Extra Bold"/>
                <a:cs typeface="Abadi MT Condensed Extra Bold"/>
              </a:endParaRPr>
            </a:p>
          </p:txBody>
        </p:sp>
        <p:sp>
          <p:nvSpPr>
            <p:cNvPr id="36" name="Rettangolo 35"/>
            <p:cNvSpPr/>
            <p:nvPr/>
          </p:nvSpPr>
          <p:spPr>
            <a:xfrm>
              <a:off x="3124769" y="1544211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</p:grpSp>
      <p:grpSp>
        <p:nvGrpSpPr>
          <p:cNvPr id="11" name="Gruppo 10"/>
          <p:cNvGrpSpPr/>
          <p:nvPr/>
        </p:nvGrpSpPr>
        <p:grpSpPr>
          <a:xfrm>
            <a:off x="5042455" y="1242828"/>
            <a:ext cx="1129262" cy="999390"/>
            <a:chOff x="5042455" y="1242828"/>
            <a:chExt cx="1129262" cy="999390"/>
          </a:xfrm>
        </p:grpSpPr>
        <p:sp>
          <p:nvSpPr>
            <p:cNvPr id="34" name="Rettangolo 33"/>
            <p:cNvSpPr/>
            <p:nvPr/>
          </p:nvSpPr>
          <p:spPr>
            <a:xfrm>
              <a:off x="5524773" y="1576783"/>
              <a:ext cx="450856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FF0000"/>
                  </a:solidFill>
                  <a:latin typeface="Candara"/>
                  <a:ea typeface="Zapf Dingbats"/>
                  <a:cs typeface="Candara"/>
                </a:rPr>
                <a:t>✗</a:t>
              </a:r>
              <a:endParaRPr lang="it-IT" sz="4000" dirty="0">
                <a:solidFill>
                  <a:srgbClr val="FF0000"/>
                </a:solidFill>
                <a:latin typeface="Candara"/>
                <a:cs typeface="Candara"/>
              </a:endParaRPr>
            </a:p>
          </p:txBody>
        </p:sp>
        <p:sp>
          <p:nvSpPr>
            <p:cNvPr id="30" name="Rettangolo 29"/>
            <p:cNvSpPr/>
            <p:nvPr/>
          </p:nvSpPr>
          <p:spPr>
            <a:xfrm>
              <a:off x="5042455" y="1242828"/>
              <a:ext cx="112926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0.07</a:t>
              </a:r>
              <a:endPara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0.50</a:t>
              </a:r>
            </a:p>
            <a:p>
              <a:r>
                <a:rPr lang="it-IT" sz="1400" dirty="0" smtClean="0">
                  <a:solidFill>
                    <a:srgbClr val="FF0000"/>
                  </a:solidFill>
                  <a:latin typeface="Abadi MT Condensed Extra Bold"/>
                  <a:cs typeface="Abadi MT Condensed Extra Bold"/>
                </a:rPr>
                <a:t>NEG: 0</a:t>
              </a:r>
              <a:endParaRPr lang="it-IT" sz="1400" dirty="0">
                <a:solidFill>
                  <a:srgbClr val="FF0000"/>
                </a:solidFill>
                <a:latin typeface="Abadi MT Condensed Extra Bold"/>
                <a:cs typeface="Abadi MT Condensed Extra Bold"/>
              </a:endParaRPr>
            </a:p>
          </p:txBody>
        </p:sp>
      </p:grpSp>
      <p:grpSp>
        <p:nvGrpSpPr>
          <p:cNvPr id="16" name="Gruppo 15"/>
          <p:cNvGrpSpPr/>
          <p:nvPr/>
        </p:nvGrpSpPr>
        <p:grpSpPr>
          <a:xfrm>
            <a:off x="6741735" y="1095355"/>
            <a:ext cx="1523841" cy="3148563"/>
            <a:chOff x="6741735" y="1095355"/>
            <a:chExt cx="1523841" cy="3148563"/>
          </a:xfrm>
        </p:grpSpPr>
        <p:sp>
          <p:nvSpPr>
            <p:cNvPr id="14" name="CasellaDiTesto 13"/>
            <p:cNvSpPr txBox="1"/>
            <p:nvPr/>
          </p:nvSpPr>
          <p:spPr>
            <a:xfrm>
              <a:off x="7220145" y="3936141"/>
              <a:ext cx="530915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buSzPct val="60000"/>
              </a:pPr>
              <a:r>
                <a:rPr lang="it-IT" sz="1400" b="1" dirty="0" err="1" smtClean="0">
                  <a:solidFill>
                    <a:schemeClr val="accent6"/>
                  </a:solidFill>
                  <a:latin typeface="Candara"/>
                  <a:cs typeface="Candara"/>
                </a:rPr>
                <a:t>ours</a:t>
              </a:r>
              <a:endParaRPr lang="it-IT" sz="1400" b="1" dirty="0" smtClean="0">
                <a:solidFill>
                  <a:schemeClr val="accent6"/>
                </a:solidFill>
                <a:latin typeface="Candara"/>
                <a:cs typeface="Candara"/>
              </a:endParaRPr>
            </a:p>
          </p:txBody>
        </p:sp>
        <p:pic>
          <p:nvPicPr>
            <p:cNvPr id="35" name="Immagine 34" descr="_glass100.png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41735" y="1095355"/>
              <a:ext cx="1523841" cy="2844000"/>
            </a:xfrm>
            <a:prstGeom prst="rect">
              <a:avLst/>
            </a:prstGeom>
          </p:spPr>
        </p:pic>
      </p:grpSp>
      <p:grpSp>
        <p:nvGrpSpPr>
          <p:cNvPr id="21" name="Gruppo 20"/>
          <p:cNvGrpSpPr/>
          <p:nvPr/>
        </p:nvGrpSpPr>
        <p:grpSpPr>
          <a:xfrm>
            <a:off x="7872295" y="1207691"/>
            <a:ext cx="1129262" cy="990195"/>
            <a:chOff x="7872295" y="1207691"/>
            <a:chExt cx="1129262" cy="990195"/>
          </a:xfrm>
        </p:grpSpPr>
        <p:sp>
          <p:nvSpPr>
            <p:cNvPr id="33" name="Rettangolo 32"/>
            <p:cNvSpPr/>
            <p:nvPr/>
          </p:nvSpPr>
          <p:spPr>
            <a:xfrm>
              <a:off x="8393408" y="1532451"/>
              <a:ext cx="537595" cy="66543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4000" dirty="0">
                  <a:solidFill>
                    <a:srgbClr val="008000"/>
                  </a:solidFill>
                  <a:latin typeface="Candara"/>
                  <a:ea typeface="Zapf Dingbats"/>
                  <a:cs typeface="Candara"/>
                </a:rPr>
                <a:t>✓</a:t>
              </a:r>
              <a:endParaRPr lang="it-IT" sz="4000" dirty="0">
                <a:solidFill>
                  <a:srgbClr val="008000"/>
                </a:solidFill>
                <a:latin typeface="Candara"/>
                <a:cs typeface="Candara"/>
              </a:endParaRPr>
            </a:p>
          </p:txBody>
        </p:sp>
        <p:sp>
          <p:nvSpPr>
            <p:cNvPr id="31" name="Rettangolo 30"/>
            <p:cNvSpPr/>
            <p:nvPr/>
          </p:nvSpPr>
          <p:spPr>
            <a:xfrm>
              <a:off x="7872295" y="1207691"/>
              <a:ext cx="1129262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MIN: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0.25</a:t>
              </a:r>
              <a:endParaRPr lang="it-IT" sz="1400" dirty="0">
                <a:solidFill>
                  <a:srgbClr val="00002C"/>
                </a:solidFill>
                <a:latin typeface="Abadi MT Condensed Extra Bold"/>
                <a:cs typeface="Abadi MT Condensed Extra Bold"/>
              </a:endParaRPr>
            </a:p>
            <a:p>
              <a:r>
                <a:rPr lang="it-IT" sz="1400" dirty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AVG: </a:t>
              </a:r>
              <a:r>
                <a:rPr lang="it-IT" sz="1400" dirty="0" smtClean="0">
                  <a:solidFill>
                    <a:srgbClr val="00002C"/>
                  </a:solidFill>
                  <a:latin typeface="Abadi MT Condensed Extra Bold"/>
                  <a:cs typeface="Abadi MT Condensed Extra Bold"/>
                </a:rPr>
                <a:t>0.83</a:t>
              </a:r>
            </a:p>
            <a:p>
              <a:r>
                <a:rPr lang="it-IT" sz="1400" dirty="0" smtClean="0">
                  <a:solidFill>
                    <a:srgbClr val="008000"/>
                  </a:solidFill>
                  <a:latin typeface="Abadi MT Condensed Extra Bold"/>
                  <a:cs typeface="Abadi MT Condensed Extra Bold"/>
                </a:rPr>
                <a:t>NEG: 0</a:t>
              </a:r>
              <a:endParaRPr lang="it-IT" sz="1400" dirty="0">
                <a:solidFill>
                  <a:srgbClr val="008000"/>
                </a:solidFill>
                <a:latin typeface="Abadi MT Condensed Extra Bold"/>
                <a:cs typeface="Abadi MT Condensed Extra 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8865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16386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501005" cy="584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 dirty="0" smtClean="0">
                <a:solidFill>
                  <a:srgbClr val="FFFFFF"/>
                </a:solidFill>
                <a:latin typeface="Candara" charset="0"/>
                <a:cs typeface="Candara" charset="0"/>
              </a:rPr>
              <a:t>More </a:t>
            </a:r>
            <a:r>
              <a:rPr lang="it-IT" sz="3200" b="1" dirty="0" err="1" smtClean="0">
                <a:solidFill>
                  <a:srgbClr val="FFFFFF"/>
                </a:solidFill>
                <a:latin typeface="Candara" charset="0"/>
                <a:cs typeface="Candara" charset="0"/>
              </a:rPr>
              <a:t>results</a:t>
            </a:r>
            <a:endParaRPr lang="it-IT" sz="3200" b="1" dirty="0">
              <a:solidFill>
                <a:srgbClr val="FFFFFF"/>
              </a:solidFill>
              <a:latin typeface="Candara" charset="0"/>
              <a:cs typeface="Candara" charset="0"/>
            </a:endParaRPr>
          </a:p>
        </p:txBody>
      </p:sp>
      <p:pic>
        <p:nvPicPr>
          <p:cNvPr id="7" name="Immagine 6" descr="Schermata 07-2457215 alle 20.42.24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321" y="1237300"/>
            <a:ext cx="6238346" cy="3578117"/>
          </a:xfrm>
          <a:prstGeom prst="rect">
            <a:avLst/>
          </a:prstGeom>
        </p:spPr>
      </p:pic>
      <p:grpSp>
        <p:nvGrpSpPr>
          <p:cNvPr id="8" name="Gruppo 7"/>
          <p:cNvGrpSpPr/>
          <p:nvPr/>
        </p:nvGrpSpPr>
        <p:grpSpPr>
          <a:xfrm>
            <a:off x="1339321" y="1037165"/>
            <a:ext cx="6238346" cy="3926417"/>
            <a:chOff x="1339321" y="1037165"/>
            <a:chExt cx="6238346" cy="3926417"/>
          </a:xfrm>
        </p:grpSpPr>
        <p:sp>
          <p:nvSpPr>
            <p:cNvPr id="9" name="Rettangolo 8"/>
            <p:cNvSpPr/>
            <p:nvPr/>
          </p:nvSpPr>
          <p:spPr>
            <a:xfrm>
              <a:off x="1339321" y="1237300"/>
              <a:ext cx="1782763" cy="3578117"/>
            </a:xfrm>
            <a:prstGeom prst="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0" name="Rettangolo 9"/>
            <p:cNvSpPr/>
            <p:nvPr/>
          </p:nvSpPr>
          <p:spPr>
            <a:xfrm>
              <a:off x="4963583" y="1237300"/>
              <a:ext cx="2614084" cy="3578117"/>
            </a:xfrm>
            <a:prstGeom prst="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1" name="Rettangolo arrotondato 10"/>
            <p:cNvSpPr/>
            <p:nvPr/>
          </p:nvSpPr>
          <p:spPr>
            <a:xfrm>
              <a:off x="3122084" y="1037165"/>
              <a:ext cx="1841499" cy="3926417"/>
            </a:xfrm>
            <a:prstGeom prst="roundRect">
              <a:avLst/>
            </a:prstGeom>
            <a:noFill/>
            <a:ln w="571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2" name="Gruppo 11"/>
          <p:cNvGrpSpPr/>
          <p:nvPr/>
        </p:nvGrpSpPr>
        <p:grpSpPr>
          <a:xfrm>
            <a:off x="1343559" y="1030820"/>
            <a:ext cx="6238346" cy="3926417"/>
            <a:chOff x="1339321" y="1037165"/>
            <a:chExt cx="6238346" cy="3926417"/>
          </a:xfrm>
        </p:grpSpPr>
        <p:sp>
          <p:nvSpPr>
            <p:cNvPr id="13" name="Rettangolo 12"/>
            <p:cNvSpPr/>
            <p:nvPr/>
          </p:nvSpPr>
          <p:spPr>
            <a:xfrm>
              <a:off x="1339321" y="1237300"/>
              <a:ext cx="3444345" cy="3578117"/>
            </a:xfrm>
            <a:prstGeom prst="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4" name="Rettangolo 13"/>
            <p:cNvSpPr/>
            <p:nvPr/>
          </p:nvSpPr>
          <p:spPr>
            <a:xfrm>
              <a:off x="5799667" y="1237300"/>
              <a:ext cx="1778000" cy="3578117"/>
            </a:xfrm>
            <a:prstGeom prst="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5" name="Rettangolo arrotondato 14"/>
            <p:cNvSpPr/>
            <p:nvPr/>
          </p:nvSpPr>
          <p:spPr>
            <a:xfrm>
              <a:off x="4783666" y="1037165"/>
              <a:ext cx="1016001" cy="3926417"/>
            </a:xfrm>
            <a:prstGeom prst="roundRect">
              <a:avLst/>
            </a:prstGeom>
            <a:noFill/>
            <a:ln w="57150" cmpd="sng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16" name="Gruppo 15"/>
          <p:cNvGrpSpPr/>
          <p:nvPr/>
        </p:nvGrpSpPr>
        <p:grpSpPr>
          <a:xfrm>
            <a:off x="1332976" y="1032934"/>
            <a:ext cx="6238346" cy="3926417"/>
            <a:chOff x="1339321" y="1037165"/>
            <a:chExt cx="6238346" cy="3926417"/>
          </a:xfrm>
        </p:grpSpPr>
        <p:sp>
          <p:nvSpPr>
            <p:cNvPr id="17" name="Rettangolo 16"/>
            <p:cNvSpPr/>
            <p:nvPr/>
          </p:nvSpPr>
          <p:spPr>
            <a:xfrm>
              <a:off x="1339321" y="1237300"/>
              <a:ext cx="5434011" cy="3578117"/>
            </a:xfrm>
            <a:prstGeom prst="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18" name="Rettangolo arrotondato 17"/>
            <p:cNvSpPr/>
            <p:nvPr/>
          </p:nvSpPr>
          <p:spPr>
            <a:xfrm>
              <a:off x="6773332" y="1037165"/>
              <a:ext cx="804335" cy="3926417"/>
            </a:xfrm>
            <a:prstGeom prst="roundRect">
              <a:avLst/>
            </a:prstGeom>
            <a:noFill/>
            <a:ln w="57150" cmpd="sng">
              <a:solidFill>
                <a:srgbClr val="008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</p:grpSp>
      <p:grpSp>
        <p:nvGrpSpPr>
          <p:cNvPr id="20" name="Gruppo 19"/>
          <p:cNvGrpSpPr/>
          <p:nvPr/>
        </p:nvGrpSpPr>
        <p:grpSpPr>
          <a:xfrm>
            <a:off x="1339321" y="1237300"/>
            <a:ext cx="6238345" cy="3578117"/>
            <a:chOff x="1339321" y="1237300"/>
            <a:chExt cx="6238345" cy="3578117"/>
          </a:xfrm>
        </p:grpSpPr>
        <p:sp>
          <p:nvSpPr>
            <p:cNvPr id="21" name="Rettangolo 20"/>
            <p:cNvSpPr/>
            <p:nvPr/>
          </p:nvSpPr>
          <p:spPr>
            <a:xfrm>
              <a:off x="1339321" y="1237300"/>
              <a:ext cx="6238345" cy="3578117"/>
            </a:xfrm>
            <a:prstGeom prst="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t-IT"/>
            </a:p>
          </p:txBody>
        </p:sp>
        <p:sp>
          <p:nvSpPr>
            <p:cNvPr id="22" name="Esplosione 2 21"/>
            <p:cNvSpPr/>
            <p:nvPr/>
          </p:nvSpPr>
          <p:spPr>
            <a:xfrm rot="21334414">
              <a:off x="2671287" y="2209784"/>
              <a:ext cx="4118275" cy="1799031"/>
            </a:xfrm>
            <a:prstGeom prst="irregularSeal2">
              <a:avLst/>
            </a:prstGeom>
            <a:solidFill>
              <a:srgbClr val="008000"/>
            </a:solidFill>
            <a:ln w="12700" cmpd="sng">
              <a:solidFill>
                <a:srgbClr val="00002C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it-IT" sz="2200" dirty="0" smtClean="0">
                  <a:solidFill>
                    <a:schemeClr val="bg1"/>
                  </a:solidFill>
                  <a:latin typeface="Abadi MT Condensed Extra Bold"/>
                  <a:cs typeface="Abadi MT Condensed Extra Bold"/>
                </a:rPr>
                <a:t>LESS THAN</a:t>
              </a:r>
              <a:br>
                <a:rPr lang="it-IT" sz="2200" dirty="0" smtClean="0">
                  <a:solidFill>
                    <a:schemeClr val="bg1"/>
                  </a:solidFill>
                  <a:latin typeface="Abadi MT Condensed Extra Bold"/>
                  <a:cs typeface="Abadi MT Condensed Extra Bold"/>
                </a:rPr>
              </a:br>
              <a:r>
                <a:rPr lang="it-IT" sz="2200" dirty="0" smtClean="0">
                  <a:solidFill>
                    <a:schemeClr val="bg1"/>
                  </a:solidFill>
                  <a:latin typeface="Abadi MT Condensed Extra Bold"/>
                  <a:cs typeface="Abadi MT Condensed Extra Bold"/>
                </a:rPr>
                <a:t> 5 ITERATIONS</a:t>
              </a:r>
              <a:endParaRPr lang="it-IT" sz="2200" dirty="0">
                <a:solidFill>
                  <a:schemeClr val="bg1"/>
                </a:solidFill>
                <a:latin typeface="Abadi MT Condensed Extra Bold"/>
                <a:cs typeface="Abadi MT Condensed Extra Bold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278074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tangolo 1"/>
          <p:cNvSpPr/>
          <p:nvPr/>
        </p:nvSpPr>
        <p:spPr>
          <a:xfrm>
            <a:off x="0" y="-11113"/>
            <a:ext cx="9144000" cy="862013"/>
          </a:xfrm>
          <a:prstGeom prst="rect">
            <a:avLst/>
          </a:prstGeom>
          <a:solidFill>
            <a:srgbClr val="4C75A5"/>
          </a:solidFill>
          <a:ln>
            <a:solidFill>
              <a:schemeClr val="tx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it-IT" dirty="0"/>
          </a:p>
        </p:txBody>
      </p:sp>
      <p:pic>
        <p:nvPicPr>
          <p:cNvPr id="71682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168"/>
          <a:stretch>
            <a:fillRect/>
          </a:stretch>
        </p:blipFill>
        <p:spPr bwMode="auto">
          <a:xfrm>
            <a:off x="0" y="0"/>
            <a:ext cx="8651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3" name="Picture 42" descr="S15_sub.pd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212"/>
          <a:stretch>
            <a:fillRect/>
          </a:stretch>
        </p:blipFill>
        <p:spPr bwMode="auto">
          <a:xfrm>
            <a:off x="8281988" y="-11113"/>
            <a:ext cx="862012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4" name="CasellaDiTesto 5"/>
          <p:cNvSpPr txBox="1">
            <a:spLocks noChangeArrowheads="1"/>
          </p:cNvSpPr>
          <p:nvPr/>
        </p:nvSpPr>
        <p:spPr bwMode="auto">
          <a:xfrm>
            <a:off x="947738" y="84138"/>
            <a:ext cx="22780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r>
              <a:rPr lang="it-IT" sz="3200" b="1">
                <a:solidFill>
                  <a:srgbClr val="FFFFFF"/>
                </a:solidFill>
                <a:latin typeface="Candara" charset="0"/>
                <a:cs typeface="Candara" charset="0"/>
              </a:rPr>
              <a:t>Conclusions</a:t>
            </a:r>
          </a:p>
        </p:txBody>
      </p:sp>
      <p:grpSp>
        <p:nvGrpSpPr>
          <p:cNvPr id="22" name="Gruppo 21"/>
          <p:cNvGrpSpPr/>
          <p:nvPr/>
        </p:nvGrpSpPr>
        <p:grpSpPr>
          <a:xfrm>
            <a:off x="681366" y="1096240"/>
            <a:ext cx="7412610" cy="620183"/>
            <a:chOff x="976293" y="1960393"/>
            <a:chExt cx="7412610" cy="620183"/>
          </a:xfrm>
        </p:grpSpPr>
        <p:pic>
          <p:nvPicPr>
            <p:cNvPr id="4" name="Immagine 3" descr="smiley-face-md.png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68720" y="1960393"/>
              <a:ext cx="620183" cy="620183"/>
            </a:xfrm>
            <a:prstGeom prst="rect">
              <a:avLst/>
            </a:prstGeom>
          </p:spPr>
        </p:pic>
        <p:grpSp>
          <p:nvGrpSpPr>
            <p:cNvPr id="16" name="Gruppo 15"/>
            <p:cNvGrpSpPr/>
            <p:nvPr/>
          </p:nvGrpSpPr>
          <p:grpSpPr>
            <a:xfrm>
              <a:off x="976293" y="2007433"/>
              <a:ext cx="6616042" cy="477054"/>
              <a:chOff x="976293" y="2007433"/>
              <a:chExt cx="6616042" cy="477054"/>
            </a:xfrm>
          </p:grpSpPr>
          <p:sp>
            <p:nvSpPr>
              <p:cNvPr id="10" name="Rettangolo 9"/>
              <p:cNvSpPr/>
              <p:nvPr/>
            </p:nvSpPr>
            <p:spPr>
              <a:xfrm>
                <a:off x="976293" y="2007433"/>
                <a:ext cx="3289271" cy="477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2500" b="1" i="1" dirty="0">
                    <a:solidFill>
                      <a:srgbClr val="FF0000"/>
                    </a:solidFill>
                    <a:latin typeface="Candara"/>
                    <a:cs typeface="Candara"/>
                  </a:rPr>
                  <a:t>Non linear/Non </a:t>
                </a:r>
                <a:r>
                  <a:rPr lang="it-IT" sz="2500" b="1" i="1" dirty="0" err="1">
                    <a:solidFill>
                      <a:srgbClr val="FF0000"/>
                    </a:solidFill>
                    <a:latin typeface="Candara"/>
                    <a:cs typeface="Candara"/>
                  </a:rPr>
                  <a:t>convex</a:t>
                </a:r>
                <a:endParaRPr lang="it-IT" sz="2500" b="1" i="1" dirty="0"/>
              </a:p>
            </p:txBody>
          </p:sp>
          <p:sp>
            <p:nvSpPr>
              <p:cNvPr id="15" name="Rettangolo 14"/>
              <p:cNvSpPr/>
              <p:nvPr/>
            </p:nvSpPr>
            <p:spPr>
              <a:xfrm>
                <a:off x="4969038" y="2007433"/>
                <a:ext cx="2623297" cy="4770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it-IT" sz="2500" b="1" i="1" dirty="0" err="1">
                    <a:solidFill>
                      <a:srgbClr val="008000"/>
                    </a:solidFill>
                    <a:latin typeface="Candara"/>
                    <a:cs typeface="Candara"/>
                  </a:rPr>
                  <a:t>Convex</a:t>
                </a:r>
                <a:r>
                  <a:rPr lang="it-IT" sz="2500" b="1" i="1" dirty="0">
                    <a:solidFill>
                      <a:srgbClr val="008000"/>
                    </a:solidFill>
                    <a:latin typeface="Candara"/>
                    <a:cs typeface="Candara"/>
                  </a:rPr>
                  <a:t> </a:t>
                </a:r>
                <a:r>
                  <a:rPr lang="it-IT" sz="2500" b="1" i="1" dirty="0" err="1">
                    <a:solidFill>
                      <a:srgbClr val="008000"/>
                    </a:solidFill>
                    <a:latin typeface="Candara"/>
                    <a:cs typeface="Candara"/>
                  </a:rPr>
                  <a:t>Quadratic</a:t>
                </a:r>
                <a:endParaRPr lang="it-IT" sz="2500" b="1" i="1" dirty="0"/>
              </a:p>
            </p:txBody>
          </p:sp>
          <p:cxnSp>
            <p:nvCxnSpPr>
              <p:cNvPr id="27" name="Connettore 2 26"/>
              <p:cNvCxnSpPr/>
              <p:nvPr/>
            </p:nvCxnSpPr>
            <p:spPr>
              <a:xfrm>
                <a:off x="4357293" y="2288332"/>
                <a:ext cx="412750" cy="10583"/>
              </a:xfrm>
              <a:prstGeom prst="straightConnector1">
                <a:avLst/>
              </a:prstGeom>
              <a:ln w="76200" cmpd="sng">
                <a:solidFill>
                  <a:srgbClr val="000000"/>
                </a:solidFill>
                <a:headEnd type="none"/>
                <a:tailEnd type="triangle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6" name="Gruppo 25"/>
          <p:cNvGrpSpPr/>
          <p:nvPr/>
        </p:nvGrpSpPr>
        <p:grpSpPr>
          <a:xfrm>
            <a:off x="2500835" y="2753418"/>
            <a:ext cx="3789614" cy="1377618"/>
            <a:chOff x="4708823" y="3537811"/>
            <a:chExt cx="4417005" cy="1605689"/>
          </a:xfrm>
        </p:grpSpPr>
        <p:grpSp>
          <p:nvGrpSpPr>
            <p:cNvPr id="7" name="Gruppo 6"/>
            <p:cNvGrpSpPr/>
            <p:nvPr/>
          </p:nvGrpSpPr>
          <p:grpSpPr>
            <a:xfrm>
              <a:off x="4708823" y="3537811"/>
              <a:ext cx="1619757" cy="1605689"/>
              <a:chOff x="4454824" y="3500199"/>
              <a:chExt cx="1619757" cy="1605689"/>
            </a:xfrm>
          </p:grpSpPr>
          <p:pic>
            <p:nvPicPr>
              <p:cNvPr id="11" name="Immagine 10" descr="Schermata 07-2457210 alle 12.46.27.png"/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507739" y="3500199"/>
                <a:ext cx="1566842" cy="1605689"/>
              </a:xfrm>
              <a:prstGeom prst="rect">
                <a:avLst/>
              </a:prstGeom>
            </p:spPr>
          </p:pic>
          <p:sp>
            <p:nvSpPr>
              <p:cNvPr id="12" name="Anello 11"/>
              <p:cNvSpPr/>
              <p:nvPr/>
            </p:nvSpPr>
            <p:spPr>
              <a:xfrm>
                <a:off x="4454824" y="4532977"/>
                <a:ext cx="308004" cy="308004"/>
              </a:xfrm>
              <a:prstGeom prst="donut">
                <a:avLst/>
              </a:prstGeom>
              <a:solidFill>
                <a:srgbClr val="FF0000"/>
              </a:solidFill>
              <a:ln>
                <a:solidFill>
                  <a:srgbClr val="00002C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it-IT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14" name="Gruppo 13"/>
            <p:cNvGrpSpPr/>
            <p:nvPr/>
          </p:nvGrpSpPr>
          <p:grpSpPr>
            <a:xfrm>
              <a:off x="7150475" y="3646705"/>
              <a:ext cx="1975353" cy="1312677"/>
              <a:chOff x="4758263" y="3662319"/>
              <a:chExt cx="2058000" cy="1367598"/>
            </a:xfrm>
          </p:grpSpPr>
          <p:pic>
            <p:nvPicPr>
              <p:cNvPr id="18" name="Immagine 17" descr="Schermata 07-2457210 alle 12.47.52.png"/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758263" y="3662319"/>
                <a:ext cx="2058000" cy="1367598"/>
              </a:xfrm>
              <a:prstGeom prst="rect">
                <a:avLst/>
              </a:prstGeom>
            </p:spPr>
          </p:pic>
          <p:grpSp>
            <p:nvGrpSpPr>
              <p:cNvPr id="19" name="Gruppo 18"/>
              <p:cNvGrpSpPr/>
              <p:nvPr/>
            </p:nvGrpSpPr>
            <p:grpSpPr>
              <a:xfrm>
                <a:off x="5815710" y="3786634"/>
                <a:ext cx="85998" cy="660106"/>
                <a:chOff x="6138138" y="3942366"/>
                <a:chExt cx="75126" cy="576655"/>
              </a:xfrm>
              <a:solidFill>
                <a:srgbClr val="FF0000"/>
              </a:solidFill>
            </p:grpSpPr>
            <p:cxnSp>
              <p:nvCxnSpPr>
                <p:cNvPr id="20" name="Connettore 2 19"/>
                <p:cNvCxnSpPr/>
                <p:nvPr/>
              </p:nvCxnSpPr>
              <p:spPr>
                <a:xfrm flipH="1" flipV="1">
                  <a:off x="6138138" y="3942366"/>
                  <a:ext cx="46506" cy="529465"/>
                </a:xfrm>
                <a:prstGeom prst="straightConnector1">
                  <a:avLst/>
                </a:prstGeom>
                <a:grpFill/>
                <a:ln w="57150" cmpd="sng">
                  <a:solidFill>
                    <a:srgbClr val="FFFF00"/>
                  </a:solidFill>
                  <a:headEnd type="none"/>
                  <a:tailEnd type="triangle"/>
                </a:ln>
                <a:effectLst/>
              </p:spPr>
              <p:style>
                <a:lnRef idx="2">
                  <a:schemeClr val="accent1"/>
                </a:lnRef>
                <a:fillRef idx="0">
                  <a:schemeClr val="accent1"/>
                </a:fillRef>
                <a:effectRef idx="1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" name="Ovale 20"/>
                <p:cNvSpPr>
                  <a:spLocks noChangeAspect="1"/>
                </p:cNvSpPr>
                <p:nvPr/>
              </p:nvSpPr>
              <p:spPr>
                <a:xfrm>
                  <a:off x="6158206" y="4463963"/>
                  <a:ext cx="55058" cy="55058"/>
                </a:xfrm>
                <a:prstGeom prst="ellipse">
                  <a:avLst/>
                </a:prstGeom>
                <a:grpFill/>
                <a:ln w="57150" cmpd="sng">
                  <a:solidFill>
                    <a:srgbClr val="FFFF00"/>
                  </a:solidFill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it-IT"/>
                </a:p>
              </p:txBody>
            </p:sp>
          </p:grpSp>
        </p:grpSp>
      </p:grpSp>
      <p:grpSp>
        <p:nvGrpSpPr>
          <p:cNvPr id="28" name="Gruppo 27"/>
          <p:cNvGrpSpPr/>
          <p:nvPr/>
        </p:nvGrpSpPr>
        <p:grpSpPr>
          <a:xfrm>
            <a:off x="2773712" y="1996380"/>
            <a:ext cx="4700081" cy="477054"/>
            <a:chOff x="3099068" y="2007433"/>
            <a:chExt cx="4700081" cy="477054"/>
          </a:xfrm>
        </p:grpSpPr>
        <p:sp>
          <p:nvSpPr>
            <p:cNvPr id="29" name="Rettangolo 28"/>
            <p:cNvSpPr/>
            <p:nvPr/>
          </p:nvSpPr>
          <p:spPr>
            <a:xfrm>
              <a:off x="3099068" y="2007433"/>
              <a:ext cx="113821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t-IT" sz="2500" b="1" i="1" dirty="0" err="1" smtClean="0">
                  <a:solidFill>
                    <a:srgbClr val="FF0000"/>
                  </a:solidFill>
                  <a:latin typeface="Candara"/>
                  <a:cs typeface="Candara"/>
                </a:rPr>
                <a:t>Vertex</a:t>
              </a:r>
              <a:endParaRPr lang="it-IT" sz="2500" b="1" i="1" dirty="0"/>
            </a:p>
          </p:txBody>
        </p:sp>
        <p:sp>
          <p:nvSpPr>
            <p:cNvPr id="30" name="Rettangolo 29"/>
            <p:cNvSpPr/>
            <p:nvPr/>
          </p:nvSpPr>
          <p:spPr>
            <a:xfrm>
              <a:off x="4957279" y="2007433"/>
              <a:ext cx="2841870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2500" b="1" i="1" dirty="0" err="1" smtClean="0">
                  <a:solidFill>
                    <a:srgbClr val="008000"/>
                  </a:solidFill>
                  <a:latin typeface="Candara"/>
                  <a:cs typeface="Candara"/>
                </a:rPr>
                <a:t>Directed</a:t>
              </a:r>
              <a:r>
                <a:rPr lang="it-IT" sz="2500" b="1" i="1" dirty="0" smtClean="0">
                  <a:solidFill>
                    <a:srgbClr val="008000"/>
                  </a:solidFill>
                  <a:latin typeface="Candara"/>
                  <a:cs typeface="Candara"/>
                </a:rPr>
                <a:t> </a:t>
              </a:r>
              <a:r>
                <a:rPr lang="it-IT" sz="2500" b="1" i="1" dirty="0" err="1" smtClean="0">
                  <a:solidFill>
                    <a:srgbClr val="008000"/>
                  </a:solidFill>
                  <a:latin typeface="Candara"/>
                  <a:cs typeface="Candara"/>
                </a:rPr>
                <a:t>Edge</a:t>
              </a:r>
              <a:r>
                <a:rPr lang="it-IT" sz="2500" b="1" i="1" dirty="0" smtClean="0">
                  <a:solidFill>
                    <a:srgbClr val="008000"/>
                  </a:solidFill>
                  <a:latin typeface="Candara"/>
                  <a:cs typeface="Candara"/>
                </a:rPr>
                <a:t> </a:t>
              </a:r>
              <a:r>
                <a:rPr lang="it-IT" sz="2500" b="1" i="1" dirty="0" err="1" smtClean="0">
                  <a:solidFill>
                    <a:srgbClr val="008000"/>
                  </a:solidFill>
                  <a:latin typeface="Candara"/>
                  <a:cs typeface="Candara"/>
                </a:rPr>
                <a:t>Cone</a:t>
              </a:r>
              <a:endParaRPr lang="it-IT" sz="2500" b="1" i="1" dirty="0"/>
            </a:p>
          </p:txBody>
        </p:sp>
        <p:cxnSp>
          <p:nvCxnSpPr>
            <p:cNvPr id="31" name="Connettore 2 30"/>
            <p:cNvCxnSpPr/>
            <p:nvPr/>
          </p:nvCxnSpPr>
          <p:spPr>
            <a:xfrm>
              <a:off x="4357293" y="2288332"/>
              <a:ext cx="412750" cy="10583"/>
            </a:xfrm>
            <a:prstGeom prst="straightConnector1">
              <a:avLst/>
            </a:prstGeom>
            <a:ln w="76200" cmpd="sng">
              <a:solidFill>
                <a:srgbClr val="000000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Gruppo 37"/>
          <p:cNvGrpSpPr/>
          <p:nvPr/>
        </p:nvGrpSpPr>
        <p:grpSpPr>
          <a:xfrm>
            <a:off x="434171" y="4284205"/>
            <a:ext cx="7490881" cy="477054"/>
            <a:chOff x="725124" y="2007433"/>
            <a:chExt cx="7490881" cy="477054"/>
          </a:xfrm>
        </p:grpSpPr>
        <p:sp>
          <p:nvSpPr>
            <p:cNvPr id="39" name="Rettangolo 38"/>
            <p:cNvSpPr/>
            <p:nvPr/>
          </p:nvSpPr>
          <p:spPr>
            <a:xfrm>
              <a:off x="725124" y="2007433"/>
              <a:ext cx="3604862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it-IT" sz="2500" b="1" i="1" dirty="0" err="1" smtClean="0">
                  <a:solidFill>
                    <a:srgbClr val="FF0000"/>
                  </a:solidFill>
                  <a:latin typeface="Candara"/>
                  <a:cs typeface="Candara"/>
                </a:rPr>
                <a:t>Overconstrained</a:t>
              </a:r>
              <a:r>
                <a:rPr lang="it-IT" sz="2500" b="1" i="1" dirty="0" smtClean="0">
                  <a:solidFill>
                    <a:srgbClr val="FF0000"/>
                  </a:solidFill>
                  <a:latin typeface="Candara"/>
                  <a:cs typeface="Candara"/>
                </a:rPr>
                <a:t> (global)</a:t>
              </a:r>
              <a:endParaRPr lang="it-IT" sz="2500" b="1" i="1" dirty="0"/>
            </a:p>
          </p:txBody>
        </p:sp>
        <p:sp>
          <p:nvSpPr>
            <p:cNvPr id="40" name="Rettangolo 39"/>
            <p:cNvSpPr/>
            <p:nvPr/>
          </p:nvSpPr>
          <p:spPr>
            <a:xfrm>
              <a:off x="4945520" y="2007433"/>
              <a:ext cx="3270485" cy="4770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sz="2500" b="1" i="1" dirty="0" err="1" smtClean="0">
                  <a:solidFill>
                    <a:srgbClr val="008000"/>
                  </a:solidFill>
                  <a:latin typeface="Candara"/>
                  <a:cs typeface="Candara"/>
                </a:rPr>
                <a:t>Relaxed</a:t>
              </a:r>
              <a:r>
                <a:rPr lang="it-IT" sz="2500" b="1" i="1" dirty="0" smtClean="0">
                  <a:solidFill>
                    <a:srgbClr val="008000"/>
                  </a:solidFill>
                  <a:latin typeface="Candara"/>
                  <a:cs typeface="Candara"/>
                </a:rPr>
                <a:t> (Local/Global)</a:t>
              </a:r>
              <a:endParaRPr lang="it-IT" sz="2500" b="1" i="1" dirty="0"/>
            </a:p>
          </p:txBody>
        </p:sp>
        <p:cxnSp>
          <p:nvCxnSpPr>
            <p:cNvPr id="41" name="Connettore 2 40"/>
            <p:cNvCxnSpPr/>
            <p:nvPr/>
          </p:nvCxnSpPr>
          <p:spPr>
            <a:xfrm>
              <a:off x="4357293" y="2288332"/>
              <a:ext cx="412750" cy="10583"/>
            </a:xfrm>
            <a:prstGeom prst="straightConnector1">
              <a:avLst/>
            </a:prstGeom>
            <a:ln w="76200" cmpd="sng">
              <a:solidFill>
                <a:srgbClr val="000000"/>
              </a:solidFill>
              <a:headEnd type="none"/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1680" name="Rettangolo 71679"/>
          <p:cNvSpPr/>
          <p:nvPr/>
        </p:nvSpPr>
        <p:spPr>
          <a:xfrm>
            <a:off x="3957914" y="2823978"/>
            <a:ext cx="56938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t-IT" sz="6000" b="1" dirty="0">
                <a:solidFill>
                  <a:srgbClr val="000000"/>
                </a:solidFill>
                <a:latin typeface="ＭＳ ゴシック"/>
                <a:ea typeface="ＭＳ ゴシック"/>
                <a:cs typeface="ＭＳ ゴシック"/>
              </a:rPr>
              <a:t>=</a:t>
            </a:r>
            <a:endParaRPr lang="it-IT" sz="6000" b="1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06418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16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3" name="Picture 1" descr="S15_main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tangolo 1"/>
          <p:cNvSpPr/>
          <p:nvPr/>
        </p:nvSpPr>
        <p:spPr>
          <a:xfrm>
            <a:off x="0" y="1216025"/>
            <a:ext cx="9144000" cy="2690813"/>
          </a:xfrm>
          <a:prstGeom prst="rect">
            <a:avLst/>
          </a:prstGeom>
          <a:solidFill>
            <a:srgbClr val="4C75A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it-IT" sz="5000" b="1" dirty="0" err="1">
                <a:latin typeface="Candara"/>
                <a:cs typeface="Candara"/>
              </a:rPr>
              <a:t>Thank</a:t>
            </a:r>
            <a:r>
              <a:rPr lang="it-IT" sz="5000" b="1" dirty="0">
                <a:latin typeface="Candara"/>
                <a:cs typeface="Candara"/>
              </a:rPr>
              <a:t> </a:t>
            </a:r>
            <a:r>
              <a:rPr lang="it-IT" sz="5000" b="1" dirty="0" err="1" smtClean="0">
                <a:latin typeface="Candara"/>
                <a:cs typeface="Candara"/>
              </a:rPr>
              <a:t>you</a:t>
            </a:r>
            <a:endParaRPr lang="it-IT" sz="5000" b="1" dirty="0" smtClean="0">
              <a:latin typeface="Candara"/>
              <a:cs typeface="Candara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15">
  <a:themeElements>
    <a:clrScheme name="SIGGRAPH 2015">
      <a:dk1>
        <a:srgbClr val="4C75A5"/>
      </a:dk1>
      <a:lt1>
        <a:srgbClr val="FFFFFF"/>
      </a:lt1>
      <a:dk2>
        <a:srgbClr val="4C75A5"/>
      </a:dk2>
      <a:lt2>
        <a:srgbClr val="FFFFFF"/>
      </a:lt2>
      <a:accent1>
        <a:srgbClr val="A0B3D8"/>
      </a:accent1>
      <a:accent2>
        <a:srgbClr val="CDDB1C"/>
      </a:accent2>
      <a:accent3>
        <a:srgbClr val="950026"/>
      </a:accent3>
      <a:accent4>
        <a:srgbClr val="F6A168"/>
      </a:accent4>
      <a:accent5>
        <a:srgbClr val="E30078"/>
      </a:accent5>
      <a:accent6>
        <a:srgbClr val="380E2C"/>
      </a:accent6>
      <a:hlink>
        <a:srgbClr val="380E2C"/>
      </a:hlink>
      <a:folHlink>
        <a:srgbClr val="A0B3CE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 marL="457200" indent="-457200">
          <a:buSzPct val="60000"/>
          <a:buFont typeface="Lucida Grande"/>
          <a:buChar char="▶"/>
          <a:defRPr sz="2800" dirty="0" err="1" smtClean="0">
            <a:solidFill>
              <a:schemeClr val="accent6"/>
            </a:solidFill>
            <a:latin typeface="Candara"/>
            <a:cs typeface="Candar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16879</TotalTime>
  <Words>1039</Words>
  <Application>Microsoft Macintosh PowerPoint</Application>
  <PresentationFormat>Presentazione su schermo (16:9)</PresentationFormat>
  <Paragraphs>355</Paragraphs>
  <Slides>31</Slides>
  <Notes>30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31</vt:i4>
      </vt:variant>
    </vt:vector>
  </HeadingPairs>
  <TitlesOfParts>
    <vt:vector size="32" baseType="lpstr">
      <vt:lpstr>S15</vt:lpstr>
      <vt:lpstr>Practical Hex-Mesh Optimization via Edge Cone Rectification    Marco Livesu, Alla Sheffer, Nicholas Vining University of British Columbia  Marco Tarini ISTI-CNR, Università degli Studi dell’Insubria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  <vt:lpstr>Presentazione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Todd Szymanski</dc:creator>
  <cp:lastModifiedBy>Marco Livesu</cp:lastModifiedBy>
  <cp:revision>833</cp:revision>
  <dcterms:created xsi:type="dcterms:W3CDTF">2015-04-06T16:08:20Z</dcterms:created>
  <dcterms:modified xsi:type="dcterms:W3CDTF">2015-08-05T09:03:38Z</dcterms:modified>
</cp:coreProperties>
</file>