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gif" ContentType="image/gif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405" r:id="rId3"/>
    <p:sldId id="406" r:id="rId4"/>
    <p:sldId id="353" r:id="rId5"/>
    <p:sldId id="370" r:id="rId6"/>
    <p:sldId id="354" r:id="rId7"/>
    <p:sldId id="372" r:id="rId8"/>
    <p:sldId id="391" r:id="rId9"/>
    <p:sldId id="376" r:id="rId10"/>
    <p:sldId id="408" r:id="rId11"/>
    <p:sldId id="386" r:id="rId12"/>
    <p:sldId id="407" r:id="rId13"/>
    <p:sldId id="378" r:id="rId14"/>
    <p:sldId id="393" r:id="rId15"/>
    <p:sldId id="394" r:id="rId16"/>
    <p:sldId id="379" r:id="rId17"/>
    <p:sldId id="396" r:id="rId18"/>
    <p:sldId id="409" r:id="rId19"/>
    <p:sldId id="380" r:id="rId20"/>
    <p:sldId id="381" r:id="rId21"/>
    <p:sldId id="382" r:id="rId22"/>
  </p:sldIdLst>
  <p:sldSz cx="9144000" cy="6858000" type="screen4x3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D6C"/>
    <a:srgbClr val="009051"/>
    <a:srgbClr val="DD4944"/>
    <a:srgbClr val="A84FCF"/>
    <a:srgbClr val="8E43AF"/>
    <a:srgbClr val="B433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733" autoAdjust="0"/>
    <p:restoredTop sz="99182" autoAdjust="0"/>
  </p:normalViewPr>
  <p:slideViewPr>
    <p:cSldViewPr snapToGrid="0" snapToObjects="1">
      <p:cViewPr varScale="1">
        <p:scale>
          <a:sx n="110" d="100"/>
          <a:sy n="110" d="100"/>
        </p:scale>
        <p:origin x="376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DC7C49-CCBF-FF42-B6B5-8B936E956DE2}" type="datetimeFigureOut">
              <a:rPr lang="it-IT" smtClean="0"/>
              <a:t>23/06/17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3FFCBF-045D-F844-8916-9035996F79D6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20757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028628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100172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232841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765331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61010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697648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618514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114036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316970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357679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673967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345580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318566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15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67957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16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64979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17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875220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18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424385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19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099013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20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93390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3FFCBF-045D-F844-8916-9035996F79D6}" type="slidenum">
              <a:rPr lang="it-IT" smtClean="0"/>
              <a:t>21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42906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AFFF8-0597-5846-8B2F-6C5E83C0639F}" type="datetimeFigureOut">
              <a:rPr lang="it-IT" smtClean="0"/>
              <a:t>23/06/17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09999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AFFF8-0597-5846-8B2F-6C5E83C0639F}" type="datetimeFigureOut">
              <a:rPr lang="it-IT" smtClean="0"/>
              <a:t>23/06/17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30156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AFFF8-0597-5846-8B2F-6C5E83C0639F}" type="datetimeFigureOut">
              <a:rPr lang="it-IT" smtClean="0"/>
              <a:t>23/06/17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32940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AFFF8-0597-5846-8B2F-6C5E83C0639F}" type="datetimeFigureOut">
              <a:rPr lang="it-IT" smtClean="0"/>
              <a:t>23/06/17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28558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AFFF8-0597-5846-8B2F-6C5E83C0639F}" type="datetimeFigureOut">
              <a:rPr lang="it-IT" smtClean="0"/>
              <a:t>23/06/17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03554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AFFF8-0597-5846-8B2F-6C5E83C0639F}" type="datetimeFigureOut">
              <a:rPr lang="it-IT" smtClean="0"/>
              <a:t>23/06/17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10421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AFFF8-0597-5846-8B2F-6C5E83C0639F}" type="datetimeFigureOut">
              <a:rPr lang="it-IT" smtClean="0"/>
              <a:t>23/06/17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3397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AFFF8-0597-5846-8B2F-6C5E83C0639F}" type="datetimeFigureOut">
              <a:rPr lang="it-IT" smtClean="0"/>
              <a:t>23/06/17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75047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AFFF8-0597-5846-8B2F-6C5E83C0639F}" type="datetimeFigureOut">
              <a:rPr lang="it-IT" smtClean="0"/>
              <a:t>23/06/17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5044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AFFF8-0597-5846-8B2F-6C5E83C0639F}" type="datetimeFigureOut">
              <a:rPr lang="it-IT" smtClean="0"/>
              <a:t>23/06/17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76698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AFFF8-0597-5846-8B2F-6C5E83C0639F}" type="datetimeFigureOut">
              <a:rPr lang="it-IT" smtClean="0"/>
              <a:t>23/06/17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64572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2AFFF8-0597-5846-8B2F-6C5E83C0639F}" type="datetimeFigureOut">
              <a:rPr lang="it-IT" smtClean="0"/>
              <a:t>23/06/17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907CA4-FE82-2F4C-B4C6-45BD75C4E73E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8804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em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image" Target="../media/image10.emf"/><Relationship Id="rId7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4" Type="http://schemas.openxmlformats.org/officeDocument/2006/relationships/image" Target="../media/image12.jpg"/><Relationship Id="rId5" Type="http://schemas.openxmlformats.org/officeDocument/2006/relationships/image" Target="../media/image13.jpg"/><Relationship Id="rId6" Type="http://schemas.openxmlformats.org/officeDocument/2006/relationships/image" Target="../media/image14.png"/><Relationship Id="rId7" Type="http://schemas.openxmlformats.org/officeDocument/2006/relationships/image" Target="../media/image10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4" Type="http://schemas.openxmlformats.org/officeDocument/2006/relationships/image" Target="../media/image8.png"/><Relationship Id="rId5" Type="http://schemas.openxmlformats.org/officeDocument/2006/relationships/image" Target="../media/image15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2.png"/><Relationship Id="rId12" Type="http://schemas.openxmlformats.org/officeDocument/2006/relationships/image" Target="../media/image23.emf"/><Relationship Id="rId13" Type="http://schemas.openxmlformats.org/officeDocument/2006/relationships/image" Target="../media/image24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emf"/><Relationship Id="rId4" Type="http://schemas.openxmlformats.org/officeDocument/2006/relationships/image" Target="../media/image15.emf"/><Relationship Id="rId5" Type="http://schemas.openxmlformats.org/officeDocument/2006/relationships/image" Target="../media/image16.emf"/><Relationship Id="rId6" Type="http://schemas.openxmlformats.org/officeDocument/2006/relationships/image" Target="../media/image17.emf"/><Relationship Id="rId7" Type="http://schemas.openxmlformats.org/officeDocument/2006/relationships/image" Target="../media/image18.emf"/><Relationship Id="rId8" Type="http://schemas.openxmlformats.org/officeDocument/2006/relationships/image" Target="../media/image19.emf"/><Relationship Id="rId9" Type="http://schemas.openxmlformats.org/officeDocument/2006/relationships/image" Target="../media/image20.emf"/><Relationship Id="rId10" Type="http://schemas.openxmlformats.org/officeDocument/2006/relationships/image" Target="../media/image2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4" Type="http://schemas.openxmlformats.org/officeDocument/2006/relationships/image" Target="../media/image25.png"/><Relationship Id="rId5" Type="http://schemas.openxmlformats.org/officeDocument/2006/relationships/image" Target="../media/image26.png"/><Relationship Id="rId6" Type="http://schemas.openxmlformats.org/officeDocument/2006/relationships/image" Target="../media/image27.emf"/><Relationship Id="rId7" Type="http://schemas.openxmlformats.org/officeDocument/2006/relationships/image" Target="../media/image28.png"/><Relationship Id="rId8" Type="http://schemas.openxmlformats.org/officeDocument/2006/relationships/image" Target="../media/image29.png"/><Relationship Id="rId9" Type="http://schemas.openxmlformats.org/officeDocument/2006/relationships/image" Target="../media/image30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4" Type="http://schemas.openxmlformats.org/officeDocument/2006/relationships/image" Target="../media/image31.png"/><Relationship Id="rId5" Type="http://schemas.openxmlformats.org/officeDocument/2006/relationships/image" Target="../media/image32.png"/><Relationship Id="rId6" Type="http://schemas.openxmlformats.org/officeDocument/2006/relationships/image" Target="../media/image22.png"/><Relationship Id="rId7" Type="http://schemas.openxmlformats.org/officeDocument/2006/relationships/image" Target="../media/image33.png"/><Relationship Id="rId8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4" Type="http://schemas.openxmlformats.org/officeDocument/2006/relationships/image" Target="../media/image35.emf"/><Relationship Id="rId5" Type="http://schemas.openxmlformats.org/officeDocument/2006/relationships/image" Target="../media/image36.emf"/><Relationship Id="rId6" Type="http://schemas.openxmlformats.org/officeDocument/2006/relationships/image" Target="../media/image37.png"/><Relationship Id="rId7" Type="http://schemas.openxmlformats.org/officeDocument/2006/relationships/image" Target="../media/image38.emf"/><Relationship Id="rId8" Type="http://schemas.openxmlformats.org/officeDocument/2006/relationships/image" Target="../media/image39.emf"/><Relationship Id="rId9" Type="http://schemas.openxmlformats.org/officeDocument/2006/relationships/image" Target="../media/image40.png"/><Relationship Id="rId10" Type="http://schemas.openxmlformats.org/officeDocument/2006/relationships/image" Target="../media/image41.png"/><Relationship Id="rId11" Type="http://schemas.openxmlformats.org/officeDocument/2006/relationships/image" Target="../media/image15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4" Type="http://schemas.openxmlformats.org/officeDocument/2006/relationships/image" Target="../media/image42.emf"/><Relationship Id="rId5" Type="http://schemas.openxmlformats.org/officeDocument/2006/relationships/image" Target="../media/image43.emf"/><Relationship Id="rId6" Type="http://schemas.openxmlformats.org/officeDocument/2006/relationships/image" Target="../media/image44.emf"/><Relationship Id="rId7" Type="http://schemas.openxmlformats.org/officeDocument/2006/relationships/image" Target="../media/image45.emf"/><Relationship Id="rId8" Type="http://schemas.openxmlformats.org/officeDocument/2006/relationships/image" Target="../media/image46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53.png"/><Relationship Id="rId12" Type="http://schemas.openxmlformats.org/officeDocument/2006/relationships/image" Target="../media/image41.png"/><Relationship Id="rId13" Type="http://schemas.openxmlformats.org/officeDocument/2006/relationships/image" Target="../media/image54.png"/><Relationship Id="rId14" Type="http://schemas.openxmlformats.org/officeDocument/2006/relationships/image" Target="../media/image43.emf"/><Relationship Id="rId15" Type="http://schemas.openxmlformats.org/officeDocument/2006/relationships/image" Target="../media/image42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emf"/><Relationship Id="rId4" Type="http://schemas.openxmlformats.org/officeDocument/2006/relationships/image" Target="../media/image47.emf"/><Relationship Id="rId5" Type="http://schemas.openxmlformats.org/officeDocument/2006/relationships/image" Target="../media/image48.emf"/><Relationship Id="rId6" Type="http://schemas.openxmlformats.org/officeDocument/2006/relationships/image" Target="../media/image49.emf"/><Relationship Id="rId7" Type="http://schemas.openxmlformats.org/officeDocument/2006/relationships/image" Target="../media/image50.emf"/><Relationship Id="rId8" Type="http://schemas.openxmlformats.org/officeDocument/2006/relationships/image" Target="../media/image51.emf"/><Relationship Id="rId9" Type="http://schemas.openxmlformats.org/officeDocument/2006/relationships/image" Target="../media/image52.emf"/><Relationship Id="rId10" Type="http://schemas.openxmlformats.org/officeDocument/2006/relationships/image" Target="../media/image38.emf"/></Relationships>
</file>

<file path=ppt/slides/_rels/slide12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9.emf"/><Relationship Id="rId12" Type="http://schemas.openxmlformats.org/officeDocument/2006/relationships/image" Target="../media/image50.emf"/><Relationship Id="rId13" Type="http://schemas.openxmlformats.org/officeDocument/2006/relationships/image" Target="../media/image51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0.emf"/><Relationship Id="rId4" Type="http://schemas.openxmlformats.org/officeDocument/2006/relationships/image" Target="../media/image42.emf"/><Relationship Id="rId5" Type="http://schemas.openxmlformats.org/officeDocument/2006/relationships/image" Target="../media/image43.emf"/><Relationship Id="rId6" Type="http://schemas.openxmlformats.org/officeDocument/2006/relationships/image" Target="../media/image55.png"/><Relationship Id="rId7" Type="http://schemas.openxmlformats.org/officeDocument/2006/relationships/image" Target="../media/image56.png"/><Relationship Id="rId8" Type="http://schemas.openxmlformats.org/officeDocument/2006/relationships/image" Target="../media/image57.png"/><Relationship Id="rId9" Type="http://schemas.openxmlformats.org/officeDocument/2006/relationships/image" Target="../media/image47.emf"/><Relationship Id="rId10" Type="http://schemas.openxmlformats.org/officeDocument/2006/relationships/image" Target="../media/image4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4" Type="http://schemas.openxmlformats.org/officeDocument/2006/relationships/image" Target="../media/image58.png"/><Relationship Id="rId5" Type="http://schemas.openxmlformats.org/officeDocument/2006/relationships/image" Target="../media/image59.png"/><Relationship Id="rId6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4" Type="http://schemas.openxmlformats.org/officeDocument/2006/relationships/image" Target="../media/image61.emf"/><Relationship Id="rId5" Type="http://schemas.openxmlformats.org/officeDocument/2006/relationships/image" Target="../media/image62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11" Type="http://schemas.openxmlformats.org/officeDocument/2006/relationships/image" Target="../media/image70.emf"/><Relationship Id="rId12" Type="http://schemas.openxmlformats.org/officeDocument/2006/relationships/image" Target="../media/image71.png"/><Relationship Id="rId13" Type="http://schemas.openxmlformats.org/officeDocument/2006/relationships/image" Target="../media/image72.png"/><Relationship Id="rId14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emf"/><Relationship Id="rId4" Type="http://schemas.openxmlformats.org/officeDocument/2006/relationships/image" Target="../media/image63.png"/><Relationship Id="rId5" Type="http://schemas.openxmlformats.org/officeDocument/2006/relationships/image" Target="../media/image64.png"/><Relationship Id="rId6" Type="http://schemas.openxmlformats.org/officeDocument/2006/relationships/image" Target="../media/image65.png"/><Relationship Id="rId7" Type="http://schemas.openxmlformats.org/officeDocument/2006/relationships/image" Target="../media/image66.emf"/><Relationship Id="rId8" Type="http://schemas.openxmlformats.org/officeDocument/2006/relationships/image" Target="../media/image67.png"/><Relationship Id="rId9" Type="http://schemas.openxmlformats.org/officeDocument/2006/relationships/image" Target="../media/image68.emf"/><Relationship Id="rId10" Type="http://schemas.openxmlformats.org/officeDocument/2006/relationships/image" Target="../media/image6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4" Type="http://schemas.openxmlformats.org/officeDocument/2006/relationships/image" Target="../media/image74.png"/><Relationship Id="rId5" Type="http://schemas.openxmlformats.org/officeDocument/2006/relationships/image" Target="../media/image75.png"/><Relationship Id="rId6" Type="http://schemas.openxmlformats.org/officeDocument/2006/relationships/image" Target="../media/image76.emf"/><Relationship Id="rId7" Type="http://schemas.openxmlformats.org/officeDocument/2006/relationships/image" Target="../media/image77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1.png"/><Relationship Id="rId5" Type="http://schemas.openxmlformats.org/officeDocument/2006/relationships/image" Target="../media/image10.emf"/><Relationship Id="rId6" Type="http://schemas.openxmlformats.org/officeDocument/2006/relationships/image" Target="../media/image76.emf"/><Relationship Id="rId7" Type="http://schemas.openxmlformats.org/officeDocument/2006/relationships/image" Target="../media/image77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4" Type="http://schemas.openxmlformats.org/officeDocument/2006/relationships/image" Target="../media/image1.png"/><Relationship Id="rId5" Type="http://schemas.openxmlformats.org/officeDocument/2006/relationships/image" Target="../media/image2.png"/><Relationship Id="rId6" Type="http://schemas.openxmlformats.org/officeDocument/2006/relationships/image" Target="../media/image3.png"/><Relationship Id="rId7" Type="http://schemas.openxmlformats.org/officeDocument/2006/relationships/image" Target="../media/image78.png"/><Relationship Id="rId8" Type="http://schemas.openxmlformats.org/officeDocument/2006/relationships/image" Target="../media/image79.png"/><Relationship Id="rId9" Type="http://schemas.openxmlformats.org/officeDocument/2006/relationships/image" Target="../media/image80.png"/><Relationship Id="rId10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4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4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83.jpg"/><Relationship Id="rId5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-213457"/>
            <a:ext cx="9144000" cy="1730708"/>
          </a:xfrm>
        </p:spPr>
        <p:txBody>
          <a:bodyPr>
            <a:noAutofit/>
          </a:bodyPr>
          <a:lstStyle/>
          <a:p>
            <a:r>
              <a:rPr lang="it-IT" sz="3800" b="1" dirty="0" err="1" smtClean="0">
                <a:solidFill>
                  <a:srgbClr val="003D6C"/>
                </a:solidFill>
                <a:latin typeface="Candara"/>
                <a:cs typeface="Candara"/>
              </a:rPr>
              <a:t>Explicit</a:t>
            </a:r>
            <a:r>
              <a:rPr lang="it-IT" sz="3800" b="1" dirty="0" smtClean="0">
                <a:solidFill>
                  <a:srgbClr val="003D6C"/>
                </a:solidFill>
                <a:latin typeface="Candara"/>
                <a:cs typeface="Candara"/>
              </a:rPr>
              <a:t> </a:t>
            </a:r>
            <a:r>
              <a:rPr lang="it-IT" sz="3800" b="1" dirty="0" err="1" smtClean="0">
                <a:solidFill>
                  <a:srgbClr val="003D6C"/>
                </a:solidFill>
                <a:latin typeface="Candara"/>
                <a:cs typeface="Candara"/>
              </a:rPr>
              <a:t>Cylindrical</a:t>
            </a:r>
            <a:r>
              <a:rPr lang="it-IT" sz="3800" b="1" dirty="0" smtClean="0">
                <a:solidFill>
                  <a:srgbClr val="003D6C"/>
                </a:solidFill>
                <a:latin typeface="Candara"/>
                <a:cs typeface="Candara"/>
              </a:rPr>
              <a:t> </a:t>
            </a:r>
            <a:r>
              <a:rPr lang="it-IT" sz="3800" b="1" dirty="0" err="1" smtClean="0">
                <a:solidFill>
                  <a:srgbClr val="003D6C"/>
                </a:solidFill>
                <a:latin typeface="Candara"/>
                <a:cs typeface="Candara"/>
              </a:rPr>
              <a:t>Maps</a:t>
            </a:r>
            <a:r>
              <a:rPr lang="it-IT" sz="3800" b="1" dirty="0" smtClean="0">
                <a:solidFill>
                  <a:srgbClr val="003D6C"/>
                </a:solidFill>
                <a:latin typeface="Candara"/>
                <a:cs typeface="Candara"/>
              </a:rPr>
              <a:t> for </a:t>
            </a:r>
            <a:br>
              <a:rPr lang="it-IT" sz="3800" b="1" dirty="0" smtClean="0">
                <a:solidFill>
                  <a:srgbClr val="003D6C"/>
                </a:solidFill>
                <a:latin typeface="Candara"/>
                <a:cs typeface="Candara"/>
              </a:rPr>
            </a:br>
            <a:r>
              <a:rPr lang="it-IT" sz="3800" b="1" dirty="0" smtClean="0">
                <a:solidFill>
                  <a:srgbClr val="003D6C"/>
                </a:solidFill>
                <a:latin typeface="Candara"/>
                <a:cs typeface="Candara"/>
              </a:rPr>
              <a:t>General </a:t>
            </a:r>
            <a:r>
              <a:rPr lang="it-IT" sz="3800" b="1" dirty="0" err="1" smtClean="0">
                <a:solidFill>
                  <a:srgbClr val="003D6C"/>
                </a:solidFill>
                <a:latin typeface="Candara"/>
                <a:cs typeface="Candara"/>
              </a:rPr>
              <a:t>Tubular</a:t>
            </a:r>
            <a:r>
              <a:rPr lang="it-IT" sz="3800" b="1" dirty="0" smtClean="0">
                <a:solidFill>
                  <a:srgbClr val="003D6C"/>
                </a:solidFill>
                <a:latin typeface="Candara"/>
                <a:cs typeface="Candara"/>
              </a:rPr>
              <a:t> </a:t>
            </a:r>
            <a:r>
              <a:rPr lang="it-IT" sz="3800" b="1" dirty="0" err="1" smtClean="0">
                <a:solidFill>
                  <a:srgbClr val="003D6C"/>
                </a:solidFill>
                <a:latin typeface="Candara"/>
                <a:cs typeface="Candara"/>
              </a:rPr>
              <a:t>Shapes</a:t>
            </a:r>
            <a:endParaRPr lang="it-IT" sz="3800" b="1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0" y="161423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300" i="1" dirty="0" smtClean="0">
                <a:solidFill>
                  <a:srgbClr val="003D6C"/>
                </a:solidFill>
                <a:latin typeface="Candara"/>
                <a:cs typeface="Candara"/>
              </a:rPr>
              <a:t>M. </a:t>
            </a:r>
            <a:r>
              <a:rPr lang="it-IT" sz="2300" i="1" dirty="0" err="1" smtClean="0">
                <a:solidFill>
                  <a:srgbClr val="003D6C"/>
                </a:solidFill>
                <a:latin typeface="Candara"/>
                <a:cs typeface="Candara"/>
              </a:rPr>
              <a:t>Livesu</a:t>
            </a:r>
            <a:r>
              <a:rPr lang="it-IT" sz="2300" i="1" dirty="0" smtClean="0">
                <a:solidFill>
                  <a:srgbClr val="003D6C"/>
                </a:solidFill>
                <a:latin typeface="Candara"/>
                <a:cs typeface="Candara"/>
              </a:rPr>
              <a:t>     M. </a:t>
            </a:r>
            <a:r>
              <a:rPr lang="it-IT" sz="2300" i="1" dirty="0" err="1" smtClean="0">
                <a:solidFill>
                  <a:srgbClr val="003D6C"/>
                </a:solidFill>
                <a:latin typeface="Candara"/>
                <a:cs typeface="Candara"/>
              </a:rPr>
              <a:t>Attene</a:t>
            </a:r>
            <a:r>
              <a:rPr lang="it-IT" sz="2300" i="1" dirty="0" smtClean="0">
                <a:solidFill>
                  <a:srgbClr val="003D6C"/>
                </a:solidFill>
                <a:latin typeface="Candara"/>
                <a:cs typeface="Candara"/>
              </a:rPr>
              <a:t>     G. </a:t>
            </a:r>
            <a:r>
              <a:rPr lang="it-IT" sz="2300" i="1" dirty="0" err="1" smtClean="0">
                <a:solidFill>
                  <a:srgbClr val="003D6C"/>
                </a:solidFill>
                <a:latin typeface="Candara"/>
                <a:cs typeface="Candara"/>
              </a:rPr>
              <a:t>Patanè</a:t>
            </a:r>
            <a:r>
              <a:rPr lang="it-IT" sz="2300" i="1" dirty="0" smtClean="0">
                <a:solidFill>
                  <a:srgbClr val="003D6C"/>
                </a:solidFill>
                <a:latin typeface="Candara"/>
                <a:cs typeface="Candara"/>
              </a:rPr>
              <a:t>     M. Spagnuolo</a:t>
            </a:r>
          </a:p>
        </p:txBody>
      </p:sp>
      <p:cxnSp>
        <p:nvCxnSpPr>
          <p:cNvPr id="11" name="Connettore 1 10"/>
          <p:cNvCxnSpPr/>
          <p:nvPr/>
        </p:nvCxnSpPr>
        <p:spPr>
          <a:xfrm>
            <a:off x="1731816" y="1447600"/>
            <a:ext cx="5666509" cy="0"/>
          </a:xfrm>
          <a:prstGeom prst="line">
            <a:avLst/>
          </a:prstGeom>
          <a:ln w="381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9" name="Gruppo 8"/>
          <p:cNvGrpSpPr/>
          <p:nvPr/>
        </p:nvGrpSpPr>
        <p:grpSpPr>
          <a:xfrm>
            <a:off x="708858" y="2466431"/>
            <a:ext cx="7850974" cy="3236744"/>
            <a:chOff x="101227" y="1602875"/>
            <a:chExt cx="8864504" cy="3654595"/>
          </a:xfrm>
        </p:grpSpPr>
        <p:pic>
          <p:nvPicPr>
            <p:cNvPr id="3" name="Immagine 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000" t="2857" r="30152" b="5705"/>
            <a:stretch/>
          </p:blipFill>
          <p:spPr>
            <a:xfrm>
              <a:off x="2119862" y="1787832"/>
              <a:ext cx="2282229" cy="3273069"/>
            </a:xfrm>
            <a:prstGeom prst="rect">
              <a:avLst/>
            </a:prstGeom>
          </p:spPr>
        </p:pic>
        <p:pic>
          <p:nvPicPr>
            <p:cNvPr id="4" name="Immagine 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310" r="29445"/>
            <a:stretch/>
          </p:blipFill>
          <p:spPr>
            <a:xfrm>
              <a:off x="101227" y="1730708"/>
              <a:ext cx="1914061" cy="3373401"/>
            </a:xfrm>
            <a:prstGeom prst="rect">
              <a:avLst/>
            </a:prstGeom>
          </p:spPr>
        </p:pic>
        <p:pic>
          <p:nvPicPr>
            <p:cNvPr id="6" name="Immagine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87326" flipH="1">
              <a:off x="4709520" y="1651257"/>
              <a:ext cx="1925229" cy="3503542"/>
            </a:xfrm>
            <a:prstGeom prst="rect">
              <a:avLst/>
            </a:prstGeom>
          </p:spPr>
        </p:pic>
        <p:pic>
          <p:nvPicPr>
            <p:cNvPr id="8" name="Immagine 7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535"/>
            <a:stretch/>
          </p:blipFill>
          <p:spPr>
            <a:xfrm>
              <a:off x="6837604" y="1602875"/>
              <a:ext cx="2128127" cy="3654595"/>
            </a:xfrm>
            <a:prstGeom prst="rect">
              <a:avLst/>
            </a:prstGeom>
          </p:spPr>
        </p:pic>
      </p:grpSp>
      <p:pic>
        <p:nvPicPr>
          <p:cNvPr id="7" name="Immagin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219" y="6083423"/>
            <a:ext cx="3461701" cy="593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00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59297" y="224011"/>
            <a:ext cx="370325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baseline="30000" dirty="0" err="1" smtClean="0">
                <a:solidFill>
                  <a:srgbClr val="003D6C"/>
                </a:solidFill>
                <a:latin typeface="Candara"/>
                <a:cs typeface="Candara"/>
              </a:rPr>
              <a:t>Why</a:t>
            </a:r>
            <a:r>
              <a:rPr lang="fr-FR" sz="6000" b="1" baseline="30000" dirty="0" smtClean="0">
                <a:solidFill>
                  <a:srgbClr val="003D6C"/>
                </a:solidFill>
                <a:latin typeface="Candara"/>
                <a:cs typeface="Candara"/>
              </a:rPr>
              <a:t> Solid </a:t>
            </a:r>
            <a:r>
              <a:rPr lang="fr-FR" sz="6000" b="1" baseline="30000" dirty="0" err="1" smtClean="0">
                <a:solidFill>
                  <a:srgbClr val="003D6C"/>
                </a:solidFill>
                <a:latin typeface="Candara"/>
                <a:cs typeface="Candara"/>
              </a:rPr>
              <a:t>Maps</a:t>
            </a:r>
            <a:endParaRPr lang="it-IT" sz="60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259297" y="1311829"/>
            <a:ext cx="8563860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Continuous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b="1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pipeline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: from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acquisition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to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realization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</p:txBody>
      </p:sp>
      <p:cxnSp>
        <p:nvCxnSpPr>
          <p:cNvPr id="6" name="Connettore 1 5"/>
          <p:cNvCxnSpPr/>
          <p:nvPr/>
        </p:nvCxnSpPr>
        <p:spPr>
          <a:xfrm>
            <a:off x="374072" y="1031961"/>
            <a:ext cx="8285019" cy="0"/>
          </a:xfrm>
          <a:prstGeom prst="line">
            <a:avLst/>
          </a:prstGeom>
          <a:ln w="381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uppo 9"/>
          <p:cNvGrpSpPr/>
          <p:nvPr/>
        </p:nvGrpSpPr>
        <p:grpSpPr>
          <a:xfrm>
            <a:off x="6722600" y="2714669"/>
            <a:ext cx="2041364" cy="3235142"/>
            <a:chOff x="6722600" y="2714669"/>
            <a:chExt cx="2041364" cy="3235142"/>
          </a:xfrm>
        </p:grpSpPr>
        <p:grpSp>
          <p:nvGrpSpPr>
            <p:cNvPr id="90" name="Gruppo 89"/>
            <p:cNvGrpSpPr/>
            <p:nvPr/>
          </p:nvGrpSpPr>
          <p:grpSpPr>
            <a:xfrm>
              <a:off x="6756661" y="2714669"/>
              <a:ext cx="1843260" cy="2069514"/>
              <a:chOff x="6778420" y="2372134"/>
              <a:chExt cx="1843260" cy="2069514"/>
            </a:xfrm>
          </p:grpSpPr>
          <p:pic>
            <p:nvPicPr>
              <p:cNvPr id="86" name="Immagine 8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9894" y="2372134"/>
                <a:ext cx="1561786" cy="2069514"/>
              </a:xfrm>
              <a:prstGeom prst="rect">
                <a:avLst/>
              </a:prstGeom>
            </p:spPr>
          </p:pic>
          <p:sp>
            <p:nvSpPr>
              <p:cNvPr id="87" name="Rettangolo 86"/>
              <p:cNvSpPr/>
              <p:nvPr/>
            </p:nvSpPr>
            <p:spPr>
              <a:xfrm rot="16200000">
                <a:off x="6119244" y="3279171"/>
                <a:ext cx="1595351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sz="1200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[</a:t>
                </a:r>
                <a:r>
                  <a:rPr lang="it-IT" sz="1200" b="1" dirty="0" err="1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Wu</a:t>
                </a:r>
                <a:r>
                  <a:rPr lang="it-IT" sz="1200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 et al., 2016]</a:t>
                </a:r>
                <a:endParaRPr lang="it-IT" sz="1200" b="1" dirty="0"/>
              </a:p>
            </p:txBody>
          </p:sp>
        </p:grpSp>
        <p:grpSp>
          <p:nvGrpSpPr>
            <p:cNvPr id="73" name="Gruppo 72"/>
            <p:cNvGrpSpPr/>
            <p:nvPr/>
          </p:nvGrpSpPr>
          <p:grpSpPr>
            <a:xfrm>
              <a:off x="6722600" y="5068167"/>
              <a:ext cx="2041364" cy="881644"/>
              <a:chOff x="6902683" y="1810712"/>
              <a:chExt cx="2041364" cy="881644"/>
            </a:xfrm>
          </p:grpSpPr>
          <p:grpSp>
            <p:nvGrpSpPr>
              <p:cNvPr id="74" name="Gruppo 73"/>
              <p:cNvGrpSpPr/>
              <p:nvPr/>
            </p:nvGrpSpPr>
            <p:grpSpPr>
              <a:xfrm>
                <a:off x="6902683" y="1810712"/>
                <a:ext cx="2041364" cy="881644"/>
                <a:chOff x="6554632" y="1787264"/>
                <a:chExt cx="2041364" cy="881644"/>
              </a:xfrm>
            </p:grpSpPr>
            <p:sp>
              <p:nvSpPr>
                <p:cNvPr id="81" name="Rettangolo 80"/>
                <p:cNvSpPr/>
                <p:nvPr/>
              </p:nvSpPr>
              <p:spPr>
                <a:xfrm>
                  <a:off x="6554632" y="1787264"/>
                  <a:ext cx="2041364" cy="881644"/>
                </a:xfrm>
                <a:prstGeom prst="rect">
                  <a:avLst/>
                </a:prstGeom>
                <a:solidFill>
                  <a:srgbClr val="003D6C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  <p:sp>
              <p:nvSpPr>
                <p:cNvPr id="83" name="Triangolo 82"/>
                <p:cNvSpPr/>
                <p:nvPr/>
              </p:nvSpPr>
              <p:spPr>
                <a:xfrm rot="5400000">
                  <a:off x="6292715" y="2049181"/>
                  <a:ext cx="881644" cy="357809"/>
                </a:xfrm>
                <a:prstGeom prst="triangle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</p:grpSp>
          <p:sp>
            <p:nvSpPr>
              <p:cNvPr id="75" name="Rettangolo 74"/>
              <p:cNvSpPr/>
              <p:nvPr/>
            </p:nvSpPr>
            <p:spPr>
              <a:xfrm>
                <a:off x="7195081" y="1911411"/>
                <a:ext cx="1748966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b="1" dirty="0" smtClean="0">
                    <a:solidFill>
                      <a:schemeClr val="bg1"/>
                    </a:solidFill>
                    <a:latin typeface="Candara"/>
                    <a:ea typeface="Adobe 고딕 Std B"/>
                    <a:cs typeface="Candara"/>
                  </a:rPr>
                  <a:t>PHYSICAL</a:t>
                </a:r>
              </a:p>
              <a:p>
                <a:pPr algn="ctr"/>
                <a:r>
                  <a:rPr lang="it-IT" b="1" dirty="0" smtClean="0">
                    <a:solidFill>
                      <a:schemeClr val="bg1"/>
                    </a:solidFill>
                    <a:latin typeface="Candara"/>
                    <a:ea typeface="Adobe 고딕 Std B"/>
                    <a:cs typeface="Candara"/>
                  </a:rPr>
                  <a:t>REALIZATION</a:t>
                </a:r>
                <a:endParaRPr lang="it-IT" b="1" dirty="0" smtClean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9" name="Gruppo 8"/>
          <p:cNvGrpSpPr/>
          <p:nvPr/>
        </p:nvGrpSpPr>
        <p:grpSpPr>
          <a:xfrm>
            <a:off x="4494647" y="2709111"/>
            <a:ext cx="2520351" cy="3246411"/>
            <a:chOff x="4494647" y="2709111"/>
            <a:chExt cx="2520351" cy="3246411"/>
          </a:xfrm>
        </p:grpSpPr>
        <p:pic>
          <p:nvPicPr>
            <p:cNvPr id="84" name="Immagine 83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78" r="8942"/>
            <a:stretch/>
          </p:blipFill>
          <p:spPr>
            <a:xfrm>
              <a:off x="4767745" y="2895394"/>
              <a:ext cx="1818241" cy="1788234"/>
            </a:xfrm>
            <a:prstGeom prst="rect">
              <a:avLst/>
            </a:prstGeom>
          </p:spPr>
        </p:pic>
        <p:sp>
          <p:nvSpPr>
            <p:cNvPr id="88" name="Rettangolo 87"/>
            <p:cNvSpPr/>
            <p:nvPr/>
          </p:nvSpPr>
          <p:spPr>
            <a:xfrm rot="16200000">
              <a:off x="3572098" y="3631660"/>
              <a:ext cx="2122098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sz="12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[Martin et al., 2008]</a:t>
              </a:r>
              <a:endParaRPr lang="it-IT" sz="1200" b="1" dirty="0"/>
            </a:p>
          </p:txBody>
        </p:sp>
        <p:grpSp>
          <p:nvGrpSpPr>
            <p:cNvPr id="54" name="Gruppo 53"/>
            <p:cNvGrpSpPr/>
            <p:nvPr/>
          </p:nvGrpSpPr>
          <p:grpSpPr>
            <a:xfrm>
              <a:off x="4615824" y="5055317"/>
              <a:ext cx="2399174" cy="900205"/>
              <a:chOff x="4795907" y="1797862"/>
              <a:chExt cx="2399174" cy="900205"/>
            </a:xfrm>
          </p:grpSpPr>
          <p:grpSp>
            <p:nvGrpSpPr>
              <p:cNvPr id="55" name="Gruppo 54"/>
              <p:cNvGrpSpPr/>
              <p:nvPr/>
            </p:nvGrpSpPr>
            <p:grpSpPr>
              <a:xfrm>
                <a:off x="4795907" y="1797862"/>
                <a:ext cx="2399174" cy="900205"/>
                <a:chOff x="582357" y="3626581"/>
                <a:chExt cx="2399174" cy="900205"/>
              </a:xfrm>
            </p:grpSpPr>
            <p:sp>
              <p:nvSpPr>
                <p:cNvPr id="57" name="Rettangolo 56"/>
                <p:cNvSpPr/>
                <p:nvPr/>
              </p:nvSpPr>
              <p:spPr>
                <a:xfrm>
                  <a:off x="582358" y="3638031"/>
                  <a:ext cx="2041364" cy="881644"/>
                </a:xfrm>
                <a:prstGeom prst="rect">
                  <a:avLst/>
                </a:prstGeom>
                <a:solidFill>
                  <a:srgbClr val="003D6C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  <p:sp>
              <p:nvSpPr>
                <p:cNvPr id="64" name="Triangolo 63"/>
                <p:cNvSpPr/>
                <p:nvPr/>
              </p:nvSpPr>
              <p:spPr>
                <a:xfrm rot="5400000">
                  <a:off x="2361805" y="3907059"/>
                  <a:ext cx="881644" cy="357809"/>
                </a:xfrm>
                <a:prstGeom prst="triangle">
                  <a:avLst/>
                </a:prstGeom>
                <a:solidFill>
                  <a:srgbClr val="003D6C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  <p:sp>
              <p:nvSpPr>
                <p:cNvPr id="66" name="Triangolo 65"/>
                <p:cNvSpPr/>
                <p:nvPr/>
              </p:nvSpPr>
              <p:spPr>
                <a:xfrm rot="5400000">
                  <a:off x="320440" y="3888498"/>
                  <a:ext cx="881644" cy="357809"/>
                </a:xfrm>
                <a:prstGeom prst="triangle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</p:grpSp>
          <p:sp>
            <p:nvSpPr>
              <p:cNvPr id="56" name="Rettangolo 55"/>
              <p:cNvSpPr/>
              <p:nvPr/>
            </p:nvSpPr>
            <p:spPr>
              <a:xfrm>
                <a:off x="5153717" y="2047624"/>
                <a:ext cx="1683555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b="1" dirty="0" smtClean="0">
                    <a:solidFill>
                      <a:schemeClr val="bg1"/>
                    </a:solidFill>
                    <a:latin typeface="Candara"/>
                    <a:ea typeface="Adobe 고딕 Std B"/>
                    <a:cs typeface="Candara"/>
                  </a:rPr>
                  <a:t>SIMULATION</a:t>
                </a:r>
                <a:endParaRPr lang="it-IT" b="1" dirty="0" smtClean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1" name="Gruppo 10"/>
          <p:cNvGrpSpPr/>
          <p:nvPr/>
        </p:nvGrpSpPr>
        <p:grpSpPr>
          <a:xfrm>
            <a:off x="2509049" y="2392316"/>
            <a:ext cx="2399174" cy="3546937"/>
            <a:chOff x="2509049" y="2392316"/>
            <a:chExt cx="2399174" cy="3546937"/>
          </a:xfrm>
        </p:grpSpPr>
        <p:pic>
          <p:nvPicPr>
            <p:cNvPr id="82" name="Immagine 8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79187">
              <a:off x="2717278" y="2392316"/>
              <a:ext cx="1727253" cy="2452989"/>
            </a:xfrm>
            <a:prstGeom prst="rect">
              <a:avLst/>
            </a:prstGeom>
          </p:spPr>
        </p:pic>
        <p:grpSp>
          <p:nvGrpSpPr>
            <p:cNvPr id="48" name="Gruppo 47"/>
            <p:cNvGrpSpPr/>
            <p:nvPr/>
          </p:nvGrpSpPr>
          <p:grpSpPr>
            <a:xfrm>
              <a:off x="2509049" y="5049683"/>
              <a:ext cx="2399174" cy="889570"/>
              <a:chOff x="2689132" y="1792228"/>
              <a:chExt cx="2399174" cy="889570"/>
            </a:xfrm>
          </p:grpSpPr>
          <p:grpSp>
            <p:nvGrpSpPr>
              <p:cNvPr id="49" name="Gruppo 48"/>
              <p:cNvGrpSpPr/>
              <p:nvPr/>
            </p:nvGrpSpPr>
            <p:grpSpPr>
              <a:xfrm>
                <a:off x="2689132" y="1792228"/>
                <a:ext cx="2399174" cy="889570"/>
                <a:chOff x="582357" y="2690142"/>
                <a:chExt cx="2399174" cy="889570"/>
              </a:xfrm>
            </p:grpSpPr>
            <p:sp>
              <p:nvSpPr>
                <p:cNvPr id="51" name="Rettangolo 50"/>
                <p:cNvSpPr/>
                <p:nvPr/>
              </p:nvSpPr>
              <p:spPr>
                <a:xfrm>
                  <a:off x="582358" y="2698068"/>
                  <a:ext cx="2041364" cy="881644"/>
                </a:xfrm>
                <a:prstGeom prst="rect">
                  <a:avLst/>
                </a:prstGeom>
                <a:solidFill>
                  <a:srgbClr val="003D6C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  <p:sp>
              <p:nvSpPr>
                <p:cNvPr id="52" name="Triangolo 51"/>
                <p:cNvSpPr/>
                <p:nvPr/>
              </p:nvSpPr>
              <p:spPr>
                <a:xfrm rot="5400000">
                  <a:off x="2361805" y="2952059"/>
                  <a:ext cx="881644" cy="357809"/>
                </a:xfrm>
                <a:prstGeom prst="triangle">
                  <a:avLst/>
                </a:prstGeom>
                <a:solidFill>
                  <a:srgbClr val="003D6C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  <p:sp>
              <p:nvSpPr>
                <p:cNvPr id="53" name="Triangolo 52"/>
                <p:cNvSpPr/>
                <p:nvPr/>
              </p:nvSpPr>
              <p:spPr>
                <a:xfrm rot="5400000">
                  <a:off x="320440" y="2955193"/>
                  <a:ext cx="881644" cy="357809"/>
                </a:xfrm>
                <a:prstGeom prst="triangle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</p:grpSp>
          <p:sp>
            <p:nvSpPr>
              <p:cNvPr id="50" name="Rettangolo 49"/>
              <p:cNvSpPr/>
              <p:nvPr/>
            </p:nvSpPr>
            <p:spPr>
              <a:xfrm>
                <a:off x="3043518" y="1911412"/>
                <a:ext cx="1653172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b="1" dirty="0" smtClean="0">
                    <a:solidFill>
                      <a:schemeClr val="bg1"/>
                    </a:solidFill>
                    <a:latin typeface="Candara"/>
                    <a:ea typeface="Adobe 고딕 Std B"/>
                    <a:cs typeface="Candara"/>
                  </a:rPr>
                  <a:t>SOLID </a:t>
                </a:r>
              </a:p>
              <a:p>
                <a:pPr algn="ctr"/>
                <a:r>
                  <a:rPr lang="it-IT" b="1" dirty="0" smtClean="0">
                    <a:solidFill>
                      <a:schemeClr val="bg1"/>
                    </a:solidFill>
                    <a:latin typeface="Candara"/>
                    <a:ea typeface="Adobe 고딕 Std B"/>
                    <a:cs typeface="Candara"/>
                  </a:rPr>
                  <a:t>SYNTHESIS</a:t>
                </a:r>
                <a:endParaRPr lang="it-IT" b="1" dirty="0" smtClean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5" name="Rettangolo 84"/>
            <p:cNvSpPr/>
            <p:nvPr/>
          </p:nvSpPr>
          <p:spPr>
            <a:xfrm rot="16200000">
              <a:off x="1588255" y="3651011"/>
              <a:ext cx="2122098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sz="12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[Martin et al., 2008]</a:t>
              </a:r>
              <a:endParaRPr lang="it-IT" sz="1200" b="1" dirty="0"/>
            </a:p>
          </p:txBody>
        </p:sp>
      </p:grpSp>
      <p:grpSp>
        <p:nvGrpSpPr>
          <p:cNvPr id="3" name="Gruppo 2"/>
          <p:cNvGrpSpPr/>
          <p:nvPr/>
        </p:nvGrpSpPr>
        <p:grpSpPr>
          <a:xfrm>
            <a:off x="405699" y="2442582"/>
            <a:ext cx="2395749" cy="3484033"/>
            <a:chOff x="405699" y="2442582"/>
            <a:chExt cx="2395749" cy="3484033"/>
          </a:xfrm>
        </p:grpSpPr>
        <p:pic>
          <p:nvPicPr>
            <p:cNvPr id="80" name="Immagine 7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0253" y="2442582"/>
              <a:ext cx="1663694" cy="2484147"/>
            </a:xfrm>
            <a:prstGeom prst="rect">
              <a:avLst/>
            </a:prstGeom>
          </p:spPr>
        </p:pic>
        <p:grpSp>
          <p:nvGrpSpPr>
            <p:cNvPr id="37" name="Gruppo 36"/>
            <p:cNvGrpSpPr/>
            <p:nvPr/>
          </p:nvGrpSpPr>
          <p:grpSpPr>
            <a:xfrm>
              <a:off x="405699" y="5044720"/>
              <a:ext cx="2395749" cy="881895"/>
              <a:chOff x="585782" y="1787265"/>
              <a:chExt cx="2395749" cy="881895"/>
            </a:xfrm>
          </p:grpSpPr>
          <p:grpSp>
            <p:nvGrpSpPr>
              <p:cNvPr id="38" name="Gruppo 37"/>
              <p:cNvGrpSpPr/>
              <p:nvPr/>
            </p:nvGrpSpPr>
            <p:grpSpPr>
              <a:xfrm>
                <a:off x="585782" y="1787265"/>
                <a:ext cx="2395749" cy="881895"/>
                <a:chOff x="585782" y="1787265"/>
                <a:chExt cx="2395749" cy="881895"/>
              </a:xfrm>
            </p:grpSpPr>
            <p:sp>
              <p:nvSpPr>
                <p:cNvPr id="45" name="Rettangolo 44"/>
                <p:cNvSpPr/>
                <p:nvPr/>
              </p:nvSpPr>
              <p:spPr>
                <a:xfrm>
                  <a:off x="585782" y="1787516"/>
                  <a:ext cx="2041364" cy="881644"/>
                </a:xfrm>
                <a:prstGeom prst="rect">
                  <a:avLst/>
                </a:prstGeom>
                <a:solidFill>
                  <a:srgbClr val="003D6C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  <p:sp>
              <p:nvSpPr>
                <p:cNvPr id="47" name="Triangolo 46"/>
                <p:cNvSpPr/>
                <p:nvPr/>
              </p:nvSpPr>
              <p:spPr>
                <a:xfrm rot="5400000">
                  <a:off x="2361805" y="2049182"/>
                  <a:ext cx="881644" cy="357809"/>
                </a:xfrm>
                <a:prstGeom prst="triangle">
                  <a:avLst/>
                </a:prstGeom>
                <a:solidFill>
                  <a:srgbClr val="003D6C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</p:grpSp>
          <p:sp>
            <p:nvSpPr>
              <p:cNvPr id="39" name="Rettangolo 38"/>
              <p:cNvSpPr/>
              <p:nvPr/>
            </p:nvSpPr>
            <p:spPr>
              <a:xfrm>
                <a:off x="874756" y="1958261"/>
                <a:ext cx="1683554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b="1" dirty="0" smtClean="0">
                    <a:solidFill>
                      <a:schemeClr val="bg1"/>
                    </a:solidFill>
                    <a:latin typeface="Candara"/>
                    <a:ea typeface="Adobe 고딕 Std B"/>
                    <a:cs typeface="Candara"/>
                  </a:rPr>
                  <a:t>ACQUISITION /</a:t>
                </a:r>
              </a:p>
              <a:p>
                <a:pPr algn="ctr"/>
                <a:r>
                  <a:rPr lang="it-IT" b="1" dirty="0" smtClean="0">
                    <a:solidFill>
                      <a:schemeClr val="bg1"/>
                    </a:solidFill>
                    <a:latin typeface="Candara"/>
                    <a:ea typeface="Adobe 고딕 Std B"/>
                    <a:cs typeface="Candara"/>
                  </a:rPr>
                  <a:t>DESIGN</a:t>
                </a:r>
                <a:endParaRPr lang="it-IT" b="1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42" name="Rettangolo 41"/>
          <p:cNvSpPr/>
          <p:nvPr/>
        </p:nvSpPr>
        <p:spPr>
          <a:xfrm>
            <a:off x="6609332" y="6481653"/>
            <a:ext cx="2534668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S3PM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 20/06/2017  Berkeley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46" name="Immagine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" y="6389764"/>
            <a:ext cx="451081" cy="43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95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po 9"/>
          <p:cNvGrpSpPr/>
          <p:nvPr/>
        </p:nvGrpSpPr>
        <p:grpSpPr>
          <a:xfrm>
            <a:off x="405699" y="2442582"/>
            <a:ext cx="2395749" cy="3484033"/>
            <a:chOff x="405699" y="2442582"/>
            <a:chExt cx="2395749" cy="3484033"/>
          </a:xfrm>
        </p:grpSpPr>
        <p:pic>
          <p:nvPicPr>
            <p:cNvPr id="38" name="Immagine 3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0253" y="2442582"/>
              <a:ext cx="1663694" cy="2484147"/>
            </a:xfrm>
            <a:prstGeom prst="rect">
              <a:avLst/>
            </a:prstGeom>
          </p:spPr>
        </p:pic>
        <p:grpSp>
          <p:nvGrpSpPr>
            <p:cNvPr id="40" name="Gruppo 39"/>
            <p:cNvGrpSpPr/>
            <p:nvPr/>
          </p:nvGrpSpPr>
          <p:grpSpPr>
            <a:xfrm>
              <a:off x="405699" y="5044720"/>
              <a:ext cx="2395749" cy="881895"/>
              <a:chOff x="585782" y="1787265"/>
              <a:chExt cx="2395749" cy="881895"/>
            </a:xfrm>
          </p:grpSpPr>
          <p:sp>
            <p:nvSpPr>
              <p:cNvPr id="45" name="Rettangolo 44"/>
              <p:cNvSpPr/>
              <p:nvPr/>
            </p:nvSpPr>
            <p:spPr>
              <a:xfrm>
                <a:off x="585782" y="1787516"/>
                <a:ext cx="2041364" cy="881644"/>
              </a:xfrm>
              <a:prstGeom prst="rect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47" name="Triangolo 46"/>
              <p:cNvSpPr/>
              <p:nvPr/>
            </p:nvSpPr>
            <p:spPr>
              <a:xfrm rot="5400000">
                <a:off x="2361805" y="2049182"/>
                <a:ext cx="881644" cy="357809"/>
              </a:xfrm>
              <a:prstGeom prst="triangl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sp>
          <p:nvSpPr>
            <p:cNvPr id="54" name="Rettangolo 53"/>
            <p:cNvSpPr/>
            <p:nvPr/>
          </p:nvSpPr>
          <p:spPr>
            <a:xfrm>
              <a:off x="694673" y="5215716"/>
              <a:ext cx="1683554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b="1" dirty="0" smtClean="0">
                  <a:solidFill>
                    <a:schemeClr val="bg1"/>
                  </a:solidFill>
                  <a:latin typeface="Candara"/>
                  <a:ea typeface="Adobe 고딕 Std B"/>
                  <a:cs typeface="Candara"/>
                </a:rPr>
                <a:t>ACQUISITION /</a:t>
              </a:r>
            </a:p>
            <a:p>
              <a:pPr algn="ctr"/>
              <a:r>
                <a:rPr lang="it-IT" b="1" dirty="0" smtClean="0">
                  <a:solidFill>
                    <a:schemeClr val="bg1"/>
                  </a:solidFill>
                  <a:latin typeface="Candara"/>
                  <a:ea typeface="Adobe 고딕 Std B"/>
                  <a:cs typeface="Candara"/>
                </a:rPr>
                <a:t>DESIGN</a:t>
              </a:r>
              <a:endParaRPr lang="it-IT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4" name="Rettangolo 3"/>
          <p:cNvSpPr/>
          <p:nvPr/>
        </p:nvSpPr>
        <p:spPr>
          <a:xfrm>
            <a:off x="259297" y="224011"/>
            <a:ext cx="370325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baseline="30000" dirty="0" err="1">
                <a:solidFill>
                  <a:srgbClr val="003D6C"/>
                </a:solidFill>
                <a:latin typeface="Candara"/>
                <a:cs typeface="Candara"/>
              </a:rPr>
              <a:t>Why</a:t>
            </a:r>
            <a:r>
              <a:rPr lang="fr-FR" sz="6000" b="1" baseline="30000" dirty="0">
                <a:solidFill>
                  <a:srgbClr val="003D6C"/>
                </a:solidFill>
                <a:latin typeface="Candara"/>
                <a:cs typeface="Candara"/>
              </a:rPr>
              <a:t> Solid </a:t>
            </a:r>
            <a:r>
              <a:rPr lang="fr-FR" sz="6000" b="1" baseline="30000" dirty="0" err="1">
                <a:solidFill>
                  <a:srgbClr val="003D6C"/>
                </a:solidFill>
                <a:latin typeface="Candara"/>
                <a:cs typeface="Candara"/>
              </a:rPr>
              <a:t>Maps</a:t>
            </a:r>
            <a:endParaRPr lang="it-IT" sz="60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cxnSp>
        <p:nvCxnSpPr>
          <p:cNvPr id="6" name="Connettore 1 5"/>
          <p:cNvCxnSpPr/>
          <p:nvPr/>
        </p:nvCxnSpPr>
        <p:spPr>
          <a:xfrm>
            <a:off x="374072" y="1031961"/>
            <a:ext cx="8285019" cy="0"/>
          </a:xfrm>
          <a:prstGeom prst="line">
            <a:avLst/>
          </a:prstGeom>
          <a:ln w="381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9" name="Gruppo 18"/>
          <p:cNvGrpSpPr/>
          <p:nvPr/>
        </p:nvGrpSpPr>
        <p:grpSpPr>
          <a:xfrm>
            <a:off x="6700906" y="2714669"/>
            <a:ext cx="2063058" cy="3235142"/>
            <a:chOff x="6700906" y="2714669"/>
            <a:chExt cx="2063058" cy="3235142"/>
          </a:xfrm>
        </p:grpSpPr>
        <p:grpSp>
          <p:nvGrpSpPr>
            <p:cNvPr id="20" name="Gruppo 19"/>
            <p:cNvGrpSpPr/>
            <p:nvPr/>
          </p:nvGrpSpPr>
          <p:grpSpPr>
            <a:xfrm>
              <a:off x="6700906" y="2714669"/>
              <a:ext cx="1899015" cy="2069514"/>
              <a:chOff x="6722665" y="2372134"/>
              <a:chExt cx="1899015" cy="2069514"/>
            </a:xfrm>
          </p:grpSpPr>
          <p:pic>
            <p:nvPicPr>
              <p:cNvPr id="26" name="Immagine 2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9894" y="2372134"/>
                <a:ext cx="1561786" cy="2069514"/>
              </a:xfrm>
              <a:prstGeom prst="rect">
                <a:avLst/>
              </a:prstGeom>
            </p:spPr>
          </p:pic>
          <p:sp>
            <p:nvSpPr>
              <p:cNvPr id="27" name="Rettangolo 26"/>
              <p:cNvSpPr/>
              <p:nvPr/>
            </p:nvSpPr>
            <p:spPr>
              <a:xfrm rot="16200000">
                <a:off x="6063489" y="3279171"/>
                <a:ext cx="1595351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sz="1200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[</a:t>
                </a:r>
                <a:r>
                  <a:rPr lang="it-IT" sz="1200" b="1" dirty="0" err="1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Wu</a:t>
                </a:r>
                <a:r>
                  <a:rPr lang="it-IT" sz="1200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 et al., 2016]</a:t>
                </a:r>
                <a:endParaRPr lang="it-IT" sz="1200" b="1" dirty="0"/>
              </a:p>
            </p:txBody>
          </p:sp>
        </p:grpSp>
        <p:grpSp>
          <p:nvGrpSpPr>
            <p:cNvPr id="21" name="Gruppo 20"/>
            <p:cNvGrpSpPr/>
            <p:nvPr/>
          </p:nvGrpSpPr>
          <p:grpSpPr>
            <a:xfrm>
              <a:off x="6722600" y="5068167"/>
              <a:ext cx="2041364" cy="881644"/>
              <a:chOff x="6902683" y="1810712"/>
              <a:chExt cx="2041364" cy="881644"/>
            </a:xfrm>
          </p:grpSpPr>
          <p:grpSp>
            <p:nvGrpSpPr>
              <p:cNvPr id="22" name="Gruppo 21"/>
              <p:cNvGrpSpPr/>
              <p:nvPr/>
            </p:nvGrpSpPr>
            <p:grpSpPr>
              <a:xfrm>
                <a:off x="6902683" y="1810712"/>
                <a:ext cx="2041364" cy="881644"/>
                <a:chOff x="6554632" y="1787264"/>
                <a:chExt cx="2041364" cy="881644"/>
              </a:xfrm>
            </p:grpSpPr>
            <p:sp>
              <p:nvSpPr>
                <p:cNvPr id="24" name="Rettangolo 23"/>
                <p:cNvSpPr/>
                <p:nvPr/>
              </p:nvSpPr>
              <p:spPr>
                <a:xfrm>
                  <a:off x="6554632" y="1787264"/>
                  <a:ext cx="2041364" cy="881644"/>
                </a:xfrm>
                <a:prstGeom prst="rect">
                  <a:avLst/>
                </a:prstGeom>
                <a:solidFill>
                  <a:srgbClr val="003D6C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  <p:sp>
              <p:nvSpPr>
                <p:cNvPr id="25" name="Triangolo 24"/>
                <p:cNvSpPr/>
                <p:nvPr/>
              </p:nvSpPr>
              <p:spPr>
                <a:xfrm rot="5400000">
                  <a:off x="6292715" y="2049181"/>
                  <a:ext cx="881644" cy="357809"/>
                </a:xfrm>
                <a:prstGeom prst="triangle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</p:grpSp>
          <p:sp>
            <p:nvSpPr>
              <p:cNvPr id="23" name="Rettangolo 22"/>
              <p:cNvSpPr/>
              <p:nvPr/>
            </p:nvSpPr>
            <p:spPr>
              <a:xfrm>
                <a:off x="7195081" y="1911411"/>
                <a:ext cx="1748966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b="1" dirty="0" smtClean="0">
                    <a:solidFill>
                      <a:schemeClr val="bg1"/>
                    </a:solidFill>
                    <a:latin typeface="Candara"/>
                    <a:ea typeface="Adobe 고딕 Std B"/>
                    <a:cs typeface="Candara"/>
                  </a:rPr>
                  <a:t>PHYSICAL</a:t>
                </a:r>
              </a:p>
              <a:p>
                <a:pPr algn="ctr"/>
                <a:r>
                  <a:rPr lang="it-IT" b="1" dirty="0" smtClean="0">
                    <a:solidFill>
                      <a:schemeClr val="bg1"/>
                    </a:solidFill>
                    <a:latin typeface="Candara"/>
                    <a:ea typeface="Adobe 고딕 Std B"/>
                    <a:cs typeface="Candara"/>
                  </a:rPr>
                  <a:t>REALIZATION</a:t>
                </a:r>
                <a:endParaRPr lang="it-IT" b="1" dirty="0" smtClean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8" name="Gruppo 27"/>
          <p:cNvGrpSpPr/>
          <p:nvPr/>
        </p:nvGrpSpPr>
        <p:grpSpPr>
          <a:xfrm>
            <a:off x="4494647" y="2709111"/>
            <a:ext cx="2520351" cy="3246411"/>
            <a:chOff x="4494647" y="2709111"/>
            <a:chExt cx="2520351" cy="3246411"/>
          </a:xfrm>
        </p:grpSpPr>
        <p:pic>
          <p:nvPicPr>
            <p:cNvPr id="29" name="Immagine 28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78" r="8942"/>
            <a:stretch/>
          </p:blipFill>
          <p:spPr>
            <a:xfrm>
              <a:off x="4767745" y="2895394"/>
              <a:ext cx="1818241" cy="1788234"/>
            </a:xfrm>
            <a:prstGeom prst="rect">
              <a:avLst/>
            </a:prstGeom>
          </p:spPr>
        </p:pic>
        <p:sp>
          <p:nvSpPr>
            <p:cNvPr id="30" name="Rettangolo 29"/>
            <p:cNvSpPr/>
            <p:nvPr/>
          </p:nvSpPr>
          <p:spPr>
            <a:xfrm rot="16200000">
              <a:off x="3572098" y="3631660"/>
              <a:ext cx="2122098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sz="12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[Martin et al., 2008]</a:t>
              </a:r>
              <a:endParaRPr lang="it-IT" sz="1200" b="1" dirty="0"/>
            </a:p>
          </p:txBody>
        </p:sp>
        <p:grpSp>
          <p:nvGrpSpPr>
            <p:cNvPr id="31" name="Gruppo 30"/>
            <p:cNvGrpSpPr/>
            <p:nvPr/>
          </p:nvGrpSpPr>
          <p:grpSpPr>
            <a:xfrm>
              <a:off x="4615824" y="5055317"/>
              <a:ext cx="2399174" cy="900205"/>
              <a:chOff x="4795907" y="1797862"/>
              <a:chExt cx="2399174" cy="900205"/>
            </a:xfrm>
          </p:grpSpPr>
          <p:grpSp>
            <p:nvGrpSpPr>
              <p:cNvPr id="32" name="Gruppo 31"/>
              <p:cNvGrpSpPr/>
              <p:nvPr/>
            </p:nvGrpSpPr>
            <p:grpSpPr>
              <a:xfrm>
                <a:off x="4795907" y="1797862"/>
                <a:ext cx="2399174" cy="900205"/>
                <a:chOff x="582357" y="3626581"/>
                <a:chExt cx="2399174" cy="900205"/>
              </a:xfrm>
            </p:grpSpPr>
            <p:sp>
              <p:nvSpPr>
                <p:cNvPr id="34" name="Rettangolo 33"/>
                <p:cNvSpPr/>
                <p:nvPr/>
              </p:nvSpPr>
              <p:spPr>
                <a:xfrm>
                  <a:off x="582358" y="3638031"/>
                  <a:ext cx="2041364" cy="881644"/>
                </a:xfrm>
                <a:prstGeom prst="rect">
                  <a:avLst/>
                </a:prstGeom>
                <a:solidFill>
                  <a:srgbClr val="003D6C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  <p:sp>
              <p:nvSpPr>
                <p:cNvPr id="35" name="Triangolo 34"/>
                <p:cNvSpPr/>
                <p:nvPr/>
              </p:nvSpPr>
              <p:spPr>
                <a:xfrm rot="5400000">
                  <a:off x="2361805" y="3907059"/>
                  <a:ext cx="881644" cy="357809"/>
                </a:xfrm>
                <a:prstGeom prst="triangle">
                  <a:avLst/>
                </a:prstGeom>
                <a:solidFill>
                  <a:srgbClr val="003D6C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  <p:sp>
              <p:nvSpPr>
                <p:cNvPr id="36" name="Triangolo 35"/>
                <p:cNvSpPr/>
                <p:nvPr/>
              </p:nvSpPr>
              <p:spPr>
                <a:xfrm rot="5400000">
                  <a:off x="320440" y="3888498"/>
                  <a:ext cx="881644" cy="357809"/>
                </a:xfrm>
                <a:prstGeom prst="triangle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</p:grpSp>
          <p:sp>
            <p:nvSpPr>
              <p:cNvPr id="33" name="Rettangolo 32"/>
              <p:cNvSpPr/>
              <p:nvPr/>
            </p:nvSpPr>
            <p:spPr>
              <a:xfrm>
                <a:off x="5153717" y="2047624"/>
                <a:ext cx="1683555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b="1" dirty="0" smtClean="0">
                    <a:solidFill>
                      <a:schemeClr val="bg1"/>
                    </a:solidFill>
                    <a:latin typeface="Candara"/>
                    <a:ea typeface="Adobe 고딕 Std B"/>
                    <a:cs typeface="Candara"/>
                  </a:rPr>
                  <a:t>SIMULATION</a:t>
                </a:r>
                <a:endParaRPr lang="it-IT" b="1" dirty="0" smtClean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" name="Rettangolo 2"/>
          <p:cNvSpPr/>
          <p:nvPr/>
        </p:nvSpPr>
        <p:spPr>
          <a:xfrm>
            <a:off x="259297" y="2112048"/>
            <a:ext cx="8722657" cy="3999385"/>
          </a:xfrm>
          <a:prstGeom prst="rect">
            <a:avLst/>
          </a:prstGeom>
          <a:solidFill>
            <a:schemeClr val="bg1">
              <a:alpha val="81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3" name="Rettangolo 42"/>
          <p:cNvSpPr/>
          <p:nvPr/>
        </p:nvSpPr>
        <p:spPr>
          <a:xfrm>
            <a:off x="6609332" y="6481653"/>
            <a:ext cx="2534668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S3PM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 20/06/2017  Berkeley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sp>
        <p:nvSpPr>
          <p:cNvPr id="48" name="CasellaDiTesto 47"/>
          <p:cNvSpPr txBox="1"/>
          <p:nvPr/>
        </p:nvSpPr>
        <p:spPr>
          <a:xfrm>
            <a:off x="259297" y="1311829"/>
            <a:ext cx="8563860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Continuous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b="1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pipeline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: from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acquisition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to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realization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</p:txBody>
      </p:sp>
      <p:pic>
        <p:nvPicPr>
          <p:cNvPr id="51" name="Immagin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" y="6389764"/>
            <a:ext cx="451081" cy="433636"/>
          </a:xfrm>
          <a:prstGeom prst="rect">
            <a:avLst/>
          </a:prstGeom>
        </p:spPr>
      </p:pic>
      <p:sp>
        <p:nvSpPr>
          <p:cNvPr id="50" name="Figura a mano libera 49"/>
          <p:cNvSpPr/>
          <p:nvPr/>
        </p:nvSpPr>
        <p:spPr>
          <a:xfrm>
            <a:off x="2509050" y="5052817"/>
            <a:ext cx="3890" cy="4792"/>
          </a:xfrm>
          <a:custGeom>
            <a:avLst/>
            <a:gdLst>
              <a:gd name="connsiteX0" fmla="*/ 0 w 3890"/>
              <a:gd name="connsiteY0" fmla="*/ 0 h 4792"/>
              <a:gd name="connsiteX1" fmla="*/ 3890 w 3890"/>
              <a:gd name="connsiteY1" fmla="*/ 4792 h 4792"/>
              <a:gd name="connsiteX2" fmla="*/ 0 w 3890"/>
              <a:gd name="connsiteY2" fmla="*/ 4792 h 4792"/>
              <a:gd name="connsiteX3" fmla="*/ 0 w 3890"/>
              <a:gd name="connsiteY3" fmla="*/ 0 h 4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90" h="4792">
                <a:moveTo>
                  <a:pt x="0" y="0"/>
                </a:moveTo>
                <a:lnTo>
                  <a:pt x="3890" y="4792"/>
                </a:lnTo>
                <a:lnTo>
                  <a:pt x="0" y="4792"/>
                </a:lnTo>
                <a:lnTo>
                  <a:pt x="0" y="0"/>
                </a:lnTo>
                <a:close/>
              </a:path>
            </a:pathLst>
          </a:custGeom>
          <a:solidFill>
            <a:srgbClr val="003D6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it-IT"/>
          </a:p>
        </p:txBody>
      </p:sp>
      <p:grpSp>
        <p:nvGrpSpPr>
          <p:cNvPr id="2" name="Gruppo 1"/>
          <p:cNvGrpSpPr/>
          <p:nvPr/>
        </p:nvGrpSpPr>
        <p:grpSpPr>
          <a:xfrm>
            <a:off x="2509050" y="2392316"/>
            <a:ext cx="2399173" cy="3546937"/>
            <a:chOff x="2509050" y="2392316"/>
            <a:chExt cx="2399173" cy="3546937"/>
          </a:xfrm>
        </p:grpSpPr>
        <p:grpSp>
          <p:nvGrpSpPr>
            <p:cNvPr id="9" name="Gruppo 8"/>
            <p:cNvGrpSpPr/>
            <p:nvPr/>
          </p:nvGrpSpPr>
          <p:grpSpPr>
            <a:xfrm>
              <a:off x="2509050" y="2392316"/>
              <a:ext cx="2399173" cy="3546937"/>
              <a:chOff x="2509050" y="2392316"/>
              <a:chExt cx="2399173" cy="3546937"/>
            </a:xfrm>
          </p:grpSpPr>
          <p:pic>
            <p:nvPicPr>
              <p:cNvPr id="46" name="Immagine 45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979187">
                <a:off x="2717278" y="2392316"/>
                <a:ext cx="1727253" cy="2452989"/>
              </a:xfrm>
              <a:prstGeom prst="rect">
                <a:avLst/>
              </a:prstGeom>
            </p:spPr>
          </p:pic>
          <p:grpSp>
            <p:nvGrpSpPr>
              <p:cNvPr id="5" name="Gruppo 4"/>
              <p:cNvGrpSpPr/>
              <p:nvPr/>
            </p:nvGrpSpPr>
            <p:grpSpPr>
              <a:xfrm>
                <a:off x="2509050" y="5049683"/>
                <a:ext cx="2399173" cy="889570"/>
                <a:chOff x="2509050" y="5049683"/>
                <a:chExt cx="2399173" cy="889570"/>
              </a:xfrm>
            </p:grpSpPr>
            <p:sp>
              <p:nvSpPr>
                <p:cNvPr id="49" name="Figura a mano libera 48"/>
                <p:cNvSpPr/>
                <p:nvPr/>
              </p:nvSpPr>
              <p:spPr>
                <a:xfrm>
                  <a:off x="2509050" y="5057609"/>
                  <a:ext cx="2041364" cy="881644"/>
                </a:xfrm>
                <a:custGeom>
                  <a:avLst/>
                  <a:gdLst>
                    <a:gd name="connsiteX0" fmla="*/ 3890 w 2041364"/>
                    <a:gd name="connsiteY0" fmla="*/ 0 h 881644"/>
                    <a:gd name="connsiteX1" fmla="*/ 2041364 w 2041364"/>
                    <a:gd name="connsiteY1" fmla="*/ 0 h 881644"/>
                    <a:gd name="connsiteX2" fmla="*/ 2041364 w 2041364"/>
                    <a:gd name="connsiteY2" fmla="*/ 881644 h 881644"/>
                    <a:gd name="connsiteX3" fmla="*/ 0 w 2041364"/>
                    <a:gd name="connsiteY3" fmla="*/ 881644 h 881644"/>
                    <a:gd name="connsiteX4" fmla="*/ 0 w 2041364"/>
                    <a:gd name="connsiteY4" fmla="*/ 876852 h 881644"/>
                    <a:gd name="connsiteX5" fmla="*/ 357809 w 2041364"/>
                    <a:gd name="connsiteY5" fmla="*/ 436030 h 881644"/>
                    <a:gd name="connsiteX6" fmla="*/ 3890 w 2041364"/>
                    <a:gd name="connsiteY6" fmla="*/ 0 h 88164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041364" h="881644">
                      <a:moveTo>
                        <a:pt x="3890" y="0"/>
                      </a:moveTo>
                      <a:lnTo>
                        <a:pt x="2041364" y="0"/>
                      </a:lnTo>
                      <a:lnTo>
                        <a:pt x="2041364" y="881644"/>
                      </a:lnTo>
                      <a:lnTo>
                        <a:pt x="0" y="881644"/>
                      </a:lnTo>
                      <a:lnTo>
                        <a:pt x="0" y="876852"/>
                      </a:lnTo>
                      <a:lnTo>
                        <a:pt x="357809" y="436030"/>
                      </a:lnTo>
                      <a:lnTo>
                        <a:pt x="3890" y="0"/>
                      </a:lnTo>
                      <a:close/>
                    </a:path>
                  </a:pathLst>
                </a:custGeom>
                <a:solidFill>
                  <a:srgbClr val="003D6C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it-IT"/>
                </a:p>
              </p:txBody>
            </p:sp>
            <p:sp>
              <p:nvSpPr>
                <p:cNvPr id="63" name="Triangolo 62"/>
                <p:cNvSpPr/>
                <p:nvPr/>
              </p:nvSpPr>
              <p:spPr>
                <a:xfrm rot="5400000">
                  <a:off x="4288497" y="5311600"/>
                  <a:ext cx="881644" cy="357809"/>
                </a:xfrm>
                <a:prstGeom prst="triangle">
                  <a:avLst/>
                </a:prstGeom>
                <a:solidFill>
                  <a:srgbClr val="003D6C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  <p:sp>
              <p:nvSpPr>
                <p:cNvPr id="61" name="Rettangolo 60"/>
                <p:cNvSpPr/>
                <p:nvPr/>
              </p:nvSpPr>
              <p:spPr>
                <a:xfrm>
                  <a:off x="2863435" y="5168867"/>
                  <a:ext cx="1653172" cy="64633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it-IT" b="1" dirty="0" smtClean="0">
                      <a:solidFill>
                        <a:schemeClr val="bg1"/>
                      </a:solidFill>
                      <a:latin typeface="Candara"/>
                      <a:ea typeface="Adobe 고딕 Std B"/>
                      <a:cs typeface="Candara"/>
                    </a:rPr>
                    <a:t>SOLID </a:t>
                  </a:r>
                </a:p>
                <a:p>
                  <a:pPr algn="ctr"/>
                  <a:r>
                    <a:rPr lang="it-IT" b="1" dirty="0" smtClean="0">
                      <a:solidFill>
                        <a:schemeClr val="bg1"/>
                      </a:solidFill>
                      <a:latin typeface="Candara"/>
                      <a:ea typeface="Adobe 고딕 Std B"/>
                      <a:cs typeface="Candara"/>
                    </a:rPr>
                    <a:t>SYNTHESIS</a:t>
                  </a:r>
                  <a:endParaRPr lang="it-IT" b="1" dirty="0" smtClean="0">
                    <a:solidFill>
                      <a:schemeClr val="bg1"/>
                    </a:solidFill>
                  </a:endParaRPr>
                </a:p>
              </p:txBody>
            </p:sp>
          </p:grpSp>
        </p:grpSp>
        <p:sp>
          <p:nvSpPr>
            <p:cNvPr id="41" name="Rettangolo 40"/>
            <p:cNvSpPr/>
            <p:nvPr/>
          </p:nvSpPr>
          <p:spPr>
            <a:xfrm rot="16200000">
              <a:off x="1588255" y="3651011"/>
              <a:ext cx="2122098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sz="12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[Martin et al., 2008]</a:t>
              </a:r>
              <a:endParaRPr lang="it-IT" sz="1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885905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59297" y="224011"/>
            <a:ext cx="333456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baseline="30000" dirty="0" err="1" smtClean="0">
                <a:solidFill>
                  <a:srgbClr val="003D6C"/>
                </a:solidFill>
                <a:latin typeface="Candara"/>
                <a:cs typeface="Candara"/>
              </a:rPr>
              <a:t>Why</a:t>
            </a:r>
            <a:r>
              <a:rPr lang="fr-FR" sz="6000" b="1" baseline="30000" dirty="0" smtClean="0">
                <a:solidFill>
                  <a:srgbClr val="003D6C"/>
                </a:solidFill>
                <a:latin typeface="Candara"/>
                <a:cs typeface="Candara"/>
              </a:rPr>
              <a:t> </a:t>
            </a:r>
            <a:r>
              <a:rPr lang="fr-FR" sz="6000" b="1" baseline="30000" dirty="0" err="1" smtClean="0">
                <a:solidFill>
                  <a:srgbClr val="003D6C"/>
                </a:solidFill>
                <a:latin typeface="Candara"/>
                <a:cs typeface="Candara"/>
              </a:rPr>
              <a:t>Cylinders</a:t>
            </a:r>
            <a:endParaRPr lang="it-IT" sz="60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259297" y="1311829"/>
            <a:ext cx="856386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</a:pP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The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cylinder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is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a </a:t>
            </a:r>
            <a:r>
              <a:rPr lang="it-IT" sz="2300" b="1" i="1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canonical</a:t>
            </a:r>
            <a:r>
              <a:rPr lang="it-IT" sz="2300" b="1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b="1" i="1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shape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, </a:t>
            </a:r>
            <a:r>
              <a:rPr lang="it-IT" sz="2300" dirty="0" err="1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ubiquitously</a:t>
            </a:r>
            <a:r>
              <a:rPr lang="it-IT" sz="2300" dirty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found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both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in nature and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engineering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...</a:t>
            </a:r>
            <a:endParaRPr lang="it-IT" sz="2300" i="1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</p:txBody>
      </p:sp>
      <p:cxnSp>
        <p:nvCxnSpPr>
          <p:cNvPr id="6" name="Connettore 1 5"/>
          <p:cNvCxnSpPr/>
          <p:nvPr/>
        </p:nvCxnSpPr>
        <p:spPr>
          <a:xfrm>
            <a:off x="374072" y="1031961"/>
            <a:ext cx="8285019" cy="0"/>
          </a:xfrm>
          <a:prstGeom prst="line">
            <a:avLst/>
          </a:prstGeom>
          <a:ln w="381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1" name="Gruppo 10"/>
          <p:cNvGrpSpPr/>
          <p:nvPr/>
        </p:nvGrpSpPr>
        <p:grpSpPr>
          <a:xfrm>
            <a:off x="5084491" y="4446886"/>
            <a:ext cx="3319244" cy="1942878"/>
            <a:chOff x="5355512" y="2650856"/>
            <a:chExt cx="3311484" cy="1938335"/>
          </a:xfrm>
        </p:grpSpPr>
        <p:pic>
          <p:nvPicPr>
            <p:cNvPr id="9" name="Immagin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8730" y="2650856"/>
              <a:ext cx="2988266" cy="1938335"/>
            </a:xfrm>
            <a:prstGeom prst="rect">
              <a:avLst/>
            </a:prstGeom>
          </p:spPr>
        </p:pic>
        <p:sp>
          <p:nvSpPr>
            <p:cNvPr id="10" name="Rettangolo 9"/>
            <p:cNvSpPr/>
            <p:nvPr/>
          </p:nvSpPr>
          <p:spPr>
            <a:xfrm rot="16200000">
              <a:off x="4805592" y="3523930"/>
              <a:ext cx="1376192" cy="27635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12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[David Marr, 1982]</a:t>
              </a:r>
              <a:endParaRPr lang="it-IT" sz="1200" b="1" dirty="0"/>
            </a:p>
          </p:txBody>
        </p:sp>
      </p:grpSp>
      <p:grpSp>
        <p:nvGrpSpPr>
          <p:cNvPr id="5" name="Gruppo 4"/>
          <p:cNvGrpSpPr/>
          <p:nvPr/>
        </p:nvGrpSpPr>
        <p:grpSpPr>
          <a:xfrm>
            <a:off x="5084491" y="2364373"/>
            <a:ext cx="2735882" cy="1728019"/>
            <a:chOff x="5351837" y="2058584"/>
            <a:chExt cx="2735882" cy="1728019"/>
          </a:xfrm>
        </p:grpSpPr>
        <p:pic>
          <p:nvPicPr>
            <p:cNvPr id="3" name="Immagine 2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3482"/>
            <a:stretch/>
          </p:blipFill>
          <p:spPr>
            <a:xfrm>
              <a:off x="5651920" y="2058584"/>
              <a:ext cx="2435799" cy="1728019"/>
            </a:xfrm>
            <a:prstGeom prst="rect">
              <a:avLst/>
            </a:prstGeom>
          </p:spPr>
        </p:pic>
        <p:sp>
          <p:nvSpPr>
            <p:cNvPr id="13" name="Rettangolo 12"/>
            <p:cNvSpPr/>
            <p:nvPr/>
          </p:nvSpPr>
          <p:spPr>
            <a:xfrm rot="16200000">
              <a:off x="4770428" y="2836724"/>
              <a:ext cx="143981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12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[Zhang et al., 2007]</a:t>
              </a:r>
              <a:endParaRPr lang="it-IT" sz="1200" b="1" dirty="0"/>
            </a:p>
          </p:txBody>
        </p:sp>
      </p:grpSp>
      <p:grpSp>
        <p:nvGrpSpPr>
          <p:cNvPr id="16" name="Gruppo 15"/>
          <p:cNvGrpSpPr/>
          <p:nvPr/>
        </p:nvGrpSpPr>
        <p:grpSpPr>
          <a:xfrm>
            <a:off x="911376" y="2297303"/>
            <a:ext cx="3605205" cy="2155970"/>
            <a:chOff x="863599" y="2198518"/>
            <a:chExt cx="3878044" cy="2319132"/>
          </a:xfrm>
        </p:grpSpPr>
        <p:pic>
          <p:nvPicPr>
            <p:cNvPr id="14" name="Immagin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3599" y="2198518"/>
              <a:ext cx="3878044" cy="2045855"/>
            </a:xfrm>
            <a:prstGeom prst="rect">
              <a:avLst/>
            </a:prstGeom>
          </p:spPr>
        </p:pic>
        <p:sp>
          <p:nvSpPr>
            <p:cNvPr id="15" name="Rettangolo 14"/>
            <p:cNvSpPr/>
            <p:nvPr/>
          </p:nvSpPr>
          <p:spPr>
            <a:xfrm>
              <a:off x="863600" y="4219688"/>
              <a:ext cx="3878043" cy="2979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sz="1200" b="1" dirty="0">
                  <a:solidFill>
                    <a:srgbClr val="003D6C"/>
                  </a:solidFill>
                  <a:latin typeface="Candara" charset="0"/>
                  <a:ea typeface="Candara" charset="0"/>
                  <a:cs typeface="Candara" charset="0"/>
                </a:rPr>
                <a:t>http://</a:t>
              </a:r>
              <a:r>
                <a:rPr lang="it-IT" sz="1200" b="1" dirty="0" err="1">
                  <a:solidFill>
                    <a:srgbClr val="003D6C"/>
                  </a:solidFill>
                  <a:latin typeface="Candara" charset="0"/>
                  <a:ea typeface="Candara" charset="0"/>
                  <a:cs typeface="Candara" charset="0"/>
                </a:rPr>
                <a:t>resources.altair.com</a:t>
              </a:r>
              <a:r>
                <a:rPr lang="it-IT" sz="1200" b="1" dirty="0">
                  <a:solidFill>
                    <a:srgbClr val="003D6C"/>
                  </a:solidFill>
                  <a:latin typeface="Candara" charset="0"/>
                  <a:ea typeface="Candara" charset="0"/>
                  <a:cs typeface="Candara" charset="0"/>
                </a:rPr>
                <a:t>/</a:t>
              </a:r>
              <a:r>
                <a:rPr lang="it-IT" sz="1200" b="1" dirty="0" err="1">
                  <a:solidFill>
                    <a:srgbClr val="003D6C"/>
                  </a:solidFill>
                  <a:latin typeface="Candara" charset="0"/>
                  <a:ea typeface="Candara" charset="0"/>
                  <a:cs typeface="Candara" charset="0"/>
                </a:rPr>
                <a:t>hyperworks</a:t>
              </a:r>
              <a:endParaRPr lang="it-IT" sz="1200" b="1" dirty="0">
                <a:solidFill>
                  <a:srgbClr val="003D6C"/>
                </a:solidFill>
                <a:latin typeface="Candara" charset="0"/>
                <a:ea typeface="Candara" charset="0"/>
                <a:cs typeface="Candara" charset="0"/>
              </a:endParaRPr>
            </a:p>
          </p:txBody>
        </p:sp>
      </p:grpSp>
      <p:pic>
        <p:nvPicPr>
          <p:cNvPr id="19" name="Immagin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6631">
            <a:off x="1267134" y="4912341"/>
            <a:ext cx="2823620" cy="1504774"/>
          </a:xfrm>
          <a:prstGeom prst="rect">
            <a:avLst/>
          </a:prstGeom>
        </p:spPr>
      </p:pic>
      <p:sp>
        <p:nvSpPr>
          <p:cNvPr id="8" name="Rettangolo 7"/>
          <p:cNvSpPr/>
          <p:nvPr/>
        </p:nvSpPr>
        <p:spPr>
          <a:xfrm>
            <a:off x="6609332" y="6481653"/>
            <a:ext cx="2534668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S3PM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 20/06/2017  Berkeley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20" name="Immagin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" y="6389764"/>
            <a:ext cx="451081" cy="43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434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59297" y="224011"/>
            <a:ext cx="357662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baseline="30000" dirty="0" err="1" smtClean="0">
                <a:solidFill>
                  <a:srgbClr val="003D6C"/>
                </a:solidFill>
                <a:latin typeface="Candara"/>
                <a:cs typeface="Candara"/>
              </a:rPr>
              <a:t>Cylindrical</a:t>
            </a:r>
            <a:r>
              <a:rPr lang="fr-FR" sz="6000" b="1" baseline="30000" dirty="0" smtClean="0">
                <a:solidFill>
                  <a:srgbClr val="003D6C"/>
                </a:solidFill>
                <a:latin typeface="Candara"/>
                <a:cs typeface="Candara"/>
              </a:rPr>
              <a:t> </a:t>
            </a:r>
            <a:r>
              <a:rPr lang="fr-FR" sz="6000" b="1" baseline="30000" dirty="0" err="1" smtClean="0">
                <a:solidFill>
                  <a:srgbClr val="003D6C"/>
                </a:solidFill>
                <a:latin typeface="Candara"/>
                <a:cs typeface="Candara"/>
              </a:rPr>
              <a:t>Map</a:t>
            </a:r>
            <a:endParaRPr lang="it-IT" sz="60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cxnSp>
        <p:nvCxnSpPr>
          <p:cNvPr id="6" name="Connettore 1 5"/>
          <p:cNvCxnSpPr/>
          <p:nvPr/>
        </p:nvCxnSpPr>
        <p:spPr>
          <a:xfrm>
            <a:off x="374072" y="1031961"/>
            <a:ext cx="8285019" cy="0"/>
          </a:xfrm>
          <a:prstGeom prst="line">
            <a:avLst/>
          </a:prstGeom>
          <a:ln w="381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CasellaDiTesto 41"/>
          <p:cNvSpPr txBox="1"/>
          <p:nvPr/>
        </p:nvSpPr>
        <p:spPr>
          <a:xfrm>
            <a:off x="4838491" y="2352137"/>
            <a:ext cx="398466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</a:pPr>
            <a:r>
              <a:rPr lang="it-IT" sz="2300" b="1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Intuitive </a:t>
            </a:r>
            <a:r>
              <a:rPr lang="it-IT" sz="2300" b="1" i="1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modeling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of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tubular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shapes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/>
            </a:r>
            <a:b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</a:b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457200" indent="-457200">
              <a:buSzPct val="60000"/>
              <a:buFont typeface="Lucida Grande"/>
              <a:buChar char="▶"/>
            </a:pPr>
            <a:r>
              <a:rPr lang="it-IT" sz="2300" b="1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Direct control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on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twisting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and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radial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distance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</p:txBody>
      </p:sp>
      <p:sp>
        <p:nvSpPr>
          <p:cNvPr id="32" name="CasellaDiTesto 31"/>
          <p:cNvSpPr txBox="1"/>
          <p:nvPr/>
        </p:nvSpPr>
        <p:spPr>
          <a:xfrm>
            <a:off x="259297" y="1311829"/>
            <a:ext cx="8563860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Bijection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between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a tube and a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unit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cylinder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in the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polar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frame</a:t>
            </a:r>
            <a:endParaRPr lang="it-IT" sz="2300" b="1" i="1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</p:txBody>
      </p:sp>
      <p:sp>
        <p:nvSpPr>
          <p:cNvPr id="16" name="Rettangolo 15"/>
          <p:cNvSpPr/>
          <p:nvPr/>
        </p:nvSpPr>
        <p:spPr>
          <a:xfrm>
            <a:off x="6609332" y="6481653"/>
            <a:ext cx="2534668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S3PM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 20/06/2017  Berkeley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" y="6389764"/>
            <a:ext cx="451081" cy="433636"/>
          </a:xfrm>
          <a:prstGeom prst="rect">
            <a:avLst/>
          </a:prstGeom>
        </p:spPr>
      </p:pic>
      <p:grpSp>
        <p:nvGrpSpPr>
          <p:cNvPr id="5" name="Gruppo 4"/>
          <p:cNvGrpSpPr/>
          <p:nvPr/>
        </p:nvGrpSpPr>
        <p:grpSpPr>
          <a:xfrm>
            <a:off x="694580" y="2031800"/>
            <a:ext cx="4525601" cy="4285698"/>
            <a:chOff x="694580" y="2031800"/>
            <a:chExt cx="4525601" cy="4285698"/>
          </a:xfrm>
        </p:grpSpPr>
        <p:pic>
          <p:nvPicPr>
            <p:cNvPr id="46" name="Immagine 4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79187">
              <a:off x="694580" y="2031800"/>
              <a:ext cx="2033593" cy="2888043"/>
            </a:xfrm>
            <a:prstGeom prst="rect">
              <a:avLst/>
            </a:prstGeom>
          </p:spPr>
        </p:pic>
        <p:grpSp>
          <p:nvGrpSpPr>
            <p:cNvPr id="2" name="Gruppo 1"/>
            <p:cNvGrpSpPr/>
            <p:nvPr/>
          </p:nvGrpSpPr>
          <p:grpSpPr>
            <a:xfrm>
              <a:off x="2065357" y="3509574"/>
              <a:ext cx="3154824" cy="2807924"/>
              <a:chOff x="2065357" y="3509574"/>
              <a:chExt cx="3154824" cy="2807924"/>
            </a:xfrm>
          </p:grpSpPr>
          <p:cxnSp>
            <p:nvCxnSpPr>
              <p:cNvPr id="13" name="Connettore 7 12"/>
              <p:cNvCxnSpPr/>
              <p:nvPr/>
            </p:nvCxnSpPr>
            <p:spPr>
              <a:xfrm>
                <a:off x="2065357" y="3511372"/>
                <a:ext cx="1057372" cy="1038393"/>
              </a:xfrm>
              <a:prstGeom prst="curvedConnector3">
                <a:avLst/>
              </a:prstGeom>
              <a:ln w="63500">
                <a:solidFill>
                  <a:srgbClr val="003D6C"/>
                </a:solidFill>
                <a:headEnd type="triangle"/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7" name="Immagine 16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96599" y="3509574"/>
                <a:ext cx="2823582" cy="2807924"/>
              </a:xfrm>
              <a:prstGeom prst="rect">
                <a:avLst/>
              </a:prstGeom>
            </p:spPr>
          </p:pic>
        </p:grpSp>
      </p:grpSp>
      <p:grpSp>
        <p:nvGrpSpPr>
          <p:cNvPr id="3" name="Gruppo 2"/>
          <p:cNvGrpSpPr/>
          <p:nvPr/>
        </p:nvGrpSpPr>
        <p:grpSpPr>
          <a:xfrm>
            <a:off x="2754285" y="3433161"/>
            <a:ext cx="2797138" cy="3282740"/>
            <a:chOff x="2754285" y="3433161"/>
            <a:chExt cx="2797138" cy="3282740"/>
          </a:xfrm>
        </p:grpSpPr>
        <p:sp>
          <p:nvSpPr>
            <p:cNvPr id="21" name="Rettangolo 20"/>
            <p:cNvSpPr/>
            <p:nvPr/>
          </p:nvSpPr>
          <p:spPr>
            <a:xfrm>
              <a:off x="3136825" y="3433161"/>
              <a:ext cx="120729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HEIGHT</a:t>
              </a:r>
              <a:endParaRPr lang="it-IT" b="1" dirty="0" smtClean="0">
                <a:solidFill>
                  <a:srgbClr val="003D6C"/>
                </a:solidFill>
              </a:endParaRPr>
            </a:p>
          </p:txBody>
        </p:sp>
        <p:sp>
          <p:nvSpPr>
            <p:cNvPr id="22" name="Rettangolo 21"/>
            <p:cNvSpPr/>
            <p:nvPr/>
          </p:nvSpPr>
          <p:spPr>
            <a:xfrm>
              <a:off x="4344124" y="5000191"/>
              <a:ext cx="120729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RADIUS</a:t>
              </a:r>
              <a:endParaRPr lang="it-IT" b="1" dirty="0" smtClean="0">
                <a:solidFill>
                  <a:srgbClr val="003D6C"/>
                </a:solidFill>
              </a:endParaRPr>
            </a:p>
          </p:txBody>
        </p:sp>
        <p:sp>
          <p:nvSpPr>
            <p:cNvPr id="23" name="Rettangolo 22"/>
            <p:cNvSpPr/>
            <p:nvPr/>
          </p:nvSpPr>
          <p:spPr>
            <a:xfrm>
              <a:off x="2754285" y="6346569"/>
              <a:ext cx="147895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AZIMUTH</a:t>
              </a:r>
              <a:endParaRPr lang="it-IT" b="1" dirty="0" smtClean="0">
                <a:solidFill>
                  <a:srgbClr val="003D6C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48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nettore 1 8"/>
          <p:cNvCxnSpPr/>
          <p:nvPr/>
        </p:nvCxnSpPr>
        <p:spPr>
          <a:xfrm>
            <a:off x="374072" y="1031961"/>
            <a:ext cx="8285019" cy="0"/>
          </a:xfrm>
          <a:prstGeom prst="line">
            <a:avLst/>
          </a:prstGeom>
          <a:ln w="381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Rettangolo 9"/>
          <p:cNvSpPr/>
          <p:nvPr/>
        </p:nvSpPr>
        <p:spPr>
          <a:xfrm>
            <a:off x="259297" y="224011"/>
            <a:ext cx="512993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baseline="30000" dirty="0" err="1" smtClean="0">
                <a:solidFill>
                  <a:srgbClr val="003D6C"/>
                </a:solidFill>
                <a:latin typeface="Candara"/>
                <a:cs typeface="Candara"/>
              </a:rPr>
              <a:t>Cylindrical</a:t>
            </a:r>
            <a:r>
              <a:rPr lang="fr-FR" sz="6000" b="1" baseline="30000" dirty="0" smtClean="0">
                <a:solidFill>
                  <a:srgbClr val="003D6C"/>
                </a:solidFill>
                <a:latin typeface="Candara"/>
                <a:cs typeface="Candara"/>
              </a:rPr>
              <a:t> </a:t>
            </a:r>
            <a:r>
              <a:rPr lang="fr-FR" sz="6000" b="1" baseline="30000" dirty="0" err="1" smtClean="0">
                <a:solidFill>
                  <a:srgbClr val="003D6C"/>
                </a:solidFill>
                <a:latin typeface="Candara"/>
                <a:cs typeface="Candara"/>
              </a:rPr>
              <a:t>Map</a:t>
            </a:r>
            <a:r>
              <a:rPr lang="fr-FR" sz="6000" b="1" baseline="30000" dirty="0" smtClean="0">
                <a:solidFill>
                  <a:srgbClr val="003D6C"/>
                </a:solidFill>
                <a:latin typeface="Candara"/>
                <a:cs typeface="Candara"/>
              </a:rPr>
              <a:t>: issues</a:t>
            </a:r>
            <a:endParaRPr lang="it-IT" sz="60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22" name="Rettangolo 21"/>
          <p:cNvSpPr/>
          <p:nvPr/>
        </p:nvSpPr>
        <p:spPr>
          <a:xfrm>
            <a:off x="259296" y="5439627"/>
            <a:ext cx="8135403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</a:pPr>
            <a:r>
              <a:rPr lang="it-IT" sz="2300" b="1" i="1" dirty="0" smtClean="0">
                <a:solidFill>
                  <a:srgbClr val="FF0000"/>
                </a:solidFill>
                <a:latin typeface="Candara"/>
                <a:ea typeface="Adobe 고딕 Std B"/>
                <a:cs typeface="Candara"/>
              </a:rPr>
              <a:t>Hard to </a:t>
            </a:r>
            <a:r>
              <a:rPr lang="it-IT" sz="2300" b="1" i="1" dirty="0" err="1" smtClean="0">
                <a:solidFill>
                  <a:srgbClr val="FF0000"/>
                </a:solidFill>
                <a:latin typeface="Candara"/>
                <a:ea typeface="Adobe 고딕 Std B"/>
                <a:cs typeface="Candara"/>
              </a:rPr>
              <a:t>encode</a:t>
            </a:r>
            <a:r>
              <a:rPr lang="it-IT" sz="2300" b="1" i="1" dirty="0" smtClean="0">
                <a:solidFill>
                  <a:srgbClr val="FF0000"/>
                </a:solidFill>
                <a:latin typeface="Candara"/>
                <a:ea typeface="Adobe 고딕 Std B"/>
                <a:cs typeface="Candara"/>
              </a:rPr>
              <a:t> in a </a:t>
            </a:r>
            <a:r>
              <a:rPr lang="it-IT" sz="2300" b="1" i="1" dirty="0" err="1" smtClean="0">
                <a:solidFill>
                  <a:srgbClr val="FF0000"/>
                </a:solidFill>
                <a:latin typeface="Candara"/>
                <a:ea typeface="Adobe 고딕 Std B"/>
                <a:cs typeface="Candara"/>
              </a:rPr>
              <a:t>mesh</a:t>
            </a:r>
            <a:r>
              <a:rPr lang="it-IT" sz="2300" b="1" i="1" dirty="0" smtClean="0">
                <a:solidFill>
                  <a:srgbClr val="FF0000"/>
                </a:solidFill>
                <a:latin typeface="Candara"/>
                <a:ea typeface="Adobe 고딕 Std B"/>
                <a:cs typeface="Candara"/>
              </a:rPr>
              <a:t>!</a:t>
            </a:r>
          </a:p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err="1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Vertices</a:t>
            </a:r>
            <a:r>
              <a:rPr lang="it-IT" sz="2300" dirty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must </a:t>
            </a:r>
            <a:r>
              <a:rPr lang="it-IT" sz="2300" dirty="0" err="1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have</a:t>
            </a:r>
            <a:r>
              <a:rPr lang="it-IT" sz="2300" dirty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b="1" i="1" dirty="0" err="1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unique</a:t>
            </a:r>
            <a:r>
              <a:rPr lang="it-IT" sz="2300" dirty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parametric</a:t>
            </a:r>
            <a:r>
              <a:rPr lang="it-IT" sz="2300" dirty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coordinates</a:t>
            </a:r>
            <a:endParaRPr lang="it-IT" sz="2300" dirty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</p:txBody>
      </p:sp>
      <p:sp>
        <p:nvSpPr>
          <p:cNvPr id="26" name="Rettangolo 25"/>
          <p:cNvSpPr/>
          <p:nvPr/>
        </p:nvSpPr>
        <p:spPr>
          <a:xfrm>
            <a:off x="6609332" y="6481653"/>
            <a:ext cx="2534668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S3PM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 20/06/2017  Berkeley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28" name="Immagin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" y="6389764"/>
            <a:ext cx="451081" cy="433636"/>
          </a:xfrm>
          <a:prstGeom prst="rect">
            <a:avLst/>
          </a:prstGeom>
        </p:spPr>
      </p:pic>
      <p:sp>
        <p:nvSpPr>
          <p:cNvPr id="6" name="Rettangolo 5"/>
          <p:cNvSpPr/>
          <p:nvPr/>
        </p:nvSpPr>
        <p:spPr>
          <a:xfrm>
            <a:off x="2021149" y="2580004"/>
            <a:ext cx="1017065" cy="1789880"/>
          </a:xfrm>
          <a:custGeom>
            <a:avLst/>
            <a:gdLst>
              <a:gd name="connsiteX0" fmla="*/ 0 w 1374933"/>
              <a:gd name="connsiteY0" fmla="*/ 0 h 2071868"/>
              <a:gd name="connsiteX1" fmla="*/ 1374933 w 1374933"/>
              <a:gd name="connsiteY1" fmla="*/ 0 h 2071868"/>
              <a:gd name="connsiteX2" fmla="*/ 1374933 w 1374933"/>
              <a:gd name="connsiteY2" fmla="*/ 2071868 h 2071868"/>
              <a:gd name="connsiteX3" fmla="*/ 0 w 1374933"/>
              <a:gd name="connsiteY3" fmla="*/ 2071868 h 2071868"/>
              <a:gd name="connsiteX4" fmla="*/ 0 w 1374933"/>
              <a:gd name="connsiteY4" fmla="*/ 0 h 2071868"/>
              <a:gd name="connsiteX0" fmla="*/ 0 w 1374933"/>
              <a:gd name="connsiteY0" fmla="*/ 0 h 2071868"/>
              <a:gd name="connsiteX1" fmla="*/ 1374933 w 1374933"/>
              <a:gd name="connsiteY1" fmla="*/ 0 h 2071868"/>
              <a:gd name="connsiteX2" fmla="*/ 1125551 w 1374933"/>
              <a:gd name="connsiteY2" fmla="*/ 1650294 h 2071868"/>
              <a:gd name="connsiteX3" fmla="*/ 0 w 1374933"/>
              <a:gd name="connsiteY3" fmla="*/ 2071868 h 2071868"/>
              <a:gd name="connsiteX4" fmla="*/ 0 w 1374933"/>
              <a:gd name="connsiteY4" fmla="*/ 0 h 2071868"/>
              <a:gd name="connsiteX0" fmla="*/ 0 w 1374933"/>
              <a:gd name="connsiteY0" fmla="*/ 0 h 2071868"/>
              <a:gd name="connsiteX1" fmla="*/ 1374933 w 1374933"/>
              <a:gd name="connsiteY1" fmla="*/ 0 h 2071868"/>
              <a:gd name="connsiteX2" fmla="*/ 1363057 w 1374933"/>
              <a:gd name="connsiteY2" fmla="*/ 1869987 h 2071868"/>
              <a:gd name="connsiteX3" fmla="*/ 0 w 1374933"/>
              <a:gd name="connsiteY3" fmla="*/ 2071868 h 2071868"/>
              <a:gd name="connsiteX4" fmla="*/ 0 w 1374933"/>
              <a:gd name="connsiteY4" fmla="*/ 0 h 2071868"/>
              <a:gd name="connsiteX0" fmla="*/ 0 w 1380871"/>
              <a:gd name="connsiteY0" fmla="*/ 112816 h 2184684"/>
              <a:gd name="connsiteX1" fmla="*/ 1380871 w 1380871"/>
              <a:gd name="connsiteY1" fmla="*/ 0 h 2184684"/>
              <a:gd name="connsiteX2" fmla="*/ 1363057 w 1380871"/>
              <a:gd name="connsiteY2" fmla="*/ 1982803 h 2184684"/>
              <a:gd name="connsiteX3" fmla="*/ 0 w 1380871"/>
              <a:gd name="connsiteY3" fmla="*/ 2184684 h 2184684"/>
              <a:gd name="connsiteX4" fmla="*/ 0 w 1380871"/>
              <a:gd name="connsiteY4" fmla="*/ 112816 h 2184684"/>
              <a:gd name="connsiteX0" fmla="*/ 0 w 1374933"/>
              <a:gd name="connsiteY0" fmla="*/ 130629 h 2202497"/>
              <a:gd name="connsiteX1" fmla="*/ 1374933 w 1374933"/>
              <a:gd name="connsiteY1" fmla="*/ 0 h 2202497"/>
              <a:gd name="connsiteX2" fmla="*/ 1363057 w 1374933"/>
              <a:gd name="connsiteY2" fmla="*/ 2000616 h 2202497"/>
              <a:gd name="connsiteX3" fmla="*/ 0 w 1374933"/>
              <a:gd name="connsiteY3" fmla="*/ 2202497 h 2202497"/>
              <a:gd name="connsiteX4" fmla="*/ 0 w 1374933"/>
              <a:gd name="connsiteY4" fmla="*/ 130629 h 2202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4933" h="2202497">
                <a:moveTo>
                  <a:pt x="0" y="130629"/>
                </a:moveTo>
                <a:lnTo>
                  <a:pt x="1374933" y="0"/>
                </a:lnTo>
                <a:cubicBezTo>
                  <a:pt x="1370974" y="623329"/>
                  <a:pt x="1367016" y="1377287"/>
                  <a:pt x="1363057" y="2000616"/>
                </a:cubicBezTo>
                <a:lnTo>
                  <a:pt x="0" y="2202497"/>
                </a:lnTo>
                <a:lnTo>
                  <a:pt x="0" y="130629"/>
                </a:lnTo>
                <a:close/>
              </a:path>
            </a:pathLst>
          </a:custGeom>
          <a:solidFill>
            <a:srgbClr val="FF0000">
              <a:alpha val="30000"/>
            </a:srgbClr>
          </a:solidFill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11" name="Gruppo 10"/>
          <p:cNvGrpSpPr/>
          <p:nvPr/>
        </p:nvGrpSpPr>
        <p:grpSpPr>
          <a:xfrm>
            <a:off x="626955" y="2458813"/>
            <a:ext cx="2768538" cy="2753185"/>
            <a:chOff x="626955" y="2458813"/>
            <a:chExt cx="2768538" cy="2753185"/>
          </a:xfrm>
        </p:grpSpPr>
        <p:pic>
          <p:nvPicPr>
            <p:cNvPr id="2" name="Immagine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955" y="2458813"/>
              <a:ext cx="2768538" cy="2753185"/>
            </a:xfrm>
            <a:prstGeom prst="rect">
              <a:avLst/>
            </a:prstGeom>
          </p:spPr>
        </p:pic>
        <p:cxnSp>
          <p:nvCxnSpPr>
            <p:cNvPr id="15" name="Connettore 2 14"/>
            <p:cNvCxnSpPr/>
            <p:nvPr/>
          </p:nvCxnSpPr>
          <p:spPr>
            <a:xfrm flipV="1">
              <a:off x="1896902" y="2742129"/>
              <a:ext cx="0" cy="1721310"/>
            </a:xfrm>
            <a:prstGeom prst="straightConnector1">
              <a:avLst/>
            </a:prstGeom>
            <a:ln w="50800" cap="rnd">
              <a:solidFill>
                <a:srgbClr val="FF0000"/>
              </a:solidFill>
              <a:bevel/>
              <a:tailEnd type="triangle" w="med" len="lg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CasellaDiTesto 6"/>
          <p:cNvSpPr txBox="1"/>
          <p:nvPr/>
        </p:nvSpPr>
        <p:spPr>
          <a:xfrm>
            <a:off x="259298" y="1333849"/>
            <a:ext cx="534524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</a:pPr>
            <a:r>
              <a:rPr lang="it-IT" sz="2300" b="1" i="1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Singular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for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vanishing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radial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distances</a:t>
            </a:r>
            <a:endParaRPr lang="it-IT" sz="2300" dirty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457200" indent="-457200">
              <a:buSzPct val="60000"/>
              <a:buFont typeface="Lucida Grande"/>
              <a:buChar char="▶"/>
            </a:pPr>
            <a:r>
              <a:rPr lang="it-IT" sz="2300" b="1" i="1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Periodic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in</a:t>
            </a:r>
          </a:p>
        </p:txBody>
      </p:sp>
      <p:grpSp>
        <p:nvGrpSpPr>
          <p:cNvPr id="88" name="Gruppo 87"/>
          <p:cNvGrpSpPr/>
          <p:nvPr/>
        </p:nvGrpSpPr>
        <p:grpSpPr>
          <a:xfrm>
            <a:off x="5611792" y="1395505"/>
            <a:ext cx="2996577" cy="320182"/>
            <a:chOff x="5611792" y="1395505"/>
            <a:chExt cx="2996577" cy="320182"/>
          </a:xfrm>
        </p:grpSpPr>
        <p:pic>
          <p:nvPicPr>
            <p:cNvPr id="46" name="Immagine 45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36" t="-2162"/>
            <a:stretch/>
          </p:blipFill>
          <p:spPr>
            <a:xfrm>
              <a:off x="5611792" y="1395505"/>
              <a:ext cx="2996577" cy="320182"/>
            </a:xfrm>
            <a:prstGeom prst="rect">
              <a:avLst/>
            </a:prstGeom>
          </p:spPr>
        </p:pic>
        <p:pic>
          <p:nvPicPr>
            <p:cNvPr id="84" name="Immagine 8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3376" y="1430258"/>
              <a:ext cx="136346" cy="216000"/>
            </a:xfrm>
            <a:prstGeom prst="rect">
              <a:avLst/>
            </a:prstGeom>
          </p:spPr>
        </p:pic>
        <p:pic>
          <p:nvPicPr>
            <p:cNvPr id="85" name="Immagine 8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32495" y="1430258"/>
              <a:ext cx="136346" cy="216000"/>
            </a:xfrm>
            <a:prstGeom prst="rect">
              <a:avLst/>
            </a:prstGeom>
          </p:spPr>
        </p:pic>
      </p:grpSp>
      <p:grpSp>
        <p:nvGrpSpPr>
          <p:cNvPr id="4" name="Gruppo 3"/>
          <p:cNvGrpSpPr/>
          <p:nvPr/>
        </p:nvGrpSpPr>
        <p:grpSpPr>
          <a:xfrm>
            <a:off x="2130945" y="1708098"/>
            <a:ext cx="6680397" cy="752683"/>
            <a:chOff x="2130945" y="1708098"/>
            <a:chExt cx="6680397" cy="752683"/>
          </a:xfrm>
        </p:grpSpPr>
        <p:pic>
          <p:nvPicPr>
            <p:cNvPr id="73" name="Immagine 7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54311" y="2192719"/>
              <a:ext cx="1568949" cy="268062"/>
            </a:xfrm>
            <a:prstGeom prst="rect">
              <a:avLst/>
            </a:prstGeom>
          </p:spPr>
        </p:pic>
        <p:grpSp>
          <p:nvGrpSpPr>
            <p:cNvPr id="3" name="Gruppo 2"/>
            <p:cNvGrpSpPr/>
            <p:nvPr/>
          </p:nvGrpSpPr>
          <p:grpSpPr>
            <a:xfrm>
              <a:off x="2130945" y="1708098"/>
              <a:ext cx="6680397" cy="354991"/>
              <a:chOff x="2130945" y="1708098"/>
              <a:chExt cx="6680397" cy="354991"/>
            </a:xfrm>
          </p:grpSpPr>
          <p:pic>
            <p:nvPicPr>
              <p:cNvPr id="41" name="Immagine 40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0945" y="1764506"/>
                <a:ext cx="1016796" cy="298583"/>
              </a:xfrm>
              <a:prstGeom prst="rect">
                <a:avLst/>
              </a:prstGeom>
            </p:spPr>
          </p:pic>
          <p:grpSp>
            <p:nvGrpSpPr>
              <p:cNvPr id="87" name="Gruppo 86"/>
              <p:cNvGrpSpPr/>
              <p:nvPr/>
            </p:nvGrpSpPr>
            <p:grpSpPr>
              <a:xfrm>
                <a:off x="5666230" y="1708098"/>
                <a:ext cx="3145112" cy="348096"/>
                <a:chOff x="5666230" y="1708098"/>
                <a:chExt cx="3145112" cy="348096"/>
              </a:xfrm>
            </p:grpSpPr>
            <p:pic>
              <p:nvPicPr>
                <p:cNvPr id="71" name="Immagine 70"/>
                <p:cNvPicPr>
                  <a:picLocks noChangeAspect="1"/>
                </p:cNvPicPr>
                <p:nvPr/>
              </p:nvPicPr>
              <p:blipFill rotWithShape="1"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5140" t="-11069"/>
                <a:stretch/>
              </p:blipFill>
              <p:spPr>
                <a:xfrm>
                  <a:off x="5666230" y="1708098"/>
                  <a:ext cx="3145112" cy="348096"/>
                </a:xfrm>
                <a:prstGeom prst="rect">
                  <a:avLst/>
                </a:prstGeom>
              </p:spPr>
            </p:pic>
            <p:pic>
              <p:nvPicPr>
                <p:cNvPr id="83" name="Immagine 82"/>
                <p:cNvPicPr>
                  <a:picLocks noChangeAspect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394700" y="1767681"/>
                  <a:ext cx="314325" cy="223200"/>
                </a:xfrm>
                <a:prstGeom prst="rect">
                  <a:avLst/>
                </a:prstGeom>
              </p:spPr>
            </p:pic>
            <p:pic>
              <p:nvPicPr>
                <p:cNvPr id="86" name="Immagine 85"/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752068" y="1768856"/>
                  <a:ext cx="137681" cy="218115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8" name="Gruppo 7"/>
          <p:cNvGrpSpPr/>
          <p:nvPr/>
        </p:nvGrpSpPr>
        <p:grpSpPr>
          <a:xfrm>
            <a:off x="4204502" y="2464676"/>
            <a:ext cx="3922153" cy="2622649"/>
            <a:chOff x="4204502" y="2464676"/>
            <a:chExt cx="3922153" cy="2622649"/>
          </a:xfrm>
        </p:grpSpPr>
        <p:grpSp>
          <p:nvGrpSpPr>
            <p:cNvPr id="69" name="Gruppo 68"/>
            <p:cNvGrpSpPr/>
            <p:nvPr/>
          </p:nvGrpSpPr>
          <p:grpSpPr>
            <a:xfrm>
              <a:off x="4204502" y="2769507"/>
              <a:ext cx="3922153" cy="2317818"/>
              <a:chOff x="5638190" y="4497367"/>
              <a:chExt cx="3237403" cy="1913161"/>
            </a:xfrm>
          </p:grpSpPr>
          <p:pic>
            <p:nvPicPr>
              <p:cNvPr id="49" name="Immagine 48"/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60000">
                <a:off x="6374692" y="4497367"/>
                <a:ext cx="1553037" cy="1913161"/>
              </a:xfrm>
              <a:prstGeom prst="rect">
                <a:avLst/>
              </a:prstGeom>
            </p:spPr>
          </p:pic>
          <p:grpSp>
            <p:nvGrpSpPr>
              <p:cNvPr id="68" name="Gruppo 67"/>
              <p:cNvGrpSpPr/>
              <p:nvPr/>
            </p:nvGrpSpPr>
            <p:grpSpPr>
              <a:xfrm>
                <a:off x="7416559" y="5603347"/>
                <a:ext cx="1459034" cy="400685"/>
                <a:chOff x="7416559" y="5603347"/>
                <a:chExt cx="1459034" cy="400685"/>
              </a:xfrm>
            </p:grpSpPr>
            <p:pic>
              <p:nvPicPr>
                <p:cNvPr id="51" name="Immagine 50"/>
                <p:cNvPicPr>
                  <a:picLocks noChangeAspect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522292" y="5755767"/>
                  <a:ext cx="353301" cy="248265"/>
                </a:xfrm>
                <a:prstGeom prst="rect">
                  <a:avLst/>
                </a:prstGeom>
              </p:spPr>
            </p:pic>
            <p:cxnSp>
              <p:nvCxnSpPr>
                <p:cNvPr id="52" name="Connettore 7 51"/>
                <p:cNvCxnSpPr/>
                <p:nvPr/>
              </p:nvCxnSpPr>
              <p:spPr>
                <a:xfrm>
                  <a:off x="7416559" y="5603347"/>
                  <a:ext cx="1041867" cy="296604"/>
                </a:xfrm>
                <a:prstGeom prst="curvedConnector3">
                  <a:avLst/>
                </a:prstGeom>
                <a:ln w="28575">
                  <a:solidFill>
                    <a:srgbClr val="003D6C"/>
                  </a:solidFill>
                  <a:headEnd type="triangle"/>
                  <a:tailEnd type="triangle"/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7" name="Gruppo 66"/>
              <p:cNvGrpSpPr/>
              <p:nvPr/>
            </p:nvGrpSpPr>
            <p:grpSpPr>
              <a:xfrm>
                <a:off x="5638190" y="5603347"/>
                <a:ext cx="1230363" cy="370648"/>
                <a:chOff x="5638190" y="5603347"/>
                <a:chExt cx="1230363" cy="370648"/>
              </a:xfrm>
            </p:grpSpPr>
            <p:pic>
              <p:nvPicPr>
                <p:cNvPr id="50" name="Immagine 49"/>
                <p:cNvPicPr>
                  <a:picLocks noChangeAspect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638190" y="5725730"/>
                  <a:ext cx="152779" cy="248265"/>
                </a:xfrm>
                <a:prstGeom prst="rect">
                  <a:avLst/>
                </a:prstGeom>
              </p:spPr>
            </p:pic>
            <p:cxnSp>
              <p:nvCxnSpPr>
                <p:cNvPr id="62" name="Connettore 7 61"/>
                <p:cNvCxnSpPr/>
                <p:nvPr/>
              </p:nvCxnSpPr>
              <p:spPr>
                <a:xfrm flipV="1">
                  <a:off x="5826686" y="5603347"/>
                  <a:ext cx="1041867" cy="263628"/>
                </a:xfrm>
                <a:prstGeom prst="curvedConnector3">
                  <a:avLst/>
                </a:prstGeom>
                <a:ln w="28575">
                  <a:solidFill>
                    <a:srgbClr val="003D6C"/>
                  </a:solidFill>
                  <a:headEnd type="triangle"/>
                  <a:tailEnd type="triangle"/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79" name="Gruppo 78"/>
            <p:cNvGrpSpPr/>
            <p:nvPr/>
          </p:nvGrpSpPr>
          <p:grpSpPr>
            <a:xfrm>
              <a:off x="5871527" y="2960548"/>
              <a:ext cx="368833" cy="1728410"/>
              <a:chOff x="5871527" y="2960548"/>
              <a:chExt cx="368833" cy="1728410"/>
            </a:xfrm>
          </p:grpSpPr>
          <p:sp>
            <p:nvSpPr>
              <p:cNvPr id="74" name="Figura a mano libera 73"/>
              <p:cNvSpPr/>
              <p:nvPr/>
            </p:nvSpPr>
            <p:spPr>
              <a:xfrm>
                <a:off x="5871527" y="2960548"/>
                <a:ext cx="368833" cy="119794"/>
              </a:xfrm>
              <a:custGeom>
                <a:avLst/>
                <a:gdLst>
                  <a:gd name="connsiteX0" fmla="*/ 326425 w 480050"/>
                  <a:gd name="connsiteY0" fmla="*/ 130746 h 142321"/>
                  <a:gd name="connsiteX1" fmla="*/ 465321 w 480050"/>
                  <a:gd name="connsiteY1" fmla="*/ 49723 h 142321"/>
                  <a:gd name="connsiteX2" fmla="*/ 13908 w 480050"/>
                  <a:gd name="connsiteY2" fmla="*/ 3424 h 142321"/>
                  <a:gd name="connsiteX3" fmla="*/ 106506 w 480050"/>
                  <a:gd name="connsiteY3" fmla="*/ 142321 h 142321"/>
                  <a:gd name="connsiteX4" fmla="*/ 106506 w 480050"/>
                  <a:gd name="connsiteY4" fmla="*/ 142321 h 142321"/>
                  <a:gd name="connsiteX0" fmla="*/ 332564 w 486189"/>
                  <a:gd name="connsiteY0" fmla="*/ 158745 h 170320"/>
                  <a:gd name="connsiteX1" fmla="*/ 471460 w 486189"/>
                  <a:gd name="connsiteY1" fmla="*/ 77722 h 170320"/>
                  <a:gd name="connsiteX2" fmla="*/ 20047 w 486189"/>
                  <a:gd name="connsiteY2" fmla="*/ 31423 h 170320"/>
                  <a:gd name="connsiteX3" fmla="*/ 112645 w 486189"/>
                  <a:gd name="connsiteY3" fmla="*/ 170320 h 170320"/>
                  <a:gd name="connsiteX4" fmla="*/ 112645 w 486189"/>
                  <a:gd name="connsiteY4" fmla="*/ 170320 h 170320"/>
                  <a:gd name="connsiteX0" fmla="*/ 332564 w 487502"/>
                  <a:gd name="connsiteY0" fmla="*/ 175298 h 186873"/>
                  <a:gd name="connsiteX1" fmla="*/ 471460 w 487502"/>
                  <a:gd name="connsiteY1" fmla="*/ 94275 h 186873"/>
                  <a:gd name="connsiteX2" fmla="*/ 20047 w 487502"/>
                  <a:gd name="connsiteY2" fmla="*/ 47976 h 186873"/>
                  <a:gd name="connsiteX3" fmla="*/ 112645 w 487502"/>
                  <a:gd name="connsiteY3" fmla="*/ 186873 h 186873"/>
                  <a:gd name="connsiteX4" fmla="*/ 112645 w 487502"/>
                  <a:gd name="connsiteY4" fmla="*/ 186873 h 186873"/>
                  <a:gd name="connsiteX0" fmla="*/ 325062 w 458861"/>
                  <a:gd name="connsiteY0" fmla="*/ 158423 h 169998"/>
                  <a:gd name="connsiteX1" fmla="*/ 439895 w 458861"/>
                  <a:gd name="connsiteY1" fmla="*/ 56775 h 169998"/>
                  <a:gd name="connsiteX2" fmla="*/ 12545 w 458861"/>
                  <a:gd name="connsiteY2" fmla="*/ 31101 h 169998"/>
                  <a:gd name="connsiteX3" fmla="*/ 105143 w 458861"/>
                  <a:gd name="connsiteY3" fmla="*/ 169998 h 169998"/>
                  <a:gd name="connsiteX4" fmla="*/ 105143 w 458861"/>
                  <a:gd name="connsiteY4" fmla="*/ 169998 h 169998"/>
                  <a:gd name="connsiteX0" fmla="*/ 329852 w 463651"/>
                  <a:gd name="connsiteY0" fmla="*/ 194608 h 206183"/>
                  <a:gd name="connsiteX1" fmla="*/ 444685 w 463651"/>
                  <a:gd name="connsiteY1" fmla="*/ 92960 h 206183"/>
                  <a:gd name="connsiteX2" fmla="*/ 17335 w 463651"/>
                  <a:gd name="connsiteY2" fmla="*/ 67286 h 206183"/>
                  <a:gd name="connsiteX3" fmla="*/ 109933 w 463651"/>
                  <a:gd name="connsiteY3" fmla="*/ 206183 h 206183"/>
                  <a:gd name="connsiteX4" fmla="*/ 109933 w 463651"/>
                  <a:gd name="connsiteY4" fmla="*/ 206183 h 206183"/>
                  <a:gd name="connsiteX0" fmla="*/ 329852 w 470846"/>
                  <a:gd name="connsiteY0" fmla="*/ 209614 h 221189"/>
                  <a:gd name="connsiteX1" fmla="*/ 444685 w 470846"/>
                  <a:gd name="connsiteY1" fmla="*/ 107966 h 221189"/>
                  <a:gd name="connsiteX2" fmla="*/ 17335 w 470846"/>
                  <a:gd name="connsiteY2" fmla="*/ 82292 h 221189"/>
                  <a:gd name="connsiteX3" fmla="*/ 109933 w 470846"/>
                  <a:gd name="connsiteY3" fmla="*/ 221189 h 221189"/>
                  <a:gd name="connsiteX4" fmla="*/ 109933 w 470846"/>
                  <a:gd name="connsiteY4" fmla="*/ 221189 h 221189"/>
                  <a:gd name="connsiteX0" fmla="*/ 444685 w 444685"/>
                  <a:gd name="connsiteY0" fmla="*/ 107966 h 221189"/>
                  <a:gd name="connsiteX1" fmla="*/ 17335 w 444685"/>
                  <a:gd name="connsiteY1" fmla="*/ 82292 h 221189"/>
                  <a:gd name="connsiteX2" fmla="*/ 109933 w 444685"/>
                  <a:gd name="connsiteY2" fmla="*/ 221189 h 221189"/>
                  <a:gd name="connsiteX3" fmla="*/ 109933 w 444685"/>
                  <a:gd name="connsiteY3" fmla="*/ 221189 h 221189"/>
                  <a:gd name="connsiteX0" fmla="*/ 295338 w 295338"/>
                  <a:gd name="connsiteY0" fmla="*/ 132692 h 139350"/>
                  <a:gd name="connsiteX1" fmla="*/ 5492 w 295338"/>
                  <a:gd name="connsiteY1" fmla="*/ 453 h 139350"/>
                  <a:gd name="connsiteX2" fmla="*/ 98090 w 295338"/>
                  <a:gd name="connsiteY2" fmla="*/ 139350 h 139350"/>
                  <a:gd name="connsiteX3" fmla="*/ 98090 w 295338"/>
                  <a:gd name="connsiteY3" fmla="*/ 139350 h 139350"/>
                  <a:gd name="connsiteX0" fmla="*/ 295338 w 403745"/>
                  <a:gd name="connsiteY0" fmla="*/ 133901 h 140559"/>
                  <a:gd name="connsiteX1" fmla="*/ 5492 w 403745"/>
                  <a:gd name="connsiteY1" fmla="*/ 1662 h 140559"/>
                  <a:gd name="connsiteX2" fmla="*/ 98090 w 403745"/>
                  <a:gd name="connsiteY2" fmla="*/ 140559 h 140559"/>
                  <a:gd name="connsiteX3" fmla="*/ 98090 w 403745"/>
                  <a:gd name="connsiteY3" fmla="*/ 140559 h 140559"/>
                  <a:gd name="connsiteX0" fmla="*/ 197248 w 197248"/>
                  <a:gd name="connsiteY0" fmla="*/ 0 h 6658"/>
                  <a:gd name="connsiteX1" fmla="*/ 0 w 197248"/>
                  <a:gd name="connsiteY1" fmla="*/ 6658 h 6658"/>
                  <a:gd name="connsiteX2" fmla="*/ 0 w 197248"/>
                  <a:gd name="connsiteY2" fmla="*/ 6658 h 6658"/>
                  <a:gd name="connsiteX0" fmla="*/ 13403 w 13403"/>
                  <a:gd name="connsiteY0" fmla="*/ 98925 h 108925"/>
                  <a:gd name="connsiteX1" fmla="*/ 3403 w 13403"/>
                  <a:gd name="connsiteY1" fmla="*/ 108925 h 108925"/>
                  <a:gd name="connsiteX2" fmla="*/ 3403 w 13403"/>
                  <a:gd name="connsiteY2" fmla="*/ 108925 h 108925"/>
                  <a:gd name="connsiteX0" fmla="*/ 11768 w 17737"/>
                  <a:gd name="connsiteY0" fmla="*/ 175130 h 185130"/>
                  <a:gd name="connsiteX1" fmla="*/ 1768 w 17737"/>
                  <a:gd name="connsiteY1" fmla="*/ 185130 h 185130"/>
                  <a:gd name="connsiteX2" fmla="*/ 1768 w 17737"/>
                  <a:gd name="connsiteY2" fmla="*/ 185130 h 185130"/>
                  <a:gd name="connsiteX0" fmla="*/ 13744 w 19118"/>
                  <a:gd name="connsiteY0" fmla="*/ 204687 h 214687"/>
                  <a:gd name="connsiteX1" fmla="*/ 3744 w 19118"/>
                  <a:gd name="connsiteY1" fmla="*/ 214687 h 214687"/>
                  <a:gd name="connsiteX2" fmla="*/ 3744 w 19118"/>
                  <a:gd name="connsiteY2" fmla="*/ 214687 h 214687"/>
                  <a:gd name="connsiteX0" fmla="*/ 7037 w 14987"/>
                  <a:gd name="connsiteY0" fmla="*/ 110008 h 110008"/>
                  <a:gd name="connsiteX1" fmla="*/ 0 w 14987"/>
                  <a:gd name="connsiteY1" fmla="*/ 94192 h 110008"/>
                  <a:gd name="connsiteX2" fmla="*/ 0 w 14987"/>
                  <a:gd name="connsiteY2" fmla="*/ 94192 h 110008"/>
                  <a:gd name="connsiteX0" fmla="*/ 12704 w 17947"/>
                  <a:gd name="connsiteY0" fmla="*/ 177997 h 177997"/>
                  <a:gd name="connsiteX1" fmla="*/ 5667 w 17947"/>
                  <a:gd name="connsiteY1" fmla="*/ 162181 h 177997"/>
                  <a:gd name="connsiteX2" fmla="*/ 5667 w 17947"/>
                  <a:gd name="connsiteY2" fmla="*/ 162181 h 177997"/>
                  <a:gd name="connsiteX0" fmla="*/ 12421 w 18959"/>
                  <a:gd name="connsiteY0" fmla="*/ 187742 h 187742"/>
                  <a:gd name="connsiteX1" fmla="*/ 5384 w 18959"/>
                  <a:gd name="connsiteY1" fmla="*/ 171926 h 187742"/>
                  <a:gd name="connsiteX2" fmla="*/ 5384 w 18959"/>
                  <a:gd name="connsiteY2" fmla="*/ 171926 h 187742"/>
                  <a:gd name="connsiteX0" fmla="*/ 12645 w 18143"/>
                  <a:gd name="connsiteY0" fmla="*/ 199747 h 199747"/>
                  <a:gd name="connsiteX1" fmla="*/ 5608 w 18143"/>
                  <a:gd name="connsiteY1" fmla="*/ 183931 h 199747"/>
                  <a:gd name="connsiteX2" fmla="*/ 5608 w 18143"/>
                  <a:gd name="connsiteY2" fmla="*/ 183931 h 199747"/>
                  <a:gd name="connsiteX0" fmla="*/ 12489 w 18699"/>
                  <a:gd name="connsiteY0" fmla="*/ 179926 h 179926"/>
                  <a:gd name="connsiteX1" fmla="*/ 5452 w 18699"/>
                  <a:gd name="connsiteY1" fmla="*/ 164110 h 179926"/>
                  <a:gd name="connsiteX2" fmla="*/ 5452 w 18699"/>
                  <a:gd name="connsiteY2" fmla="*/ 164110 h 1799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8699" h="179926">
                    <a:moveTo>
                      <a:pt x="12489" y="179926"/>
                    </a:moveTo>
                    <a:cubicBezTo>
                      <a:pt x="35996" y="-64570"/>
                      <a:pt x="-16380" y="-50105"/>
                      <a:pt x="5452" y="164110"/>
                    </a:cubicBezTo>
                    <a:lnTo>
                      <a:pt x="5452" y="164110"/>
                    </a:lnTo>
                  </a:path>
                </a:pathLst>
              </a:custGeom>
              <a:noFill/>
              <a:ln w="50800">
                <a:solidFill>
                  <a:srgbClr val="FF0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cxnSp>
            <p:nvCxnSpPr>
              <p:cNvPr id="75" name="Connettore 2 74"/>
              <p:cNvCxnSpPr/>
              <p:nvPr/>
            </p:nvCxnSpPr>
            <p:spPr>
              <a:xfrm flipV="1">
                <a:off x="5959549" y="3075026"/>
                <a:ext cx="25684" cy="1608616"/>
              </a:xfrm>
              <a:prstGeom prst="straightConnector1">
                <a:avLst/>
              </a:prstGeom>
              <a:ln w="50800" cap="rnd">
                <a:solidFill>
                  <a:srgbClr val="FF0000"/>
                </a:solidFill>
                <a:bevel/>
                <a:headEnd type="none"/>
                <a:tailEnd type="none" w="med" len="lg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Connettore 2 76"/>
              <p:cNvCxnSpPr/>
              <p:nvPr/>
            </p:nvCxnSpPr>
            <p:spPr>
              <a:xfrm flipV="1">
                <a:off x="6099954" y="3080342"/>
                <a:ext cx="26146" cy="1608616"/>
              </a:xfrm>
              <a:prstGeom prst="straightConnector1">
                <a:avLst/>
              </a:prstGeom>
              <a:ln w="50800" cap="rnd">
                <a:solidFill>
                  <a:srgbClr val="FF0000"/>
                </a:solidFill>
                <a:bevel/>
                <a:headEnd type="none"/>
                <a:tailEnd type="none" w="med" len="lg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5" name="Connettore 2 34"/>
            <p:cNvCxnSpPr/>
            <p:nvPr/>
          </p:nvCxnSpPr>
          <p:spPr>
            <a:xfrm flipV="1">
              <a:off x="6020602" y="2464676"/>
              <a:ext cx="43721" cy="2504773"/>
            </a:xfrm>
            <a:prstGeom prst="straightConnector1">
              <a:avLst/>
            </a:prstGeom>
            <a:ln w="38100" cap="rnd">
              <a:solidFill>
                <a:srgbClr val="003D6C"/>
              </a:solidFill>
              <a:prstDash val="sysDash"/>
              <a:bevel/>
              <a:headEnd type="none"/>
              <a:tailEnd type="none" w="med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2134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allAtOnce"/>
      <p:bldP spid="6" grpId="0" animBg="1"/>
      <p:bldP spid="7" grpId="0" uiExpand="1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nettore 1 8"/>
          <p:cNvCxnSpPr/>
          <p:nvPr/>
        </p:nvCxnSpPr>
        <p:spPr>
          <a:xfrm>
            <a:off x="374072" y="1031961"/>
            <a:ext cx="8285019" cy="0"/>
          </a:xfrm>
          <a:prstGeom prst="line">
            <a:avLst/>
          </a:prstGeom>
          <a:ln w="381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Rettangolo 9"/>
          <p:cNvSpPr/>
          <p:nvPr/>
        </p:nvSpPr>
        <p:spPr>
          <a:xfrm>
            <a:off x="259297" y="224011"/>
            <a:ext cx="350929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baseline="30000" dirty="0" smtClean="0">
                <a:solidFill>
                  <a:srgbClr val="003D6C"/>
                </a:solidFill>
                <a:latin typeface="Candara"/>
                <a:cs typeface="Candara"/>
              </a:rPr>
              <a:t>State of the art</a:t>
            </a:r>
            <a:endParaRPr lang="it-IT" sz="60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15" name="Rettangolo 14"/>
          <p:cNvSpPr/>
          <p:nvPr/>
        </p:nvSpPr>
        <p:spPr>
          <a:xfrm>
            <a:off x="259297" y="1320496"/>
            <a:ext cx="6440468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</a:pP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State of the art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is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b="1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[Martin </a:t>
            </a:r>
            <a:r>
              <a:rPr lang="it-IT" sz="2300" b="1" i="1" dirty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et </a:t>
            </a:r>
            <a:r>
              <a:rPr lang="it-IT" sz="2300" b="1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al., 2008]</a:t>
            </a:r>
          </a:p>
          <a:p>
            <a:pPr marL="457200" indent="-457200">
              <a:buSzPct val="60000"/>
              <a:buFont typeface="Lucida Grande"/>
              <a:buChar char="▶"/>
            </a:pPr>
            <a:endParaRPr lang="it-IT" sz="2300" b="1" i="1" dirty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457200" indent="-457200">
              <a:buSzPct val="60000"/>
              <a:buFont typeface="Lucida Grande"/>
              <a:buChar char="▶"/>
            </a:pP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Simple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shapes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only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(i.e., </a:t>
            </a:r>
            <a:r>
              <a:rPr lang="it-IT" sz="2300" b="1" i="1" dirty="0" err="1" smtClean="0">
                <a:solidFill>
                  <a:srgbClr val="FF0000"/>
                </a:solidFill>
                <a:latin typeface="Candara"/>
                <a:ea typeface="Adobe 고딕 Std B"/>
                <a:cs typeface="Candara"/>
              </a:rPr>
              <a:t>one</a:t>
            </a:r>
            <a:r>
              <a:rPr lang="it-IT" sz="2300" b="1" i="1" dirty="0" smtClean="0">
                <a:solidFill>
                  <a:srgbClr val="FF0000"/>
                </a:solidFill>
                <a:latin typeface="Candara"/>
                <a:ea typeface="Adobe 고딕 Std B"/>
                <a:cs typeface="Candara"/>
              </a:rPr>
              <a:t> tube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)</a:t>
            </a:r>
          </a:p>
          <a:p>
            <a:pPr marL="914400" lvl="1" indent="-457200">
              <a:buSzPct val="60000"/>
              <a:buFont typeface="Lucida Grande"/>
              <a:buChar char="▶"/>
            </a:pPr>
            <a:endParaRPr lang="it-IT" sz="2300" b="1" i="1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457200" indent="-457200">
              <a:buSzPct val="60000"/>
              <a:buFont typeface="Lucida Grande"/>
              <a:buChar char="▶"/>
            </a:pPr>
            <a:r>
              <a:rPr lang="it-IT" sz="2300" b="1" i="1" dirty="0" err="1" smtClean="0">
                <a:solidFill>
                  <a:srgbClr val="FF0000"/>
                </a:solidFill>
                <a:latin typeface="Candara"/>
                <a:ea typeface="Adobe 고딕 Std B"/>
                <a:cs typeface="Candara"/>
              </a:rPr>
              <a:t>Implicit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representation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of the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interior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FF0000"/>
                </a:solidFill>
                <a:latin typeface="Candara"/>
                <a:ea typeface="Adobe 고딕 Std B"/>
                <a:cs typeface="Candara"/>
              </a:rPr>
              <a:t>Inefficient</a:t>
            </a:r>
            <a:endParaRPr lang="it-IT" sz="2300" dirty="0" smtClean="0">
              <a:solidFill>
                <a:srgbClr val="FF0000"/>
              </a:solidFill>
              <a:latin typeface="Candara"/>
              <a:ea typeface="Adobe 고딕 Std B"/>
              <a:cs typeface="Candara"/>
            </a:endParaRPr>
          </a:p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FF0000"/>
                </a:solidFill>
                <a:latin typeface="Candara"/>
                <a:ea typeface="Adobe 고딕 Std B"/>
                <a:cs typeface="Candara"/>
              </a:rPr>
              <a:t>Monodirectional</a:t>
            </a:r>
            <a:endParaRPr lang="it-IT" sz="2300" dirty="0" smtClean="0">
              <a:solidFill>
                <a:srgbClr val="FF0000"/>
              </a:solidFill>
              <a:latin typeface="Candara"/>
              <a:ea typeface="Adobe 고딕 Std B"/>
              <a:cs typeface="Candara"/>
            </a:endParaRPr>
          </a:p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FF0000"/>
                </a:solidFill>
                <a:latin typeface="Candara"/>
                <a:ea typeface="Adobe 고딕 Std B"/>
                <a:cs typeface="Candara"/>
              </a:rPr>
              <a:t>Needs</a:t>
            </a:r>
            <a:r>
              <a:rPr lang="it-IT" sz="2300" dirty="0" smtClean="0">
                <a:solidFill>
                  <a:srgbClr val="FF0000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FF0000"/>
                </a:solidFill>
                <a:latin typeface="Candara"/>
                <a:ea typeface="Adobe 고딕 Std B"/>
                <a:cs typeface="Candara"/>
              </a:rPr>
              <a:t>specialized</a:t>
            </a:r>
            <a:r>
              <a:rPr lang="it-IT" sz="2300" dirty="0" smtClean="0">
                <a:solidFill>
                  <a:srgbClr val="FF0000"/>
                </a:solidFill>
                <a:latin typeface="Candara"/>
                <a:ea typeface="Adobe 고딕 Std B"/>
                <a:cs typeface="Candara"/>
              </a:rPr>
              <a:t> code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/>
            </a:r>
            <a:b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</a:b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</p:txBody>
      </p:sp>
      <p:sp>
        <p:nvSpPr>
          <p:cNvPr id="12" name="Rettangolo 11"/>
          <p:cNvSpPr/>
          <p:nvPr/>
        </p:nvSpPr>
        <p:spPr>
          <a:xfrm>
            <a:off x="6609332" y="6481653"/>
            <a:ext cx="2534668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S3PM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 20/06/2017  Berkeley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" y="6389764"/>
            <a:ext cx="451081" cy="433636"/>
          </a:xfrm>
          <a:prstGeom prst="rect">
            <a:avLst/>
          </a:prstGeom>
        </p:spPr>
      </p:pic>
      <p:grpSp>
        <p:nvGrpSpPr>
          <p:cNvPr id="4" name="Gruppo 3"/>
          <p:cNvGrpSpPr/>
          <p:nvPr/>
        </p:nvGrpSpPr>
        <p:grpSpPr>
          <a:xfrm>
            <a:off x="5608942" y="1899669"/>
            <a:ext cx="3066492" cy="735833"/>
            <a:chOff x="5608942" y="1899669"/>
            <a:chExt cx="3066492" cy="735833"/>
          </a:xfrm>
        </p:grpSpPr>
        <p:sp>
          <p:nvSpPr>
            <p:cNvPr id="35" name="Parentesi graffa chiusa 34"/>
            <p:cNvSpPr/>
            <p:nvPr/>
          </p:nvSpPr>
          <p:spPr>
            <a:xfrm>
              <a:off x="5608942" y="1899669"/>
              <a:ext cx="234956" cy="735833"/>
            </a:xfrm>
            <a:prstGeom prst="rightBrace">
              <a:avLst>
                <a:gd name="adj1" fmla="val 71748"/>
                <a:gd name="adj2" fmla="val 50000"/>
              </a:avLst>
            </a:prstGeom>
            <a:ln w="50800">
              <a:solidFill>
                <a:srgbClr val="003D6C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grpSp>
          <p:nvGrpSpPr>
            <p:cNvPr id="45" name="Gruppo 44"/>
            <p:cNvGrpSpPr/>
            <p:nvPr/>
          </p:nvGrpSpPr>
          <p:grpSpPr>
            <a:xfrm>
              <a:off x="6278715" y="2043025"/>
              <a:ext cx="2396719" cy="446276"/>
              <a:chOff x="6483256" y="2043025"/>
              <a:chExt cx="2396719" cy="446276"/>
            </a:xfrm>
          </p:grpSpPr>
          <p:sp>
            <p:nvSpPr>
              <p:cNvPr id="41" name="Rettangolo 40"/>
              <p:cNvSpPr/>
              <p:nvPr/>
            </p:nvSpPr>
            <p:spPr>
              <a:xfrm>
                <a:off x="6483256" y="2043025"/>
                <a:ext cx="1957587" cy="44627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it-IT" sz="2300" b="1" i="1" dirty="0">
                    <a:solidFill>
                      <a:srgbClr val="009051"/>
                    </a:solidFill>
                    <a:latin typeface="Candara"/>
                    <a:ea typeface="Adobe 고딕 Std B"/>
                    <a:cs typeface="Candara"/>
                  </a:rPr>
                  <a:t>Multiple </a:t>
                </a:r>
                <a:r>
                  <a:rPr lang="it-IT" sz="2300" b="1" i="1" dirty="0" err="1">
                    <a:solidFill>
                      <a:srgbClr val="009051"/>
                    </a:solidFill>
                    <a:latin typeface="Candara"/>
                    <a:ea typeface="Adobe 고딕 Std B"/>
                    <a:cs typeface="Candara"/>
                  </a:rPr>
                  <a:t>tubes</a:t>
                </a:r>
                <a:endParaRPr lang="it-IT" sz="2300" dirty="0">
                  <a:solidFill>
                    <a:srgbClr val="009051"/>
                  </a:solidFill>
                </a:endParaRPr>
              </a:p>
            </p:txBody>
          </p:sp>
          <p:pic>
            <p:nvPicPr>
              <p:cNvPr id="43" name="Immagine 42" descr="smiley-face-md.png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441178" y="2050504"/>
                <a:ext cx="438797" cy="438797"/>
              </a:xfrm>
              <a:prstGeom prst="rect">
                <a:avLst/>
              </a:prstGeom>
            </p:spPr>
          </p:pic>
        </p:grpSp>
      </p:grpSp>
      <p:grpSp>
        <p:nvGrpSpPr>
          <p:cNvPr id="5" name="Gruppo 4"/>
          <p:cNvGrpSpPr/>
          <p:nvPr/>
        </p:nvGrpSpPr>
        <p:grpSpPr>
          <a:xfrm>
            <a:off x="5608942" y="2674190"/>
            <a:ext cx="3217306" cy="2153741"/>
            <a:chOff x="5608942" y="2674190"/>
            <a:chExt cx="3217306" cy="2153741"/>
          </a:xfrm>
        </p:grpSpPr>
        <p:sp>
          <p:nvSpPr>
            <p:cNvPr id="34" name="Parentesi graffa chiusa 33"/>
            <p:cNvSpPr/>
            <p:nvPr/>
          </p:nvSpPr>
          <p:spPr>
            <a:xfrm>
              <a:off x="5608942" y="2716324"/>
              <a:ext cx="234956" cy="1600200"/>
            </a:xfrm>
            <a:prstGeom prst="rightBrace">
              <a:avLst>
                <a:gd name="adj1" fmla="val 71748"/>
                <a:gd name="adj2" fmla="val 50000"/>
              </a:avLst>
            </a:prstGeom>
            <a:ln w="50800">
              <a:solidFill>
                <a:srgbClr val="003D6C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grpSp>
          <p:nvGrpSpPr>
            <p:cNvPr id="46" name="Gruppo 45"/>
            <p:cNvGrpSpPr/>
            <p:nvPr/>
          </p:nvGrpSpPr>
          <p:grpSpPr>
            <a:xfrm>
              <a:off x="6284473" y="2674190"/>
              <a:ext cx="2541775" cy="2153741"/>
              <a:chOff x="6489014" y="2674190"/>
              <a:chExt cx="2541775" cy="2153741"/>
            </a:xfrm>
          </p:grpSpPr>
          <p:grpSp>
            <p:nvGrpSpPr>
              <p:cNvPr id="42" name="Gruppo 41"/>
              <p:cNvGrpSpPr/>
              <p:nvPr/>
            </p:nvGrpSpPr>
            <p:grpSpPr>
              <a:xfrm>
                <a:off x="6489014" y="2714839"/>
                <a:ext cx="2541775" cy="2113092"/>
                <a:chOff x="6609332" y="2714839"/>
                <a:chExt cx="2541775" cy="2113092"/>
              </a:xfrm>
            </p:grpSpPr>
            <p:sp>
              <p:nvSpPr>
                <p:cNvPr id="38" name="Rettangolo 37"/>
                <p:cNvSpPr/>
                <p:nvPr/>
              </p:nvSpPr>
              <p:spPr>
                <a:xfrm>
                  <a:off x="6619084" y="2719662"/>
                  <a:ext cx="2532023" cy="210826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marL="1371600" lvl="2" indent="-457200">
                    <a:buSzPct val="60000"/>
                    <a:buFont typeface="Lucida Grande"/>
                    <a:buChar char="▶"/>
                  </a:pPr>
                  <a:endParaRPr lang="it-IT" sz="2300" dirty="0" smtClean="0">
                    <a:solidFill>
                      <a:srgbClr val="009051"/>
                    </a:solidFill>
                    <a:latin typeface="Candara"/>
                    <a:ea typeface="Adobe 고딕 Std B"/>
                    <a:cs typeface="Candara"/>
                  </a:endParaRPr>
                </a:p>
                <a:p>
                  <a:pPr marL="457200" indent="-457200">
                    <a:buSzPct val="60000"/>
                    <a:buFont typeface="Lucida Grande"/>
                    <a:buChar char="▶"/>
                  </a:pPr>
                  <a:r>
                    <a:rPr lang="it-IT" sz="2300" dirty="0" err="1" smtClean="0">
                      <a:solidFill>
                        <a:srgbClr val="009051"/>
                      </a:solidFill>
                      <a:latin typeface="Candara"/>
                      <a:ea typeface="Adobe 고딕 Std B"/>
                      <a:cs typeface="Candara"/>
                    </a:rPr>
                    <a:t>Efficient</a:t>
                  </a:r>
                  <a:r>
                    <a:rPr lang="it-IT" sz="2300" dirty="0" smtClean="0">
                      <a:solidFill>
                        <a:srgbClr val="009051"/>
                      </a:solidFill>
                      <a:latin typeface="Candara"/>
                      <a:ea typeface="Adobe 고딕 Std B"/>
                      <a:cs typeface="Candara"/>
                    </a:rPr>
                    <a:t>!</a:t>
                  </a:r>
                </a:p>
                <a:p>
                  <a:pPr marL="457200" indent="-457200">
                    <a:buSzPct val="60000"/>
                    <a:buFont typeface="Lucida Grande"/>
                    <a:buChar char="▶"/>
                  </a:pPr>
                  <a:r>
                    <a:rPr lang="it-IT" sz="2300" dirty="0" smtClean="0">
                      <a:solidFill>
                        <a:srgbClr val="009051"/>
                      </a:solidFill>
                      <a:latin typeface="Candara"/>
                      <a:ea typeface="Adobe 고딕 Std B"/>
                      <a:cs typeface="Candara"/>
                    </a:rPr>
                    <a:t>Bi-</a:t>
                  </a:r>
                  <a:r>
                    <a:rPr lang="it-IT" sz="2300" dirty="0" err="1" smtClean="0">
                      <a:solidFill>
                        <a:srgbClr val="009051"/>
                      </a:solidFill>
                      <a:latin typeface="Candara"/>
                      <a:ea typeface="Adobe 고딕 Std B"/>
                      <a:cs typeface="Candara"/>
                    </a:rPr>
                    <a:t>directional</a:t>
                  </a:r>
                  <a:endParaRPr lang="it-IT" sz="2300" dirty="0" smtClean="0">
                    <a:solidFill>
                      <a:srgbClr val="009051"/>
                    </a:solidFill>
                    <a:latin typeface="Candara"/>
                    <a:ea typeface="Adobe 고딕 Std B"/>
                    <a:cs typeface="Candara"/>
                  </a:endParaRPr>
                </a:p>
                <a:p>
                  <a:pPr marL="457200" indent="-457200">
                    <a:buSzPct val="60000"/>
                    <a:buFont typeface="Lucida Grande"/>
                    <a:buChar char="▶"/>
                  </a:pPr>
                  <a:r>
                    <a:rPr lang="it-IT" sz="2300" dirty="0" smtClean="0">
                      <a:solidFill>
                        <a:srgbClr val="009051"/>
                      </a:solidFill>
                      <a:latin typeface="Candara"/>
                      <a:ea typeface="Adobe 고딕 Std B"/>
                      <a:cs typeface="Candara"/>
                    </a:rPr>
                    <a:t>Standard code</a:t>
                  </a:r>
                  <a:br>
                    <a:rPr lang="it-IT" sz="2300" dirty="0" smtClean="0">
                      <a:solidFill>
                        <a:srgbClr val="009051"/>
                      </a:solidFill>
                      <a:latin typeface="Candara"/>
                      <a:ea typeface="Adobe 고딕 Std B"/>
                      <a:cs typeface="Candara"/>
                    </a:rPr>
                  </a:br>
                  <a:r>
                    <a:rPr lang="it-IT" sz="1600" dirty="0" smtClean="0">
                      <a:solidFill>
                        <a:srgbClr val="009051"/>
                      </a:solidFill>
                      <a:latin typeface="Candara"/>
                      <a:ea typeface="Adobe 고딕 Std B"/>
                      <a:cs typeface="Candara"/>
                    </a:rPr>
                    <a:t>(e.g. </a:t>
                  </a:r>
                  <a:r>
                    <a:rPr lang="it-IT" sz="1600" dirty="0" err="1" smtClean="0">
                      <a:solidFill>
                        <a:srgbClr val="009051"/>
                      </a:solidFill>
                      <a:latin typeface="Candara"/>
                      <a:ea typeface="Adobe 고딕 Std B"/>
                      <a:cs typeface="Candara"/>
                    </a:rPr>
                    <a:t>marching</a:t>
                  </a:r>
                  <a:r>
                    <a:rPr lang="it-IT" sz="1600" dirty="0" smtClean="0">
                      <a:solidFill>
                        <a:srgbClr val="009051"/>
                      </a:solidFill>
                      <a:latin typeface="Candara"/>
                      <a:ea typeface="Adobe 고딕 Std B"/>
                      <a:cs typeface="Candara"/>
                    </a:rPr>
                    <a:t> </a:t>
                  </a:r>
                  <a:r>
                    <a:rPr lang="it-IT" sz="1600" dirty="0" err="1" smtClean="0">
                      <a:solidFill>
                        <a:srgbClr val="009051"/>
                      </a:solidFill>
                      <a:latin typeface="Candara"/>
                      <a:ea typeface="Adobe 고딕 Std B"/>
                      <a:cs typeface="Candara"/>
                    </a:rPr>
                    <a:t>cubes</a:t>
                  </a:r>
                  <a:r>
                    <a:rPr lang="it-IT" sz="1600" dirty="0" smtClean="0">
                      <a:solidFill>
                        <a:srgbClr val="009051"/>
                      </a:solidFill>
                      <a:latin typeface="Candara"/>
                      <a:ea typeface="Adobe 고딕 Std B"/>
                      <a:cs typeface="Candara"/>
                    </a:rPr>
                    <a:t>)</a:t>
                  </a:r>
                  <a:r>
                    <a:rPr lang="it-IT" sz="2300" dirty="0" smtClean="0">
                      <a:solidFill>
                        <a:srgbClr val="009051"/>
                      </a:solidFill>
                      <a:latin typeface="Candara"/>
                      <a:ea typeface="Adobe 고딕 Std B"/>
                      <a:cs typeface="Candara"/>
                    </a:rPr>
                    <a:t/>
                  </a:r>
                  <a:br>
                    <a:rPr lang="it-IT" sz="2300" dirty="0" smtClean="0">
                      <a:solidFill>
                        <a:srgbClr val="009051"/>
                      </a:solidFill>
                      <a:latin typeface="Candara"/>
                      <a:ea typeface="Adobe 고딕 Std B"/>
                      <a:cs typeface="Candara"/>
                    </a:rPr>
                  </a:br>
                  <a:endParaRPr lang="it-IT" sz="2300" dirty="0" smtClean="0">
                    <a:solidFill>
                      <a:srgbClr val="009051"/>
                    </a:solidFill>
                    <a:latin typeface="Candara"/>
                    <a:ea typeface="Adobe 고딕 Std B"/>
                    <a:cs typeface="Candara"/>
                  </a:endParaRPr>
                </a:p>
              </p:txBody>
            </p:sp>
            <p:sp>
              <p:nvSpPr>
                <p:cNvPr id="40" name="Rettangolo 39"/>
                <p:cNvSpPr/>
                <p:nvPr/>
              </p:nvSpPr>
              <p:spPr>
                <a:xfrm>
                  <a:off x="6609332" y="2714839"/>
                  <a:ext cx="1088760" cy="446276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it-IT" sz="2300" b="1" i="1" dirty="0" err="1">
                      <a:solidFill>
                        <a:srgbClr val="009051"/>
                      </a:solidFill>
                      <a:latin typeface="Candara"/>
                      <a:ea typeface="Adobe 고딕 Std B"/>
                      <a:cs typeface="Candara"/>
                    </a:rPr>
                    <a:t>Explicit</a:t>
                  </a:r>
                  <a:endParaRPr lang="it-IT" sz="2300" dirty="0">
                    <a:solidFill>
                      <a:srgbClr val="009051"/>
                    </a:solidFill>
                  </a:endParaRPr>
                </a:p>
              </p:txBody>
            </p:sp>
          </p:grpSp>
          <p:pic>
            <p:nvPicPr>
              <p:cNvPr id="44" name="Immagine 43" descr="smiley-face-md.png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441178" y="2674190"/>
                <a:ext cx="438797" cy="438797"/>
              </a:xfrm>
              <a:prstGeom prst="rect">
                <a:avLst/>
              </a:prstGeom>
            </p:spPr>
          </p:pic>
        </p:grpSp>
      </p:grpSp>
      <p:grpSp>
        <p:nvGrpSpPr>
          <p:cNvPr id="13" name="Gruppo 12"/>
          <p:cNvGrpSpPr/>
          <p:nvPr/>
        </p:nvGrpSpPr>
        <p:grpSpPr>
          <a:xfrm>
            <a:off x="650894" y="4483891"/>
            <a:ext cx="6628211" cy="2078822"/>
            <a:chOff x="650894" y="4483891"/>
            <a:chExt cx="6628211" cy="2078822"/>
          </a:xfrm>
        </p:grpSpPr>
        <p:grpSp>
          <p:nvGrpSpPr>
            <p:cNvPr id="36" name="Gruppo 35"/>
            <p:cNvGrpSpPr/>
            <p:nvPr/>
          </p:nvGrpSpPr>
          <p:grpSpPr>
            <a:xfrm>
              <a:off x="650894" y="4483891"/>
              <a:ext cx="3800731" cy="1977909"/>
              <a:chOff x="650894" y="4483891"/>
              <a:chExt cx="3800731" cy="1977909"/>
            </a:xfrm>
          </p:grpSpPr>
          <p:grpSp>
            <p:nvGrpSpPr>
              <p:cNvPr id="47" name="Gruppo 46"/>
              <p:cNvGrpSpPr/>
              <p:nvPr/>
            </p:nvGrpSpPr>
            <p:grpSpPr>
              <a:xfrm>
                <a:off x="1964520" y="4483891"/>
                <a:ext cx="2487105" cy="1977909"/>
                <a:chOff x="807818" y="4483891"/>
                <a:chExt cx="2757297" cy="2192784"/>
              </a:xfrm>
            </p:grpSpPr>
            <p:pic>
              <p:nvPicPr>
                <p:cNvPr id="62" name="Immagine 61"/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07818" y="4483891"/>
                  <a:ext cx="2757297" cy="1943261"/>
                </a:xfrm>
                <a:prstGeom prst="rect">
                  <a:avLst/>
                </a:prstGeom>
              </p:spPr>
            </p:pic>
            <p:pic>
              <p:nvPicPr>
                <p:cNvPr id="63" name="Immagine 62"/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387741" y="6447254"/>
                  <a:ext cx="1597450" cy="229421"/>
                </a:xfrm>
                <a:prstGeom prst="rect">
                  <a:avLst/>
                </a:prstGeom>
              </p:spPr>
            </p:pic>
          </p:grpSp>
          <p:pic>
            <p:nvPicPr>
              <p:cNvPr id="48" name="Immagine 47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50894" y="4586968"/>
                <a:ext cx="1555992" cy="1656442"/>
              </a:xfrm>
              <a:prstGeom prst="rect">
                <a:avLst/>
              </a:prstGeom>
            </p:spPr>
          </p:pic>
        </p:grpSp>
        <p:grpSp>
          <p:nvGrpSpPr>
            <p:cNvPr id="49" name="Gruppo 48"/>
            <p:cNvGrpSpPr/>
            <p:nvPr/>
          </p:nvGrpSpPr>
          <p:grpSpPr>
            <a:xfrm>
              <a:off x="3327239" y="4694697"/>
              <a:ext cx="3951866" cy="1868016"/>
              <a:chOff x="2318579" y="4717599"/>
              <a:chExt cx="4381186" cy="2070952"/>
            </a:xfrm>
          </p:grpSpPr>
          <p:grpSp>
            <p:nvGrpSpPr>
              <p:cNvPr id="51" name="Gruppo 50"/>
              <p:cNvGrpSpPr/>
              <p:nvPr/>
            </p:nvGrpSpPr>
            <p:grpSpPr>
              <a:xfrm>
                <a:off x="2318579" y="4717599"/>
                <a:ext cx="4381186" cy="1644770"/>
                <a:chOff x="2318579" y="4717599"/>
                <a:chExt cx="4381186" cy="1644770"/>
              </a:xfrm>
            </p:grpSpPr>
            <p:grpSp>
              <p:nvGrpSpPr>
                <p:cNvPr id="53" name="Gruppo 52"/>
                <p:cNvGrpSpPr/>
                <p:nvPr/>
              </p:nvGrpSpPr>
              <p:grpSpPr>
                <a:xfrm>
                  <a:off x="3948332" y="4717600"/>
                  <a:ext cx="2751433" cy="1644769"/>
                  <a:chOff x="6329503" y="3807695"/>
                  <a:chExt cx="2886689" cy="1725623"/>
                </a:xfrm>
              </p:grpSpPr>
              <p:pic>
                <p:nvPicPr>
                  <p:cNvPr id="58" name="Immagine 57"/>
                  <p:cNvPicPr>
                    <a:picLocks noChangeAspect="1"/>
                  </p:cNvPicPr>
                  <p:nvPr/>
                </p:nvPicPr>
                <p:blipFill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6329503" y="3807695"/>
                    <a:ext cx="2886689" cy="1725623"/>
                  </a:xfrm>
                  <a:prstGeom prst="rect">
                    <a:avLst/>
                  </a:prstGeom>
                </p:spPr>
              </p:pic>
              <p:sp>
                <p:nvSpPr>
                  <p:cNvPr id="59" name="Rettangolo 58"/>
                  <p:cNvSpPr/>
                  <p:nvPr/>
                </p:nvSpPr>
                <p:spPr>
                  <a:xfrm>
                    <a:off x="6329503" y="3807695"/>
                    <a:ext cx="2814497" cy="1725623"/>
                  </a:xfrm>
                  <a:prstGeom prst="rect">
                    <a:avLst/>
                  </a:prstGeom>
                  <a:noFill/>
                  <a:ln w="38100">
                    <a:solidFill>
                      <a:srgbClr val="003D6C"/>
                    </a:solidFill>
                  </a:ln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it-IT"/>
                  </a:p>
                </p:txBody>
              </p:sp>
            </p:grpSp>
            <p:grpSp>
              <p:nvGrpSpPr>
                <p:cNvPr id="54" name="Gruppo 53"/>
                <p:cNvGrpSpPr/>
                <p:nvPr/>
              </p:nvGrpSpPr>
              <p:grpSpPr>
                <a:xfrm>
                  <a:off x="2318579" y="4717599"/>
                  <a:ext cx="1629753" cy="1644770"/>
                  <a:chOff x="7718050" y="1816728"/>
                  <a:chExt cx="1629753" cy="1644770"/>
                </a:xfrm>
              </p:grpSpPr>
              <p:sp>
                <p:nvSpPr>
                  <p:cNvPr id="55" name="Rettangolo 54"/>
                  <p:cNvSpPr/>
                  <p:nvPr/>
                </p:nvSpPr>
                <p:spPr>
                  <a:xfrm>
                    <a:off x="7718050" y="2492920"/>
                    <a:ext cx="871464" cy="534311"/>
                  </a:xfrm>
                  <a:prstGeom prst="rect">
                    <a:avLst/>
                  </a:prstGeom>
                  <a:noFill/>
                  <a:ln w="38100">
                    <a:solidFill>
                      <a:srgbClr val="003D6C"/>
                    </a:solidFill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it-IT"/>
                  </a:p>
                </p:txBody>
              </p:sp>
              <p:cxnSp>
                <p:nvCxnSpPr>
                  <p:cNvPr id="56" name="Connettore 1 55"/>
                  <p:cNvCxnSpPr/>
                  <p:nvPr/>
                </p:nvCxnSpPr>
                <p:spPr>
                  <a:xfrm>
                    <a:off x="8589514" y="3027231"/>
                    <a:ext cx="758289" cy="434267"/>
                  </a:xfrm>
                  <a:prstGeom prst="line">
                    <a:avLst/>
                  </a:prstGeom>
                  <a:ln w="38100">
                    <a:solidFill>
                      <a:srgbClr val="003D6C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7" name="Connettore 1 56"/>
                  <p:cNvCxnSpPr/>
                  <p:nvPr/>
                </p:nvCxnSpPr>
                <p:spPr>
                  <a:xfrm flipH="1">
                    <a:off x="8589514" y="1816728"/>
                    <a:ext cx="758289" cy="676192"/>
                  </a:xfrm>
                  <a:prstGeom prst="line">
                    <a:avLst/>
                  </a:prstGeom>
                  <a:ln w="38100">
                    <a:solidFill>
                      <a:srgbClr val="003D6C"/>
                    </a:solidFill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pic>
            <p:nvPicPr>
              <p:cNvPr id="52" name="Immagine 51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75253" y="6508148"/>
                <a:ext cx="628782" cy="280403"/>
              </a:xfrm>
              <a:prstGeom prst="rect">
                <a:avLst/>
              </a:prstGeom>
            </p:spPr>
          </p:pic>
        </p:grpSp>
        <p:cxnSp>
          <p:nvCxnSpPr>
            <p:cNvPr id="64" name="Connettore 2 63"/>
            <p:cNvCxnSpPr/>
            <p:nvPr/>
          </p:nvCxnSpPr>
          <p:spPr>
            <a:xfrm>
              <a:off x="1749070" y="5786581"/>
              <a:ext cx="470516" cy="0"/>
            </a:xfrm>
            <a:prstGeom prst="straightConnector1">
              <a:avLst/>
            </a:prstGeom>
            <a:ln w="76200">
              <a:solidFill>
                <a:srgbClr val="003D6C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90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nettore 1 5"/>
          <p:cNvCxnSpPr/>
          <p:nvPr/>
        </p:nvCxnSpPr>
        <p:spPr>
          <a:xfrm>
            <a:off x="374072" y="1031961"/>
            <a:ext cx="8285019" cy="0"/>
          </a:xfrm>
          <a:prstGeom prst="line">
            <a:avLst/>
          </a:prstGeom>
          <a:ln w="381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ttangolo 6"/>
          <p:cNvSpPr/>
          <p:nvPr/>
        </p:nvSpPr>
        <p:spPr>
          <a:xfrm>
            <a:off x="259297" y="224011"/>
            <a:ext cx="285366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baseline="30000" dirty="0" smtClean="0">
                <a:solidFill>
                  <a:srgbClr val="003D6C"/>
                </a:solidFill>
                <a:latin typeface="Candara"/>
                <a:cs typeface="Candara"/>
              </a:rPr>
              <a:t>Our </a:t>
            </a:r>
            <a:r>
              <a:rPr lang="fr-FR" sz="6000" b="1" baseline="30000" dirty="0" err="1" smtClean="0">
                <a:solidFill>
                  <a:srgbClr val="003D6C"/>
                </a:solidFill>
                <a:latin typeface="Candara"/>
                <a:cs typeface="Candara"/>
              </a:rPr>
              <a:t>method</a:t>
            </a:r>
            <a:endParaRPr lang="it-IT" sz="60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" y="6389764"/>
            <a:ext cx="451081" cy="433636"/>
          </a:xfrm>
          <a:prstGeom prst="rect">
            <a:avLst/>
          </a:prstGeom>
        </p:spPr>
      </p:pic>
      <p:sp>
        <p:nvSpPr>
          <p:cNvPr id="10" name="CasellaDiTesto 9"/>
          <p:cNvSpPr txBox="1"/>
          <p:nvPr/>
        </p:nvSpPr>
        <p:spPr>
          <a:xfrm>
            <a:off x="259296" y="1311829"/>
            <a:ext cx="888470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</a:pPr>
            <a:r>
              <a:rPr lang="it-IT" sz="2300" b="1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Input: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a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surface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mesh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and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its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curve-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skeleton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457200" indent="-457200">
              <a:buSzPct val="60000"/>
              <a:buFont typeface="Lucida Grande"/>
              <a:buChar char="▶"/>
            </a:pPr>
            <a:r>
              <a:rPr lang="it-IT" sz="2300" b="1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Output: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a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solid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mesh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with a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cylindrical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map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encoded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in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its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vertices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</p:txBody>
      </p:sp>
      <p:grpSp>
        <p:nvGrpSpPr>
          <p:cNvPr id="2" name="Gruppo 1"/>
          <p:cNvGrpSpPr/>
          <p:nvPr/>
        </p:nvGrpSpPr>
        <p:grpSpPr>
          <a:xfrm>
            <a:off x="1567631" y="2165802"/>
            <a:ext cx="3355530" cy="2456804"/>
            <a:chOff x="1567631" y="2165802"/>
            <a:chExt cx="3355530" cy="2456804"/>
          </a:xfrm>
        </p:grpSpPr>
        <p:cxnSp>
          <p:nvCxnSpPr>
            <p:cNvPr id="60" name="Connettore 7 59"/>
            <p:cNvCxnSpPr>
              <a:cxnSpLocks noChangeAspect="1"/>
            </p:cNvCxnSpPr>
            <p:nvPr/>
          </p:nvCxnSpPr>
          <p:spPr>
            <a:xfrm>
              <a:off x="1567631" y="3467708"/>
              <a:ext cx="914400" cy="914400"/>
            </a:xfrm>
            <a:prstGeom prst="curvedConnector3">
              <a:avLst/>
            </a:prstGeom>
            <a:ln w="50800">
              <a:solidFill>
                <a:srgbClr val="003D6C"/>
              </a:solidFill>
              <a:headEnd type="triangle"/>
              <a:tailEnd type="none"/>
            </a:ln>
            <a:effectLst/>
            <a:scene3d>
              <a:camera prst="orthographicFront">
                <a:rot lat="0" lon="10800000" rev="0"/>
              </a:camera>
              <a:lightRig rig="threePt" dir="t"/>
            </a:scene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8" name="Gruppo 47"/>
            <p:cNvGrpSpPr/>
            <p:nvPr/>
          </p:nvGrpSpPr>
          <p:grpSpPr>
            <a:xfrm>
              <a:off x="2439402" y="2165802"/>
              <a:ext cx="2483759" cy="2456804"/>
              <a:chOff x="2732703" y="2183055"/>
              <a:chExt cx="2483759" cy="2456804"/>
            </a:xfrm>
          </p:grpSpPr>
          <p:pic>
            <p:nvPicPr>
              <p:cNvPr id="66" name="Immagine 65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1540000">
                <a:off x="2732703" y="2183055"/>
                <a:ext cx="1292668" cy="2456804"/>
              </a:xfrm>
              <a:prstGeom prst="rect">
                <a:avLst/>
              </a:prstGeom>
            </p:spPr>
          </p:pic>
          <p:sp>
            <p:nvSpPr>
              <p:cNvPr id="71" name="Rettangolo 70"/>
              <p:cNvSpPr/>
              <p:nvPr/>
            </p:nvSpPr>
            <p:spPr>
              <a:xfrm>
                <a:off x="3875872" y="2583406"/>
                <a:ext cx="1340590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it-IT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COMPUTE</a:t>
                </a:r>
              </a:p>
              <a:p>
                <a:r>
                  <a:rPr lang="it-IT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HEIGHT</a:t>
                </a:r>
                <a:endParaRPr lang="it-IT" b="1" dirty="0">
                  <a:solidFill>
                    <a:srgbClr val="003D6C"/>
                  </a:solidFill>
                </a:endParaRPr>
              </a:p>
            </p:txBody>
          </p:sp>
        </p:grpSp>
      </p:grpSp>
      <p:grpSp>
        <p:nvGrpSpPr>
          <p:cNvPr id="3" name="Gruppo 2"/>
          <p:cNvGrpSpPr/>
          <p:nvPr/>
        </p:nvGrpSpPr>
        <p:grpSpPr>
          <a:xfrm>
            <a:off x="1369021" y="4743831"/>
            <a:ext cx="2560137" cy="2113334"/>
            <a:chOff x="1369021" y="4743831"/>
            <a:chExt cx="2560137" cy="2113334"/>
          </a:xfrm>
        </p:grpSpPr>
        <p:cxnSp>
          <p:nvCxnSpPr>
            <p:cNvPr id="30" name="Connettore 7 29"/>
            <p:cNvCxnSpPr/>
            <p:nvPr/>
          </p:nvCxnSpPr>
          <p:spPr>
            <a:xfrm>
              <a:off x="1369021" y="4743831"/>
              <a:ext cx="914400" cy="914400"/>
            </a:xfrm>
            <a:prstGeom prst="curvedConnector3">
              <a:avLst/>
            </a:prstGeom>
            <a:ln w="50800">
              <a:solidFill>
                <a:srgbClr val="003D6C"/>
              </a:solidFill>
              <a:headEnd type="none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" name="Gruppo 35"/>
            <p:cNvGrpSpPr/>
            <p:nvPr/>
          </p:nvGrpSpPr>
          <p:grpSpPr>
            <a:xfrm>
              <a:off x="2243277" y="4869699"/>
              <a:ext cx="1685881" cy="1987466"/>
              <a:chOff x="2518855" y="4646869"/>
              <a:chExt cx="1685881" cy="1987466"/>
            </a:xfrm>
          </p:grpSpPr>
          <p:pic>
            <p:nvPicPr>
              <p:cNvPr id="67" name="Immagine 66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07074" y="4646869"/>
                <a:ext cx="1525145" cy="1395345"/>
              </a:xfrm>
              <a:prstGeom prst="rect">
                <a:avLst/>
              </a:prstGeom>
            </p:spPr>
          </p:pic>
          <p:sp>
            <p:nvSpPr>
              <p:cNvPr id="72" name="Rettangolo 71"/>
              <p:cNvSpPr/>
              <p:nvPr/>
            </p:nvSpPr>
            <p:spPr>
              <a:xfrm>
                <a:off x="2518855" y="5988004"/>
                <a:ext cx="1685881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COMPUTE</a:t>
                </a:r>
              </a:p>
              <a:p>
                <a:pPr algn="ctr"/>
                <a:r>
                  <a:rPr lang="it-IT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RADIUS</a:t>
                </a:r>
                <a:endParaRPr lang="it-IT" b="1" dirty="0">
                  <a:solidFill>
                    <a:srgbClr val="003D6C"/>
                  </a:solidFill>
                </a:endParaRPr>
              </a:p>
            </p:txBody>
          </p:sp>
        </p:grpSp>
      </p:grpSp>
      <p:grpSp>
        <p:nvGrpSpPr>
          <p:cNvPr id="4" name="Gruppo 3"/>
          <p:cNvGrpSpPr/>
          <p:nvPr/>
        </p:nvGrpSpPr>
        <p:grpSpPr>
          <a:xfrm>
            <a:off x="3997790" y="3411100"/>
            <a:ext cx="2591671" cy="2855183"/>
            <a:chOff x="3997790" y="3411100"/>
            <a:chExt cx="2591671" cy="2855183"/>
          </a:xfrm>
        </p:grpSpPr>
        <p:cxnSp>
          <p:nvCxnSpPr>
            <p:cNvPr id="62" name="Connettore 7 61"/>
            <p:cNvCxnSpPr/>
            <p:nvPr/>
          </p:nvCxnSpPr>
          <p:spPr>
            <a:xfrm>
              <a:off x="3997790" y="3467708"/>
              <a:ext cx="914400" cy="914400"/>
            </a:xfrm>
            <a:prstGeom prst="curvedConnector3">
              <a:avLst/>
            </a:prstGeom>
            <a:ln w="50800">
              <a:solidFill>
                <a:srgbClr val="003D6C"/>
              </a:solidFill>
              <a:headEnd type="none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Connettore 7 62"/>
            <p:cNvCxnSpPr>
              <a:cxnSpLocks noChangeAspect="1"/>
            </p:cNvCxnSpPr>
            <p:nvPr/>
          </p:nvCxnSpPr>
          <p:spPr>
            <a:xfrm>
              <a:off x="4183854" y="4743831"/>
              <a:ext cx="914400" cy="914400"/>
            </a:xfrm>
            <a:prstGeom prst="curvedConnector3">
              <a:avLst/>
            </a:prstGeom>
            <a:ln w="50800">
              <a:solidFill>
                <a:srgbClr val="003D6C"/>
              </a:solidFill>
              <a:headEnd type="triangle"/>
              <a:tailEnd type="none"/>
            </a:ln>
            <a:effectLst/>
            <a:scene3d>
              <a:camera prst="orthographicFront">
                <a:rot lat="0" lon="10800000" rev="0"/>
              </a:camera>
              <a:lightRig rig="threePt" dir="t"/>
            </a:scene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9" name="Gruppo 48"/>
            <p:cNvGrpSpPr/>
            <p:nvPr/>
          </p:nvGrpSpPr>
          <p:grpSpPr>
            <a:xfrm>
              <a:off x="5160438" y="3411100"/>
              <a:ext cx="1429023" cy="2855183"/>
              <a:chOff x="5488245" y="3428353"/>
              <a:chExt cx="1429023" cy="2855183"/>
            </a:xfrm>
          </p:grpSpPr>
          <p:pic>
            <p:nvPicPr>
              <p:cNvPr id="68" name="Immagine 67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60000">
                <a:off x="5604585" y="3428353"/>
                <a:ext cx="1196344" cy="2140818"/>
              </a:xfrm>
              <a:prstGeom prst="rect">
                <a:avLst/>
              </a:prstGeom>
            </p:spPr>
          </p:pic>
          <p:sp>
            <p:nvSpPr>
              <p:cNvPr id="73" name="Rettangolo 72"/>
              <p:cNvSpPr/>
              <p:nvPr/>
            </p:nvSpPr>
            <p:spPr>
              <a:xfrm>
                <a:off x="5488245" y="5637205"/>
                <a:ext cx="1429023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CUT OPEN</a:t>
                </a:r>
              </a:p>
              <a:p>
                <a:pPr algn="ctr"/>
                <a:r>
                  <a:rPr lang="it-IT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CYLINDER</a:t>
                </a:r>
                <a:endParaRPr lang="it-IT" b="1" dirty="0">
                  <a:solidFill>
                    <a:srgbClr val="003D6C"/>
                  </a:solidFill>
                </a:endParaRPr>
              </a:p>
            </p:txBody>
          </p:sp>
        </p:grpSp>
      </p:grpSp>
      <p:grpSp>
        <p:nvGrpSpPr>
          <p:cNvPr id="51" name="Gruppo 50"/>
          <p:cNvGrpSpPr/>
          <p:nvPr/>
        </p:nvGrpSpPr>
        <p:grpSpPr>
          <a:xfrm>
            <a:off x="116428" y="3253108"/>
            <a:ext cx="1283372" cy="2774455"/>
            <a:chOff x="116428" y="3253108"/>
            <a:chExt cx="1283372" cy="2774455"/>
          </a:xfrm>
        </p:grpSpPr>
        <p:sp>
          <p:nvSpPr>
            <p:cNvPr id="70" name="Rettangolo 69"/>
            <p:cNvSpPr/>
            <p:nvPr/>
          </p:nvSpPr>
          <p:spPr>
            <a:xfrm>
              <a:off x="116428" y="5658231"/>
              <a:ext cx="122212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INPUT</a:t>
              </a:r>
              <a:endParaRPr lang="it-IT" b="1" dirty="0">
                <a:solidFill>
                  <a:srgbClr val="003D6C"/>
                </a:solidFill>
              </a:endParaRPr>
            </a:p>
          </p:txBody>
        </p:sp>
        <p:grpSp>
          <p:nvGrpSpPr>
            <p:cNvPr id="32" name="Gruppo 31"/>
            <p:cNvGrpSpPr/>
            <p:nvPr/>
          </p:nvGrpSpPr>
          <p:grpSpPr>
            <a:xfrm>
              <a:off x="120469" y="3253108"/>
              <a:ext cx="1279331" cy="2456804"/>
              <a:chOff x="275746" y="3270361"/>
              <a:chExt cx="1279331" cy="2456804"/>
            </a:xfrm>
          </p:grpSpPr>
          <p:pic>
            <p:nvPicPr>
              <p:cNvPr id="64" name="Immagine 63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5746" y="3270361"/>
                <a:ext cx="1279331" cy="2456804"/>
              </a:xfrm>
              <a:prstGeom prst="rect">
                <a:avLst/>
              </a:prstGeom>
            </p:spPr>
          </p:pic>
          <p:cxnSp>
            <p:nvCxnSpPr>
              <p:cNvPr id="75" name="Connettore 2 74"/>
              <p:cNvCxnSpPr/>
              <p:nvPr/>
            </p:nvCxnSpPr>
            <p:spPr>
              <a:xfrm flipV="1">
                <a:off x="856878" y="3514975"/>
                <a:ext cx="33746" cy="1933271"/>
              </a:xfrm>
              <a:prstGeom prst="straightConnector1">
                <a:avLst/>
              </a:prstGeom>
              <a:ln w="38100" cap="rnd">
                <a:solidFill>
                  <a:srgbClr val="003D6C"/>
                </a:solidFill>
                <a:prstDash val="solid"/>
                <a:bevel/>
                <a:headEnd type="none"/>
                <a:tailEnd type="none" w="med" len="lg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" name="Gruppo 4"/>
          <p:cNvGrpSpPr/>
          <p:nvPr/>
        </p:nvGrpSpPr>
        <p:grpSpPr>
          <a:xfrm>
            <a:off x="6683356" y="3184096"/>
            <a:ext cx="2196755" cy="3076658"/>
            <a:chOff x="6683356" y="3184096"/>
            <a:chExt cx="2196755" cy="3076658"/>
          </a:xfrm>
        </p:grpSpPr>
        <p:grpSp>
          <p:nvGrpSpPr>
            <p:cNvPr id="50" name="Gruppo 49"/>
            <p:cNvGrpSpPr/>
            <p:nvPr/>
          </p:nvGrpSpPr>
          <p:grpSpPr>
            <a:xfrm>
              <a:off x="7117919" y="3184096"/>
              <a:ext cx="1762192" cy="3076658"/>
              <a:chOff x="7376714" y="3201349"/>
              <a:chExt cx="1762192" cy="3076658"/>
            </a:xfrm>
          </p:grpSpPr>
          <p:pic>
            <p:nvPicPr>
              <p:cNvPr id="69" name="Immagine 68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376714" y="3201349"/>
                <a:ext cx="1762192" cy="2456804"/>
              </a:xfrm>
              <a:prstGeom prst="rect">
                <a:avLst/>
              </a:prstGeom>
            </p:spPr>
          </p:pic>
          <p:sp>
            <p:nvSpPr>
              <p:cNvPr id="74" name="Rettangolo 73"/>
              <p:cNvSpPr/>
              <p:nvPr/>
            </p:nvSpPr>
            <p:spPr>
              <a:xfrm>
                <a:off x="7479093" y="5631676"/>
                <a:ext cx="1407921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COMPUTE</a:t>
                </a:r>
              </a:p>
              <a:p>
                <a:pPr algn="ctr"/>
                <a:r>
                  <a:rPr lang="it-IT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AZIMUTH</a:t>
                </a:r>
                <a:endParaRPr lang="it-IT" b="1" dirty="0">
                  <a:solidFill>
                    <a:srgbClr val="003D6C"/>
                  </a:solidFill>
                </a:endParaRPr>
              </a:p>
            </p:txBody>
          </p:sp>
        </p:grpSp>
        <p:cxnSp>
          <p:nvCxnSpPr>
            <p:cNvPr id="38" name="Connettore 2 37"/>
            <p:cNvCxnSpPr/>
            <p:nvPr/>
          </p:nvCxnSpPr>
          <p:spPr>
            <a:xfrm>
              <a:off x="6683356" y="4567774"/>
              <a:ext cx="590916" cy="0"/>
            </a:xfrm>
            <a:prstGeom prst="straightConnector1">
              <a:avLst/>
            </a:prstGeom>
            <a:ln w="50800">
              <a:solidFill>
                <a:srgbClr val="003D6C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1" name="Rettangolo 80"/>
          <p:cNvSpPr/>
          <p:nvPr/>
        </p:nvSpPr>
        <p:spPr>
          <a:xfrm>
            <a:off x="6609332" y="6481653"/>
            <a:ext cx="2534668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S3PM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 20/06/2017  Berkeley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15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nettore 1 5"/>
          <p:cNvCxnSpPr/>
          <p:nvPr/>
        </p:nvCxnSpPr>
        <p:spPr>
          <a:xfrm>
            <a:off x="374072" y="1031961"/>
            <a:ext cx="8285019" cy="0"/>
          </a:xfrm>
          <a:prstGeom prst="line">
            <a:avLst/>
          </a:prstGeom>
          <a:ln w="381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ttangolo 6"/>
          <p:cNvSpPr/>
          <p:nvPr/>
        </p:nvSpPr>
        <p:spPr>
          <a:xfrm>
            <a:off x="259297" y="224011"/>
            <a:ext cx="339708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baseline="30000" dirty="0" err="1" smtClean="0">
                <a:solidFill>
                  <a:srgbClr val="003D6C"/>
                </a:solidFill>
                <a:latin typeface="Candara"/>
                <a:cs typeface="Candara"/>
              </a:rPr>
              <a:t>Harmonic</a:t>
            </a:r>
            <a:r>
              <a:rPr lang="fr-FR" sz="6000" b="1" baseline="30000" dirty="0" smtClean="0">
                <a:solidFill>
                  <a:srgbClr val="003D6C"/>
                </a:solidFill>
                <a:latin typeface="Candara"/>
                <a:cs typeface="Candara"/>
              </a:rPr>
              <a:t> </a:t>
            </a:r>
            <a:r>
              <a:rPr lang="fr-FR" sz="6000" b="1" baseline="30000" dirty="0" err="1" smtClean="0">
                <a:solidFill>
                  <a:srgbClr val="003D6C"/>
                </a:solidFill>
                <a:latin typeface="Candara"/>
                <a:cs typeface="Candara"/>
              </a:rPr>
              <a:t>map</a:t>
            </a:r>
            <a:endParaRPr lang="it-IT" sz="60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6609332" y="6481653"/>
            <a:ext cx="2534668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S3PM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 20/06/2017  Berkeley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" y="6389764"/>
            <a:ext cx="451081" cy="433636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259297" y="1311829"/>
            <a:ext cx="759991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</a:pP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Three </a:t>
            </a:r>
            <a:r>
              <a:rPr lang="it-IT" sz="2300" b="1" i="1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harmonic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functions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: </a:t>
            </a:r>
          </a:p>
          <a:p>
            <a:pPr marL="457200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Dirichlet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boundary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conditions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on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function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extrema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979" y="1374123"/>
            <a:ext cx="1130254" cy="321688"/>
          </a:xfrm>
          <a:prstGeom prst="rect">
            <a:avLst/>
          </a:prstGeom>
        </p:spPr>
      </p:pic>
      <p:grpSp>
        <p:nvGrpSpPr>
          <p:cNvPr id="17" name="Gruppo 16"/>
          <p:cNvGrpSpPr/>
          <p:nvPr/>
        </p:nvGrpSpPr>
        <p:grpSpPr>
          <a:xfrm>
            <a:off x="2979250" y="2534856"/>
            <a:ext cx="2615408" cy="3854908"/>
            <a:chOff x="2979250" y="2534856"/>
            <a:chExt cx="2615408" cy="3854908"/>
          </a:xfrm>
        </p:grpSpPr>
        <p:pic>
          <p:nvPicPr>
            <p:cNvPr id="3" name="Immagine 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41997" y="2542412"/>
              <a:ext cx="2006427" cy="516940"/>
            </a:xfrm>
            <a:prstGeom prst="rect">
              <a:avLst/>
            </a:prstGeom>
          </p:spPr>
        </p:pic>
        <p:pic>
          <p:nvPicPr>
            <p:cNvPr id="20" name="Immagine 1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19134" y="3598349"/>
              <a:ext cx="2491204" cy="2777874"/>
            </a:xfrm>
            <a:prstGeom prst="rect">
              <a:avLst/>
            </a:prstGeom>
          </p:spPr>
        </p:pic>
        <p:cxnSp>
          <p:nvCxnSpPr>
            <p:cNvPr id="13" name="Connettore 1 12"/>
            <p:cNvCxnSpPr/>
            <p:nvPr/>
          </p:nvCxnSpPr>
          <p:spPr>
            <a:xfrm>
              <a:off x="3019134" y="2534856"/>
              <a:ext cx="0" cy="3854908"/>
            </a:xfrm>
            <a:prstGeom prst="line">
              <a:avLst/>
            </a:prstGeom>
            <a:ln w="25400" cap="rnd" cmpd="sng">
              <a:solidFill>
                <a:srgbClr val="003D6C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ttangolo 26"/>
            <p:cNvSpPr/>
            <p:nvPr/>
          </p:nvSpPr>
          <p:spPr>
            <a:xfrm>
              <a:off x="2979250" y="5832372"/>
              <a:ext cx="76389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b="1" dirty="0" err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srf</a:t>
              </a:r>
              <a:endParaRPr lang="it-IT" b="1" dirty="0">
                <a:solidFill>
                  <a:srgbClr val="003D6C"/>
                </a:solidFill>
              </a:endParaRPr>
            </a:p>
          </p:txBody>
        </p:sp>
        <p:grpSp>
          <p:nvGrpSpPr>
            <p:cNvPr id="35" name="Gruppo 34"/>
            <p:cNvGrpSpPr/>
            <p:nvPr/>
          </p:nvGrpSpPr>
          <p:grpSpPr>
            <a:xfrm>
              <a:off x="4751608" y="3464318"/>
              <a:ext cx="843050" cy="690993"/>
              <a:chOff x="4751608" y="3464318"/>
              <a:chExt cx="843050" cy="690993"/>
            </a:xfrm>
          </p:grpSpPr>
          <p:sp>
            <p:nvSpPr>
              <p:cNvPr id="28" name="Rettangolo 27"/>
              <p:cNvSpPr/>
              <p:nvPr/>
            </p:nvSpPr>
            <p:spPr>
              <a:xfrm>
                <a:off x="4830768" y="3464318"/>
                <a:ext cx="76389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b="1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axis</a:t>
                </a:r>
                <a:endParaRPr lang="it-IT" b="1" dirty="0">
                  <a:solidFill>
                    <a:srgbClr val="003D6C"/>
                  </a:solidFill>
                </a:endParaRPr>
              </a:p>
            </p:txBody>
          </p:sp>
          <p:cxnSp>
            <p:nvCxnSpPr>
              <p:cNvPr id="31" name="Connettore 2 30"/>
              <p:cNvCxnSpPr/>
              <p:nvPr/>
            </p:nvCxnSpPr>
            <p:spPr>
              <a:xfrm flipH="1">
                <a:off x="4751608" y="3813079"/>
                <a:ext cx="334881" cy="342232"/>
              </a:xfrm>
              <a:prstGeom prst="straightConnector1">
                <a:avLst/>
              </a:prstGeom>
              <a:ln w="50800">
                <a:solidFill>
                  <a:srgbClr val="003D6C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8" name="Gruppo 47"/>
          <p:cNvGrpSpPr/>
          <p:nvPr/>
        </p:nvGrpSpPr>
        <p:grpSpPr>
          <a:xfrm>
            <a:off x="5713859" y="2534856"/>
            <a:ext cx="2599951" cy="3854908"/>
            <a:chOff x="5713859" y="2534856"/>
            <a:chExt cx="2599951" cy="3854908"/>
          </a:xfrm>
        </p:grpSpPr>
        <p:cxnSp>
          <p:nvCxnSpPr>
            <p:cNvPr id="15" name="Connettore 1 14"/>
            <p:cNvCxnSpPr/>
            <p:nvPr/>
          </p:nvCxnSpPr>
          <p:spPr>
            <a:xfrm>
              <a:off x="5713859" y="2534856"/>
              <a:ext cx="0" cy="3854908"/>
            </a:xfrm>
            <a:prstGeom prst="line">
              <a:avLst/>
            </a:prstGeom>
            <a:ln w="25400" cap="rnd" cmpd="sng">
              <a:solidFill>
                <a:srgbClr val="003D6C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34" name="Immagine 3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4481" y="2542412"/>
              <a:ext cx="2249329" cy="518400"/>
            </a:xfrm>
            <a:prstGeom prst="rect">
              <a:avLst/>
            </a:prstGeom>
          </p:spPr>
        </p:pic>
      </p:grpSp>
      <p:grpSp>
        <p:nvGrpSpPr>
          <p:cNvPr id="16" name="Gruppo 15"/>
          <p:cNvGrpSpPr/>
          <p:nvPr/>
        </p:nvGrpSpPr>
        <p:grpSpPr>
          <a:xfrm>
            <a:off x="112547" y="2542412"/>
            <a:ext cx="2643095" cy="4032018"/>
            <a:chOff x="112547" y="2542412"/>
            <a:chExt cx="2643095" cy="4032018"/>
          </a:xfrm>
        </p:grpSpPr>
        <p:pic>
          <p:nvPicPr>
            <p:cNvPr id="4" name="Immagine 3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4749" y="2542412"/>
              <a:ext cx="1988903" cy="516940"/>
            </a:xfrm>
            <a:prstGeom prst="rect">
              <a:avLst/>
            </a:prstGeom>
          </p:spPr>
        </p:pic>
        <p:pic>
          <p:nvPicPr>
            <p:cNvPr id="19" name="Immagine 18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8547" y="3526810"/>
              <a:ext cx="2307095" cy="2795286"/>
            </a:xfrm>
            <a:prstGeom prst="rect">
              <a:avLst/>
            </a:prstGeom>
          </p:spPr>
        </p:pic>
        <p:sp>
          <p:nvSpPr>
            <p:cNvPr id="23" name="Rettangolo 22"/>
            <p:cNvSpPr/>
            <p:nvPr/>
          </p:nvSpPr>
          <p:spPr>
            <a:xfrm>
              <a:off x="1044137" y="6205098"/>
              <a:ext cx="76389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bot</a:t>
              </a:r>
              <a:endParaRPr lang="it-IT" b="1" dirty="0">
                <a:solidFill>
                  <a:srgbClr val="003D6C"/>
                </a:solidFill>
              </a:endParaRPr>
            </a:p>
          </p:txBody>
        </p:sp>
        <p:sp>
          <p:nvSpPr>
            <p:cNvPr id="24" name="Rettangolo 23"/>
            <p:cNvSpPr/>
            <p:nvPr/>
          </p:nvSpPr>
          <p:spPr>
            <a:xfrm>
              <a:off x="1912329" y="3455322"/>
              <a:ext cx="76389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top</a:t>
              </a:r>
              <a:endParaRPr lang="it-IT" b="1" dirty="0">
                <a:solidFill>
                  <a:srgbClr val="003D6C"/>
                </a:solidFill>
              </a:endParaRPr>
            </a:p>
          </p:txBody>
        </p:sp>
        <p:grpSp>
          <p:nvGrpSpPr>
            <p:cNvPr id="10" name="Gruppo 9"/>
            <p:cNvGrpSpPr/>
            <p:nvPr/>
          </p:nvGrpSpPr>
          <p:grpSpPr>
            <a:xfrm>
              <a:off x="112547" y="3662211"/>
              <a:ext cx="202682" cy="1612778"/>
              <a:chOff x="8568924" y="4675389"/>
              <a:chExt cx="202682" cy="1612778"/>
            </a:xfrm>
          </p:grpSpPr>
          <p:pic>
            <p:nvPicPr>
              <p:cNvPr id="2" name="Immagine 1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 flipV="1">
                <a:off x="8151759" y="5419731"/>
                <a:ext cx="1014663" cy="149774"/>
              </a:xfrm>
              <a:prstGeom prst="rect">
                <a:avLst/>
              </a:prstGeom>
            </p:spPr>
          </p:pic>
          <p:sp>
            <p:nvSpPr>
              <p:cNvPr id="36" name="Rettangolo 35"/>
              <p:cNvSpPr/>
              <p:nvPr/>
            </p:nvSpPr>
            <p:spPr>
              <a:xfrm>
                <a:off x="8568924" y="4675389"/>
                <a:ext cx="17654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b="1" dirty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1</a:t>
                </a:r>
                <a:endParaRPr lang="it-IT" b="1" dirty="0">
                  <a:solidFill>
                    <a:srgbClr val="003D6C"/>
                  </a:solidFill>
                </a:endParaRPr>
              </a:p>
            </p:txBody>
          </p:sp>
          <p:sp>
            <p:nvSpPr>
              <p:cNvPr id="37" name="Rettangolo 36"/>
              <p:cNvSpPr/>
              <p:nvPr/>
            </p:nvSpPr>
            <p:spPr>
              <a:xfrm>
                <a:off x="8577405" y="5918835"/>
                <a:ext cx="19420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b="1" dirty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0</a:t>
                </a:r>
                <a:endParaRPr lang="it-IT" b="1" dirty="0">
                  <a:solidFill>
                    <a:srgbClr val="003D6C"/>
                  </a:solidFill>
                </a:endParaRPr>
              </a:p>
            </p:txBody>
          </p:sp>
        </p:grpSp>
      </p:grpSp>
      <p:grpSp>
        <p:nvGrpSpPr>
          <p:cNvPr id="14" name="Gruppo 13"/>
          <p:cNvGrpSpPr/>
          <p:nvPr/>
        </p:nvGrpSpPr>
        <p:grpSpPr>
          <a:xfrm>
            <a:off x="7166081" y="1655907"/>
            <a:ext cx="1709079" cy="1631730"/>
            <a:chOff x="7129985" y="1655907"/>
            <a:chExt cx="1709079" cy="1631730"/>
          </a:xfrm>
        </p:grpSpPr>
        <p:sp>
          <p:nvSpPr>
            <p:cNvPr id="12" name="CasellaDiTesto 11"/>
            <p:cNvSpPr txBox="1"/>
            <p:nvPr/>
          </p:nvSpPr>
          <p:spPr>
            <a:xfrm>
              <a:off x="8212121" y="1655907"/>
              <a:ext cx="62694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8000" b="1" dirty="0" smtClean="0">
                  <a:solidFill>
                    <a:srgbClr val="FF0000"/>
                  </a:solidFill>
                  <a:latin typeface="Times" charset="0"/>
                  <a:ea typeface="Times" charset="0"/>
                  <a:cs typeface="Times" charset="0"/>
                </a:rPr>
                <a:t>?</a:t>
              </a:r>
            </a:p>
          </p:txBody>
        </p:sp>
        <p:sp>
          <p:nvSpPr>
            <p:cNvPr id="33" name="Freeform 501"/>
            <p:cNvSpPr>
              <a:spLocks noEditPoints="1"/>
            </p:cNvSpPr>
            <p:nvPr/>
          </p:nvSpPr>
          <p:spPr bwMode="auto">
            <a:xfrm rot="626061">
              <a:off x="7129985" y="2387042"/>
              <a:ext cx="1296046" cy="900595"/>
            </a:xfrm>
            <a:custGeom>
              <a:avLst/>
              <a:gdLst>
                <a:gd name="T0" fmla="*/ 450 w 500"/>
                <a:gd name="T1" fmla="*/ 71 h 305"/>
                <a:gd name="T2" fmla="*/ 422 w 500"/>
                <a:gd name="T3" fmla="*/ 60 h 305"/>
                <a:gd name="T4" fmla="*/ 366 w 500"/>
                <a:gd name="T5" fmla="*/ 54 h 305"/>
                <a:gd name="T6" fmla="*/ 299 w 500"/>
                <a:gd name="T7" fmla="*/ 46 h 305"/>
                <a:gd name="T8" fmla="*/ 265 w 500"/>
                <a:gd name="T9" fmla="*/ 53 h 305"/>
                <a:gd name="T10" fmla="*/ 264 w 500"/>
                <a:gd name="T11" fmla="*/ 53 h 305"/>
                <a:gd name="T12" fmla="*/ 265 w 500"/>
                <a:gd name="T13" fmla="*/ 51 h 305"/>
                <a:gd name="T14" fmla="*/ 265 w 500"/>
                <a:gd name="T15" fmla="*/ 51 h 305"/>
                <a:gd name="T16" fmla="*/ 264 w 500"/>
                <a:gd name="T17" fmla="*/ 51 h 305"/>
                <a:gd name="T18" fmla="*/ 265 w 500"/>
                <a:gd name="T19" fmla="*/ 58 h 305"/>
                <a:gd name="T20" fmla="*/ 263 w 500"/>
                <a:gd name="T21" fmla="*/ 51 h 305"/>
                <a:gd name="T22" fmla="*/ 262 w 500"/>
                <a:gd name="T23" fmla="*/ 53 h 305"/>
                <a:gd name="T24" fmla="*/ 262 w 500"/>
                <a:gd name="T25" fmla="*/ 56 h 305"/>
                <a:gd name="T26" fmla="*/ 262 w 500"/>
                <a:gd name="T27" fmla="*/ 58 h 305"/>
                <a:gd name="T28" fmla="*/ 339 w 500"/>
                <a:gd name="T29" fmla="*/ 54 h 305"/>
                <a:gd name="T30" fmla="*/ 264 w 500"/>
                <a:gd name="T31" fmla="*/ 56 h 305"/>
                <a:gd name="T32" fmla="*/ 263 w 500"/>
                <a:gd name="T33" fmla="*/ 56 h 305"/>
                <a:gd name="T34" fmla="*/ 260 w 500"/>
                <a:gd name="T35" fmla="*/ 52 h 305"/>
                <a:gd name="T36" fmla="*/ 263 w 500"/>
                <a:gd name="T37" fmla="*/ 52 h 305"/>
                <a:gd name="T38" fmla="*/ 494 w 500"/>
                <a:gd name="T39" fmla="*/ 169 h 305"/>
                <a:gd name="T40" fmla="*/ 465 w 500"/>
                <a:gd name="T41" fmla="*/ 217 h 305"/>
                <a:gd name="T42" fmla="*/ 167 w 500"/>
                <a:gd name="T43" fmla="*/ 304 h 305"/>
                <a:gd name="T44" fmla="*/ 2 w 500"/>
                <a:gd name="T45" fmla="*/ 232 h 305"/>
                <a:gd name="T46" fmla="*/ 61 w 500"/>
                <a:gd name="T47" fmla="*/ 102 h 305"/>
                <a:gd name="T48" fmla="*/ 180 w 500"/>
                <a:gd name="T49" fmla="*/ 28 h 305"/>
                <a:gd name="T50" fmla="*/ 304 w 500"/>
                <a:gd name="T51" fmla="*/ 1 h 305"/>
                <a:gd name="T52" fmla="*/ 398 w 500"/>
                <a:gd name="T53" fmla="*/ 6 h 305"/>
                <a:gd name="T54" fmla="*/ 416 w 500"/>
                <a:gd name="T55" fmla="*/ 12 h 305"/>
                <a:gd name="T56" fmla="*/ 424 w 500"/>
                <a:gd name="T57" fmla="*/ 14 h 305"/>
                <a:gd name="T58" fmla="*/ 431 w 500"/>
                <a:gd name="T59" fmla="*/ 19 h 305"/>
                <a:gd name="T60" fmla="*/ 431 w 500"/>
                <a:gd name="T61" fmla="*/ 26 h 305"/>
                <a:gd name="T62" fmla="*/ 423 w 500"/>
                <a:gd name="T63" fmla="*/ 32 h 305"/>
                <a:gd name="T64" fmla="*/ 416 w 500"/>
                <a:gd name="T65" fmla="*/ 31 h 305"/>
                <a:gd name="T66" fmla="*/ 411 w 500"/>
                <a:gd name="T67" fmla="*/ 27 h 305"/>
                <a:gd name="T68" fmla="*/ 383 w 500"/>
                <a:gd name="T69" fmla="*/ 20 h 305"/>
                <a:gd name="T70" fmla="*/ 196 w 500"/>
                <a:gd name="T71" fmla="*/ 38 h 305"/>
                <a:gd name="T72" fmla="*/ 59 w 500"/>
                <a:gd name="T73" fmla="*/ 125 h 305"/>
                <a:gd name="T74" fmla="*/ 51 w 500"/>
                <a:gd name="T75" fmla="*/ 267 h 305"/>
                <a:gd name="T76" fmla="*/ 251 w 500"/>
                <a:gd name="T77" fmla="*/ 289 h 305"/>
                <a:gd name="T78" fmla="*/ 456 w 500"/>
                <a:gd name="T79" fmla="*/ 207 h 305"/>
                <a:gd name="T80" fmla="*/ 487 w 500"/>
                <a:gd name="T81" fmla="*/ 146 h 305"/>
                <a:gd name="T82" fmla="*/ 462 w 500"/>
                <a:gd name="T83" fmla="*/ 91 h 305"/>
                <a:gd name="T84" fmla="*/ 402 w 500"/>
                <a:gd name="T85" fmla="*/ 64 h 305"/>
                <a:gd name="T86" fmla="*/ 367 w 500"/>
                <a:gd name="T87" fmla="*/ 55 h 305"/>
                <a:gd name="T88" fmla="*/ 262 w 500"/>
                <a:gd name="T89" fmla="*/ 58 h 305"/>
                <a:gd name="T90" fmla="*/ 330 w 500"/>
                <a:gd name="T91" fmla="*/ 51 h 305"/>
                <a:gd name="T92" fmla="*/ 418 w 500"/>
                <a:gd name="T93" fmla="*/ 66 h 305"/>
                <a:gd name="T94" fmla="*/ 338 w 500"/>
                <a:gd name="T95" fmla="*/ 47 h 305"/>
                <a:gd name="T96" fmla="*/ 375 w 500"/>
                <a:gd name="T97" fmla="*/ 51 h 305"/>
                <a:gd name="T98" fmla="*/ 369 w 500"/>
                <a:gd name="T99" fmla="*/ 49 h 305"/>
                <a:gd name="T100" fmla="*/ 320 w 500"/>
                <a:gd name="T101" fmla="*/ 45 h 305"/>
                <a:gd name="T102" fmla="*/ 321 w 500"/>
                <a:gd name="T103" fmla="*/ 44 h 305"/>
                <a:gd name="T104" fmla="*/ 307 w 500"/>
                <a:gd name="T105" fmla="*/ 44 h 305"/>
                <a:gd name="T106" fmla="*/ 360 w 500"/>
                <a:gd name="T107" fmla="*/ 45 h 305"/>
                <a:gd name="T108" fmla="*/ 424 w 500"/>
                <a:gd name="T109" fmla="*/ 61 h 305"/>
                <a:gd name="T110" fmla="*/ 480 w 500"/>
                <a:gd name="T111" fmla="*/ 91 h 305"/>
                <a:gd name="T112" fmla="*/ 500 w 500"/>
                <a:gd name="T113" fmla="*/ 148 h 305"/>
                <a:gd name="T114" fmla="*/ 366 w 500"/>
                <a:gd name="T115" fmla="*/ 47 h 305"/>
                <a:gd name="T116" fmla="*/ 391 w 500"/>
                <a:gd name="T117" fmla="*/ 61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00" h="305">
                  <a:moveTo>
                    <a:pt x="484" y="124"/>
                  </a:moveTo>
                  <a:cubicBezTo>
                    <a:pt x="485" y="125"/>
                    <a:pt x="485" y="127"/>
                    <a:pt x="485" y="128"/>
                  </a:cubicBezTo>
                  <a:lnTo>
                    <a:pt x="484" y="124"/>
                  </a:lnTo>
                  <a:close/>
                  <a:moveTo>
                    <a:pt x="450" y="71"/>
                  </a:moveTo>
                  <a:cubicBezTo>
                    <a:pt x="449" y="70"/>
                    <a:pt x="448" y="69"/>
                    <a:pt x="445" y="68"/>
                  </a:cubicBezTo>
                  <a:cubicBezTo>
                    <a:pt x="445" y="68"/>
                    <a:pt x="449" y="70"/>
                    <a:pt x="450" y="71"/>
                  </a:cubicBezTo>
                  <a:close/>
                  <a:moveTo>
                    <a:pt x="438" y="65"/>
                  </a:moveTo>
                  <a:cubicBezTo>
                    <a:pt x="440" y="66"/>
                    <a:pt x="443" y="67"/>
                    <a:pt x="443" y="67"/>
                  </a:cubicBezTo>
                  <a:cubicBezTo>
                    <a:pt x="442" y="67"/>
                    <a:pt x="438" y="65"/>
                    <a:pt x="438" y="65"/>
                  </a:cubicBezTo>
                  <a:close/>
                  <a:moveTo>
                    <a:pt x="422" y="60"/>
                  </a:moveTo>
                  <a:cubicBezTo>
                    <a:pt x="420" y="60"/>
                    <a:pt x="417" y="58"/>
                    <a:pt x="417" y="58"/>
                  </a:cubicBezTo>
                  <a:cubicBezTo>
                    <a:pt x="418" y="59"/>
                    <a:pt x="421" y="60"/>
                    <a:pt x="422" y="60"/>
                  </a:cubicBezTo>
                  <a:close/>
                  <a:moveTo>
                    <a:pt x="413" y="55"/>
                  </a:moveTo>
                  <a:cubicBezTo>
                    <a:pt x="410" y="54"/>
                    <a:pt x="405" y="52"/>
                    <a:pt x="404" y="52"/>
                  </a:cubicBezTo>
                  <a:cubicBezTo>
                    <a:pt x="408" y="53"/>
                    <a:pt x="411" y="54"/>
                    <a:pt x="413" y="55"/>
                  </a:cubicBezTo>
                  <a:close/>
                  <a:moveTo>
                    <a:pt x="366" y="54"/>
                  </a:moveTo>
                  <a:cubicBezTo>
                    <a:pt x="370" y="55"/>
                    <a:pt x="379" y="56"/>
                    <a:pt x="384" y="57"/>
                  </a:cubicBezTo>
                  <a:cubicBezTo>
                    <a:pt x="379" y="56"/>
                    <a:pt x="372" y="55"/>
                    <a:pt x="366" y="54"/>
                  </a:cubicBezTo>
                  <a:close/>
                  <a:moveTo>
                    <a:pt x="366" y="49"/>
                  </a:moveTo>
                  <a:cubicBezTo>
                    <a:pt x="361" y="48"/>
                    <a:pt x="361" y="48"/>
                    <a:pt x="361" y="48"/>
                  </a:cubicBezTo>
                  <a:cubicBezTo>
                    <a:pt x="359" y="48"/>
                    <a:pt x="347" y="47"/>
                    <a:pt x="348" y="47"/>
                  </a:cubicBezTo>
                  <a:cubicBezTo>
                    <a:pt x="356" y="47"/>
                    <a:pt x="366" y="49"/>
                    <a:pt x="372" y="50"/>
                  </a:cubicBezTo>
                  <a:cubicBezTo>
                    <a:pt x="370" y="50"/>
                    <a:pt x="368" y="50"/>
                    <a:pt x="366" y="49"/>
                  </a:cubicBezTo>
                  <a:close/>
                  <a:moveTo>
                    <a:pt x="299" y="46"/>
                  </a:moveTo>
                  <a:cubicBezTo>
                    <a:pt x="296" y="46"/>
                    <a:pt x="296" y="46"/>
                    <a:pt x="296" y="46"/>
                  </a:cubicBezTo>
                  <a:cubicBezTo>
                    <a:pt x="296" y="47"/>
                    <a:pt x="296" y="47"/>
                    <a:pt x="297" y="47"/>
                  </a:cubicBezTo>
                  <a:cubicBezTo>
                    <a:pt x="299" y="46"/>
                    <a:pt x="299" y="46"/>
                    <a:pt x="299" y="46"/>
                  </a:cubicBezTo>
                  <a:close/>
                  <a:moveTo>
                    <a:pt x="264" y="53"/>
                  </a:moveTo>
                  <a:cubicBezTo>
                    <a:pt x="264" y="53"/>
                    <a:pt x="264" y="53"/>
                    <a:pt x="264" y="53"/>
                  </a:cubicBezTo>
                  <a:cubicBezTo>
                    <a:pt x="264" y="53"/>
                    <a:pt x="265" y="53"/>
                    <a:pt x="265" y="53"/>
                  </a:cubicBezTo>
                  <a:cubicBezTo>
                    <a:pt x="265" y="53"/>
                    <a:pt x="265" y="53"/>
                    <a:pt x="265" y="53"/>
                  </a:cubicBezTo>
                  <a:cubicBezTo>
                    <a:pt x="269" y="52"/>
                    <a:pt x="269" y="52"/>
                    <a:pt x="269" y="52"/>
                  </a:cubicBezTo>
                  <a:lnTo>
                    <a:pt x="264" y="53"/>
                  </a:lnTo>
                  <a:close/>
                  <a:moveTo>
                    <a:pt x="264" y="53"/>
                  </a:moveTo>
                  <a:cubicBezTo>
                    <a:pt x="264" y="53"/>
                    <a:pt x="264" y="53"/>
                    <a:pt x="264" y="53"/>
                  </a:cubicBezTo>
                  <a:cubicBezTo>
                    <a:pt x="264" y="53"/>
                    <a:pt x="264" y="53"/>
                    <a:pt x="264" y="53"/>
                  </a:cubicBezTo>
                  <a:cubicBezTo>
                    <a:pt x="263" y="53"/>
                    <a:pt x="264" y="53"/>
                    <a:pt x="264" y="53"/>
                  </a:cubicBezTo>
                  <a:close/>
                  <a:moveTo>
                    <a:pt x="264" y="53"/>
                  </a:moveTo>
                  <a:cubicBezTo>
                    <a:pt x="264" y="53"/>
                    <a:pt x="264" y="53"/>
                    <a:pt x="264" y="53"/>
                  </a:cubicBezTo>
                  <a:cubicBezTo>
                    <a:pt x="264" y="53"/>
                    <a:pt x="264" y="53"/>
                    <a:pt x="264" y="53"/>
                  </a:cubicBezTo>
                  <a:cubicBezTo>
                    <a:pt x="264" y="53"/>
                    <a:pt x="264" y="53"/>
                    <a:pt x="264" y="53"/>
                  </a:cubicBezTo>
                  <a:close/>
                  <a:moveTo>
                    <a:pt x="265" y="51"/>
                  </a:moveTo>
                  <a:cubicBezTo>
                    <a:pt x="264" y="51"/>
                    <a:pt x="264" y="51"/>
                    <a:pt x="264" y="51"/>
                  </a:cubicBezTo>
                  <a:cubicBezTo>
                    <a:pt x="264" y="51"/>
                    <a:pt x="264" y="51"/>
                    <a:pt x="264" y="51"/>
                  </a:cubicBezTo>
                  <a:cubicBezTo>
                    <a:pt x="264" y="51"/>
                    <a:pt x="264" y="51"/>
                    <a:pt x="265" y="51"/>
                  </a:cubicBezTo>
                  <a:cubicBezTo>
                    <a:pt x="265" y="51"/>
                    <a:pt x="265" y="51"/>
                    <a:pt x="265" y="51"/>
                  </a:cubicBezTo>
                  <a:cubicBezTo>
                    <a:pt x="265" y="51"/>
                    <a:pt x="265" y="51"/>
                    <a:pt x="265" y="50"/>
                  </a:cubicBezTo>
                  <a:cubicBezTo>
                    <a:pt x="265" y="51"/>
                    <a:pt x="265" y="51"/>
                    <a:pt x="265" y="51"/>
                  </a:cubicBezTo>
                  <a:close/>
                  <a:moveTo>
                    <a:pt x="265" y="57"/>
                  </a:moveTo>
                  <a:cubicBezTo>
                    <a:pt x="265" y="57"/>
                    <a:pt x="265" y="57"/>
                    <a:pt x="265" y="57"/>
                  </a:cubicBezTo>
                  <a:cubicBezTo>
                    <a:pt x="265" y="57"/>
                    <a:pt x="265" y="57"/>
                    <a:pt x="265" y="57"/>
                  </a:cubicBezTo>
                  <a:close/>
                  <a:moveTo>
                    <a:pt x="264" y="51"/>
                  </a:moveTo>
                  <a:cubicBezTo>
                    <a:pt x="264" y="51"/>
                    <a:pt x="264" y="52"/>
                    <a:pt x="264" y="52"/>
                  </a:cubicBezTo>
                  <a:cubicBezTo>
                    <a:pt x="264" y="52"/>
                    <a:pt x="264" y="52"/>
                    <a:pt x="264" y="51"/>
                  </a:cubicBezTo>
                  <a:close/>
                  <a:moveTo>
                    <a:pt x="264" y="51"/>
                  </a:moveTo>
                  <a:cubicBezTo>
                    <a:pt x="264" y="51"/>
                    <a:pt x="264" y="51"/>
                    <a:pt x="264" y="51"/>
                  </a:cubicBezTo>
                  <a:cubicBezTo>
                    <a:pt x="264" y="51"/>
                    <a:pt x="264" y="51"/>
                    <a:pt x="264" y="51"/>
                  </a:cubicBezTo>
                  <a:close/>
                  <a:moveTo>
                    <a:pt x="265" y="58"/>
                  </a:moveTo>
                  <a:cubicBezTo>
                    <a:pt x="265" y="58"/>
                    <a:pt x="265" y="58"/>
                    <a:pt x="265" y="58"/>
                  </a:cubicBezTo>
                  <a:cubicBezTo>
                    <a:pt x="265" y="58"/>
                    <a:pt x="265" y="58"/>
                    <a:pt x="265" y="58"/>
                  </a:cubicBezTo>
                  <a:close/>
                  <a:moveTo>
                    <a:pt x="265" y="57"/>
                  </a:moveTo>
                  <a:cubicBezTo>
                    <a:pt x="264" y="57"/>
                    <a:pt x="264" y="57"/>
                    <a:pt x="264" y="57"/>
                  </a:cubicBezTo>
                  <a:cubicBezTo>
                    <a:pt x="264" y="57"/>
                    <a:pt x="265" y="57"/>
                    <a:pt x="265" y="57"/>
                  </a:cubicBezTo>
                  <a:close/>
                  <a:moveTo>
                    <a:pt x="263" y="51"/>
                  </a:moveTo>
                  <a:cubicBezTo>
                    <a:pt x="263" y="51"/>
                    <a:pt x="263" y="51"/>
                    <a:pt x="263" y="51"/>
                  </a:cubicBezTo>
                  <a:cubicBezTo>
                    <a:pt x="263" y="51"/>
                    <a:pt x="263" y="51"/>
                    <a:pt x="263" y="51"/>
                  </a:cubicBezTo>
                  <a:close/>
                  <a:moveTo>
                    <a:pt x="263" y="54"/>
                  </a:moveTo>
                  <a:cubicBezTo>
                    <a:pt x="263" y="54"/>
                    <a:pt x="263" y="53"/>
                    <a:pt x="263" y="53"/>
                  </a:cubicBezTo>
                  <a:cubicBezTo>
                    <a:pt x="263" y="53"/>
                    <a:pt x="263" y="53"/>
                    <a:pt x="263" y="54"/>
                  </a:cubicBezTo>
                  <a:close/>
                  <a:moveTo>
                    <a:pt x="262" y="53"/>
                  </a:moveTo>
                  <a:cubicBezTo>
                    <a:pt x="263" y="53"/>
                    <a:pt x="263" y="53"/>
                    <a:pt x="263" y="53"/>
                  </a:cubicBezTo>
                  <a:cubicBezTo>
                    <a:pt x="263" y="53"/>
                    <a:pt x="262" y="53"/>
                    <a:pt x="262" y="53"/>
                  </a:cubicBezTo>
                  <a:close/>
                  <a:moveTo>
                    <a:pt x="262" y="53"/>
                  </a:moveTo>
                  <a:cubicBezTo>
                    <a:pt x="262" y="52"/>
                    <a:pt x="262" y="53"/>
                    <a:pt x="262" y="53"/>
                  </a:cubicBezTo>
                  <a:cubicBezTo>
                    <a:pt x="262" y="53"/>
                    <a:pt x="262" y="52"/>
                    <a:pt x="262" y="52"/>
                  </a:cubicBezTo>
                  <a:cubicBezTo>
                    <a:pt x="262" y="53"/>
                    <a:pt x="262" y="53"/>
                    <a:pt x="262" y="53"/>
                  </a:cubicBezTo>
                  <a:close/>
                  <a:moveTo>
                    <a:pt x="262" y="56"/>
                  </a:moveTo>
                  <a:cubicBezTo>
                    <a:pt x="263" y="56"/>
                    <a:pt x="262" y="56"/>
                    <a:pt x="262" y="56"/>
                  </a:cubicBezTo>
                  <a:close/>
                  <a:moveTo>
                    <a:pt x="261" y="58"/>
                  </a:moveTo>
                  <a:cubicBezTo>
                    <a:pt x="262" y="58"/>
                    <a:pt x="262" y="58"/>
                    <a:pt x="262" y="58"/>
                  </a:cubicBezTo>
                  <a:cubicBezTo>
                    <a:pt x="262" y="58"/>
                    <a:pt x="261" y="58"/>
                    <a:pt x="261" y="58"/>
                  </a:cubicBezTo>
                  <a:close/>
                  <a:moveTo>
                    <a:pt x="262" y="58"/>
                  </a:moveTo>
                  <a:cubicBezTo>
                    <a:pt x="262" y="58"/>
                    <a:pt x="262" y="58"/>
                    <a:pt x="262" y="58"/>
                  </a:cubicBezTo>
                  <a:cubicBezTo>
                    <a:pt x="262" y="59"/>
                    <a:pt x="262" y="59"/>
                    <a:pt x="262" y="58"/>
                  </a:cubicBezTo>
                  <a:close/>
                  <a:moveTo>
                    <a:pt x="262" y="61"/>
                  </a:moveTo>
                  <a:cubicBezTo>
                    <a:pt x="262" y="61"/>
                    <a:pt x="262" y="61"/>
                    <a:pt x="262" y="61"/>
                  </a:cubicBezTo>
                  <a:cubicBezTo>
                    <a:pt x="262" y="61"/>
                    <a:pt x="262" y="61"/>
                    <a:pt x="262" y="61"/>
                  </a:cubicBezTo>
                  <a:close/>
                  <a:moveTo>
                    <a:pt x="261" y="61"/>
                  </a:moveTo>
                  <a:cubicBezTo>
                    <a:pt x="260" y="61"/>
                    <a:pt x="260" y="61"/>
                    <a:pt x="261" y="61"/>
                  </a:cubicBezTo>
                  <a:close/>
                  <a:moveTo>
                    <a:pt x="339" y="54"/>
                  </a:moveTo>
                  <a:cubicBezTo>
                    <a:pt x="334" y="54"/>
                    <a:pt x="330" y="54"/>
                    <a:pt x="326" y="54"/>
                  </a:cubicBezTo>
                  <a:cubicBezTo>
                    <a:pt x="329" y="54"/>
                    <a:pt x="333" y="54"/>
                    <a:pt x="336" y="54"/>
                  </a:cubicBezTo>
                  <a:cubicBezTo>
                    <a:pt x="336" y="54"/>
                    <a:pt x="338" y="54"/>
                    <a:pt x="339" y="54"/>
                  </a:cubicBezTo>
                  <a:close/>
                  <a:moveTo>
                    <a:pt x="263" y="56"/>
                  </a:moveTo>
                  <a:cubicBezTo>
                    <a:pt x="264" y="56"/>
                    <a:pt x="264" y="56"/>
                    <a:pt x="264" y="56"/>
                  </a:cubicBezTo>
                  <a:cubicBezTo>
                    <a:pt x="264" y="56"/>
                    <a:pt x="264" y="56"/>
                    <a:pt x="264" y="56"/>
                  </a:cubicBezTo>
                  <a:cubicBezTo>
                    <a:pt x="264" y="56"/>
                    <a:pt x="265" y="56"/>
                    <a:pt x="265" y="56"/>
                  </a:cubicBezTo>
                  <a:cubicBezTo>
                    <a:pt x="265" y="56"/>
                    <a:pt x="265" y="56"/>
                    <a:pt x="265" y="56"/>
                  </a:cubicBezTo>
                  <a:cubicBezTo>
                    <a:pt x="265" y="56"/>
                    <a:pt x="265" y="56"/>
                    <a:pt x="265" y="56"/>
                  </a:cubicBezTo>
                  <a:cubicBezTo>
                    <a:pt x="265" y="56"/>
                    <a:pt x="265" y="56"/>
                    <a:pt x="265" y="56"/>
                  </a:cubicBezTo>
                  <a:cubicBezTo>
                    <a:pt x="265" y="56"/>
                    <a:pt x="265" y="56"/>
                    <a:pt x="265" y="55"/>
                  </a:cubicBezTo>
                  <a:cubicBezTo>
                    <a:pt x="265" y="56"/>
                    <a:pt x="264" y="56"/>
                    <a:pt x="263" y="56"/>
                  </a:cubicBezTo>
                  <a:close/>
                  <a:moveTo>
                    <a:pt x="264" y="52"/>
                  </a:moveTo>
                  <a:cubicBezTo>
                    <a:pt x="264" y="52"/>
                    <a:pt x="264" y="52"/>
                    <a:pt x="264" y="52"/>
                  </a:cubicBezTo>
                  <a:cubicBezTo>
                    <a:pt x="264" y="52"/>
                    <a:pt x="263" y="52"/>
                    <a:pt x="263" y="52"/>
                  </a:cubicBezTo>
                  <a:cubicBezTo>
                    <a:pt x="263" y="52"/>
                    <a:pt x="264" y="52"/>
                    <a:pt x="264" y="52"/>
                  </a:cubicBezTo>
                  <a:close/>
                  <a:moveTo>
                    <a:pt x="261" y="53"/>
                  </a:moveTo>
                  <a:cubicBezTo>
                    <a:pt x="261" y="52"/>
                    <a:pt x="261" y="52"/>
                    <a:pt x="260" y="52"/>
                  </a:cubicBezTo>
                  <a:cubicBezTo>
                    <a:pt x="260" y="53"/>
                    <a:pt x="259" y="53"/>
                    <a:pt x="259" y="53"/>
                  </a:cubicBezTo>
                  <a:cubicBezTo>
                    <a:pt x="259" y="53"/>
                    <a:pt x="260" y="53"/>
                    <a:pt x="260" y="53"/>
                  </a:cubicBezTo>
                  <a:cubicBezTo>
                    <a:pt x="260" y="53"/>
                    <a:pt x="260" y="53"/>
                    <a:pt x="260" y="53"/>
                  </a:cubicBezTo>
                  <a:cubicBezTo>
                    <a:pt x="261" y="53"/>
                    <a:pt x="261" y="53"/>
                    <a:pt x="262" y="52"/>
                  </a:cubicBezTo>
                  <a:cubicBezTo>
                    <a:pt x="262" y="52"/>
                    <a:pt x="262" y="52"/>
                    <a:pt x="262" y="52"/>
                  </a:cubicBezTo>
                  <a:cubicBezTo>
                    <a:pt x="262" y="52"/>
                    <a:pt x="263" y="52"/>
                    <a:pt x="263" y="52"/>
                  </a:cubicBezTo>
                  <a:cubicBezTo>
                    <a:pt x="262" y="52"/>
                    <a:pt x="262" y="52"/>
                    <a:pt x="261" y="53"/>
                  </a:cubicBezTo>
                  <a:close/>
                  <a:moveTo>
                    <a:pt x="262" y="59"/>
                  </a:moveTo>
                  <a:cubicBezTo>
                    <a:pt x="262" y="59"/>
                    <a:pt x="262" y="59"/>
                    <a:pt x="262" y="59"/>
                  </a:cubicBezTo>
                  <a:cubicBezTo>
                    <a:pt x="262" y="59"/>
                    <a:pt x="262" y="59"/>
                    <a:pt x="262" y="59"/>
                  </a:cubicBezTo>
                  <a:close/>
                  <a:moveTo>
                    <a:pt x="500" y="148"/>
                  </a:moveTo>
                  <a:cubicBezTo>
                    <a:pt x="498" y="158"/>
                    <a:pt x="496" y="166"/>
                    <a:pt x="494" y="169"/>
                  </a:cubicBezTo>
                  <a:cubicBezTo>
                    <a:pt x="493" y="172"/>
                    <a:pt x="495" y="168"/>
                    <a:pt x="494" y="170"/>
                  </a:cubicBezTo>
                  <a:cubicBezTo>
                    <a:pt x="493" y="174"/>
                    <a:pt x="490" y="181"/>
                    <a:pt x="488" y="184"/>
                  </a:cubicBezTo>
                  <a:cubicBezTo>
                    <a:pt x="486" y="189"/>
                    <a:pt x="483" y="194"/>
                    <a:pt x="480" y="199"/>
                  </a:cubicBezTo>
                  <a:cubicBezTo>
                    <a:pt x="478" y="202"/>
                    <a:pt x="477" y="204"/>
                    <a:pt x="475" y="206"/>
                  </a:cubicBezTo>
                  <a:cubicBezTo>
                    <a:pt x="470" y="212"/>
                    <a:pt x="470" y="212"/>
                    <a:pt x="470" y="212"/>
                  </a:cubicBezTo>
                  <a:cubicBezTo>
                    <a:pt x="469" y="214"/>
                    <a:pt x="466" y="216"/>
                    <a:pt x="465" y="217"/>
                  </a:cubicBezTo>
                  <a:cubicBezTo>
                    <a:pt x="462" y="221"/>
                    <a:pt x="456" y="228"/>
                    <a:pt x="452" y="232"/>
                  </a:cubicBezTo>
                  <a:cubicBezTo>
                    <a:pt x="438" y="245"/>
                    <a:pt x="422" y="256"/>
                    <a:pt x="405" y="264"/>
                  </a:cubicBezTo>
                  <a:cubicBezTo>
                    <a:pt x="387" y="272"/>
                    <a:pt x="369" y="278"/>
                    <a:pt x="351" y="284"/>
                  </a:cubicBezTo>
                  <a:cubicBezTo>
                    <a:pt x="314" y="295"/>
                    <a:pt x="277" y="301"/>
                    <a:pt x="239" y="304"/>
                  </a:cubicBezTo>
                  <a:cubicBezTo>
                    <a:pt x="221" y="305"/>
                    <a:pt x="200" y="305"/>
                    <a:pt x="183" y="305"/>
                  </a:cubicBezTo>
                  <a:cubicBezTo>
                    <a:pt x="177" y="304"/>
                    <a:pt x="172" y="304"/>
                    <a:pt x="167" y="304"/>
                  </a:cubicBezTo>
                  <a:cubicBezTo>
                    <a:pt x="155" y="303"/>
                    <a:pt x="142" y="302"/>
                    <a:pt x="129" y="301"/>
                  </a:cubicBezTo>
                  <a:cubicBezTo>
                    <a:pt x="116" y="299"/>
                    <a:pt x="103" y="298"/>
                    <a:pt x="93" y="296"/>
                  </a:cubicBezTo>
                  <a:cubicBezTo>
                    <a:pt x="77" y="292"/>
                    <a:pt x="61" y="288"/>
                    <a:pt x="45" y="280"/>
                  </a:cubicBezTo>
                  <a:cubicBezTo>
                    <a:pt x="38" y="277"/>
                    <a:pt x="32" y="273"/>
                    <a:pt x="27" y="269"/>
                  </a:cubicBezTo>
                  <a:cubicBezTo>
                    <a:pt x="24" y="268"/>
                    <a:pt x="22" y="266"/>
                    <a:pt x="20" y="264"/>
                  </a:cubicBezTo>
                  <a:cubicBezTo>
                    <a:pt x="11" y="256"/>
                    <a:pt x="4" y="244"/>
                    <a:pt x="2" y="232"/>
                  </a:cubicBezTo>
                  <a:cubicBezTo>
                    <a:pt x="1" y="225"/>
                    <a:pt x="0" y="219"/>
                    <a:pt x="0" y="213"/>
                  </a:cubicBezTo>
                  <a:cubicBezTo>
                    <a:pt x="0" y="203"/>
                    <a:pt x="2" y="191"/>
                    <a:pt x="6" y="180"/>
                  </a:cubicBezTo>
                  <a:cubicBezTo>
                    <a:pt x="10" y="169"/>
                    <a:pt x="16" y="158"/>
                    <a:pt x="22" y="148"/>
                  </a:cubicBezTo>
                  <a:cubicBezTo>
                    <a:pt x="25" y="143"/>
                    <a:pt x="29" y="139"/>
                    <a:pt x="32" y="134"/>
                  </a:cubicBezTo>
                  <a:cubicBezTo>
                    <a:pt x="34" y="132"/>
                    <a:pt x="36" y="130"/>
                    <a:pt x="38" y="127"/>
                  </a:cubicBezTo>
                  <a:cubicBezTo>
                    <a:pt x="44" y="119"/>
                    <a:pt x="54" y="109"/>
                    <a:pt x="61" y="102"/>
                  </a:cubicBezTo>
                  <a:cubicBezTo>
                    <a:pt x="65" y="98"/>
                    <a:pt x="69" y="95"/>
                    <a:pt x="74" y="91"/>
                  </a:cubicBezTo>
                  <a:cubicBezTo>
                    <a:pt x="83" y="83"/>
                    <a:pt x="92" y="76"/>
                    <a:pt x="100" y="70"/>
                  </a:cubicBezTo>
                  <a:cubicBezTo>
                    <a:pt x="111" y="62"/>
                    <a:pt x="128" y="52"/>
                    <a:pt x="143" y="45"/>
                  </a:cubicBezTo>
                  <a:cubicBezTo>
                    <a:pt x="144" y="44"/>
                    <a:pt x="144" y="44"/>
                    <a:pt x="144" y="44"/>
                  </a:cubicBezTo>
                  <a:cubicBezTo>
                    <a:pt x="155" y="39"/>
                    <a:pt x="166" y="33"/>
                    <a:pt x="177" y="29"/>
                  </a:cubicBezTo>
                  <a:cubicBezTo>
                    <a:pt x="179" y="29"/>
                    <a:pt x="179" y="29"/>
                    <a:pt x="180" y="28"/>
                  </a:cubicBezTo>
                  <a:cubicBezTo>
                    <a:pt x="194" y="23"/>
                    <a:pt x="194" y="23"/>
                    <a:pt x="194" y="23"/>
                  </a:cubicBezTo>
                  <a:cubicBezTo>
                    <a:pt x="215" y="16"/>
                    <a:pt x="231" y="12"/>
                    <a:pt x="249" y="9"/>
                  </a:cubicBezTo>
                  <a:cubicBezTo>
                    <a:pt x="259" y="6"/>
                    <a:pt x="271" y="5"/>
                    <a:pt x="281" y="3"/>
                  </a:cubicBezTo>
                  <a:cubicBezTo>
                    <a:pt x="284" y="3"/>
                    <a:pt x="287" y="2"/>
                    <a:pt x="290" y="2"/>
                  </a:cubicBezTo>
                  <a:cubicBezTo>
                    <a:pt x="293" y="2"/>
                    <a:pt x="295" y="2"/>
                    <a:pt x="297" y="1"/>
                  </a:cubicBezTo>
                  <a:cubicBezTo>
                    <a:pt x="304" y="1"/>
                    <a:pt x="304" y="1"/>
                    <a:pt x="304" y="1"/>
                  </a:cubicBezTo>
                  <a:cubicBezTo>
                    <a:pt x="307" y="1"/>
                    <a:pt x="311" y="0"/>
                    <a:pt x="314" y="0"/>
                  </a:cubicBezTo>
                  <a:cubicBezTo>
                    <a:pt x="318" y="0"/>
                    <a:pt x="321" y="0"/>
                    <a:pt x="324" y="0"/>
                  </a:cubicBezTo>
                  <a:cubicBezTo>
                    <a:pt x="327" y="0"/>
                    <a:pt x="331" y="0"/>
                    <a:pt x="334" y="0"/>
                  </a:cubicBezTo>
                  <a:cubicBezTo>
                    <a:pt x="343" y="0"/>
                    <a:pt x="351" y="0"/>
                    <a:pt x="361" y="1"/>
                  </a:cubicBezTo>
                  <a:cubicBezTo>
                    <a:pt x="368" y="2"/>
                    <a:pt x="376" y="2"/>
                    <a:pt x="384" y="4"/>
                  </a:cubicBezTo>
                  <a:cubicBezTo>
                    <a:pt x="389" y="4"/>
                    <a:pt x="394" y="5"/>
                    <a:pt x="398" y="6"/>
                  </a:cubicBezTo>
                  <a:cubicBezTo>
                    <a:pt x="400" y="7"/>
                    <a:pt x="403" y="8"/>
                    <a:pt x="405" y="8"/>
                  </a:cubicBezTo>
                  <a:cubicBezTo>
                    <a:pt x="408" y="9"/>
                    <a:pt x="410" y="10"/>
                    <a:pt x="413" y="11"/>
                  </a:cubicBezTo>
                  <a:cubicBezTo>
                    <a:pt x="415" y="11"/>
                    <a:pt x="415" y="11"/>
                    <a:pt x="415" y="11"/>
                  </a:cubicBezTo>
                  <a:cubicBezTo>
                    <a:pt x="415" y="11"/>
                    <a:pt x="415" y="11"/>
                    <a:pt x="415" y="11"/>
                  </a:cubicBezTo>
                  <a:cubicBezTo>
                    <a:pt x="415" y="11"/>
                    <a:pt x="415" y="11"/>
                    <a:pt x="415" y="11"/>
                  </a:cubicBezTo>
                  <a:cubicBezTo>
                    <a:pt x="416" y="11"/>
                    <a:pt x="416" y="11"/>
                    <a:pt x="416" y="12"/>
                  </a:cubicBezTo>
                  <a:cubicBezTo>
                    <a:pt x="417" y="12"/>
                    <a:pt x="419" y="13"/>
                    <a:pt x="420" y="12"/>
                  </a:cubicBezTo>
                  <a:cubicBezTo>
                    <a:pt x="420" y="12"/>
                    <a:pt x="420" y="12"/>
                    <a:pt x="420" y="12"/>
                  </a:cubicBezTo>
                  <a:cubicBezTo>
                    <a:pt x="421" y="12"/>
                    <a:pt x="421" y="12"/>
                    <a:pt x="421" y="12"/>
                  </a:cubicBezTo>
                  <a:cubicBezTo>
                    <a:pt x="421" y="13"/>
                    <a:pt x="422" y="13"/>
                    <a:pt x="423" y="13"/>
                  </a:cubicBezTo>
                  <a:cubicBezTo>
                    <a:pt x="423" y="13"/>
                    <a:pt x="423" y="13"/>
                    <a:pt x="423" y="13"/>
                  </a:cubicBezTo>
                  <a:cubicBezTo>
                    <a:pt x="424" y="13"/>
                    <a:pt x="424" y="14"/>
                    <a:pt x="424" y="14"/>
                  </a:cubicBezTo>
                  <a:cubicBezTo>
                    <a:pt x="425" y="14"/>
                    <a:pt x="425" y="14"/>
                    <a:pt x="425" y="14"/>
                  </a:cubicBezTo>
                  <a:cubicBezTo>
                    <a:pt x="426" y="14"/>
                    <a:pt x="426" y="14"/>
                    <a:pt x="426" y="15"/>
                  </a:cubicBezTo>
                  <a:cubicBezTo>
                    <a:pt x="426" y="15"/>
                    <a:pt x="426" y="15"/>
                    <a:pt x="426" y="15"/>
                  </a:cubicBezTo>
                  <a:cubicBezTo>
                    <a:pt x="426" y="15"/>
                    <a:pt x="427" y="16"/>
                    <a:pt x="428" y="16"/>
                  </a:cubicBezTo>
                  <a:cubicBezTo>
                    <a:pt x="428" y="17"/>
                    <a:pt x="429" y="17"/>
                    <a:pt x="429" y="17"/>
                  </a:cubicBezTo>
                  <a:cubicBezTo>
                    <a:pt x="430" y="17"/>
                    <a:pt x="430" y="19"/>
                    <a:pt x="431" y="19"/>
                  </a:cubicBezTo>
                  <a:cubicBezTo>
                    <a:pt x="430" y="20"/>
                    <a:pt x="431" y="20"/>
                    <a:pt x="431" y="20"/>
                  </a:cubicBezTo>
                  <a:cubicBezTo>
                    <a:pt x="431" y="20"/>
                    <a:pt x="431" y="21"/>
                    <a:pt x="431" y="21"/>
                  </a:cubicBezTo>
                  <a:cubicBezTo>
                    <a:pt x="431" y="21"/>
                    <a:pt x="431" y="22"/>
                    <a:pt x="431" y="22"/>
                  </a:cubicBezTo>
                  <a:cubicBezTo>
                    <a:pt x="431" y="22"/>
                    <a:pt x="431" y="23"/>
                    <a:pt x="431" y="23"/>
                  </a:cubicBezTo>
                  <a:cubicBezTo>
                    <a:pt x="431" y="23"/>
                    <a:pt x="432" y="24"/>
                    <a:pt x="432" y="24"/>
                  </a:cubicBezTo>
                  <a:cubicBezTo>
                    <a:pt x="432" y="25"/>
                    <a:pt x="431" y="25"/>
                    <a:pt x="431" y="26"/>
                  </a:cubicBezTo>
                  <a:cubicBezTo>
                    <a:pt x="431" y="27"/>
                    <a:pt x="430" y="28"/>
                    <a:pt x="430" y="29"/>
                  </a:cubicBezTo>
                  <a:cubicBezTo>
                    <a:pt x="430" y="29"/>
                    <a:pt x="430" y="29"/>
                    <a:pt x="430" y="29"/>
                  </a:cubicBezTo>
                  <a:cubicBezTo>
                    <a:pt x="429" y="29"/>
                    <a:pt x="429" y="30"/>
                    <a:pt x="428" y="30"/>
                  </a:cubicBezTo>
                  <a:cubicBezTo>
                    <a:pt x="428" y="30"/>
                    <a:pt x="428" y="30"/>
                    <a:pt x="428" y="31"/>
                  </a:cubicBezTo>
                  <a:cubicBezTo>
                    <a:pt x="427" y="31"/>
                    <a:pt x="427" y="31"/>
                    <a:pt x="427" y="31"/>
                  </a:cubicBezTo>
                  <a:cubicBezTo>
                    <a:pt x="426" y="31"/>
                    <a:pt x="424" y="32"/>
                    <a:pt x="423" y="32"/>
                  </a:cubicBezTo>
                  <a:cubicBezTo>
                    <a:pt x="423" y="32"/>
                    <a:pt x="423" y="32"/>
                    <a:pt x="423" y="32"/>
                  </a:cubicBezTo>
                  <a:cubicBezTo>
                    <a:pt x="422" y="32"/>
                    <a:pt x="422" y="32"/>
                    <a:pt x="421" y="32"/>
                  </a:cubicBezTo>
                  <a:cubicBezTo>
                    <a:pt x="421" y="33"/>
                    <a:pt x="420" y="32"/>
                    <a:pt x="420" y="32"/>
                  </a:cubicBezTo>
                  <a:cubicBezTo>
                    <a:pt x="420" y="32"/>
                    <a:pt x="419" y="32"/>
                    <a:pt x="419" y="32"/>
                  </a:cubicBezTo>
                  <a:cubicBezTo>
                    <a:pt x="419" y="32"/>
                    <a:pt x="418" y="32"/>
                    <a:pt x="418" y="32"/>
                  </a:cubicBezTo>
                  <a:cubicBezTo>
                    <a:pt x="417" y="32"/>
                    <a:pt x="417" y="31"/>
                    <a:pt x="416" y="31"/>
                  </a:cubicBezTo>
                  <a:cubicBezTo>
                    <a:pt x="416" y="31"/>
                    <a:pt x="416" y="31"/>
                    <a:pt x="416" y="31"/>
                  </a:cubicBezTo>
                  <a:cubicBezTo>
                    <a:pt x="415" y="31"/>
                    <a:pt x="415" y="30"/>
                    <a:pt x="415" y="30"/>
                  </a:cubicBezTo>
                  <a:cubicBezTo>
                    <a:pt x="415" y="30"/>
                    <a:pt x="415" y="30"/>
                    <a:pt x="414" y="30"/>
                  </a:cubicBezTo>
                  <a:cubicBezTo>
                    <a:pt x="414" y="29"/>
                    <a:pt x="415" y="29"/>
                    <a:pt x="414" y="29"/>
                  </a:cubicBezTo>
                  <a:cubicBezTo>
                    <a:pt x="414" y="28"/>
                    <a:pt x="413" y="30"/>
                    <a:pt x="413" y="29"/>
                  </a:cubicBezTo>
                  <a:cubicBezTo>
                    <a:pt x="413" y="28"/>
                    <a:pt x="412" y="28"/>
                    <a:pt x="411" y="27"/>
                  </a:cubicBezTo>
                  <a:cubicBezTo>
                    <a:pt x="410" y="27"/>
                    <a:pt x="410" y="27"/>
                    <a:pt x="410" y="27"/>
                  </a:cubicBezTo>
                  <a:cubicBezTo>
                    <a:pt x="410" y="27"/>
                    <a:pt x="410" y="27"/>
                    <a:pt x="410" y="27"/>
                  </a:cubicBezTo>
                  <a:cubicBezTo>
                    <a:pt x="410" y="27"/>
                    <a:pt x="410" y="27"/>
                    <a:pt x="410" y="27"/>
                  </a:cubicBezTo>
                  <a:cubicBezTo>
                    <a:pt x="408" y="26"/>
                    <a:pt x="408" y="26"/>
                    <a:pt x="408" y="26"/>
                  </a:cubicBezTo>
                  <a:cubicBezTo>
                    <a:pt x="407" y="26"/>
                    <a:pt x="407" y="26"/>
                    <a:pt x="407" y="26"/>
                  </a:cubicBezTo>
                  <a:cubicBezTo>
                    <a:pt x="399" y="23"/>
                    <a:pt x="390" y="21"/>
                    <a:pt x="383" y="20"/>
                  </a:cubicBezTo>
                  <a:cubicBezTo>
                    <a:pt x="376" y="19"/>
                    <a:pt x="370" y="18"/>
                    <a:pt x="363" y="17"/>
                  </a:cubicBezTo>
                  <a:cubicBezTo>
                    <a:pt x="342" y="15"/>
                    <a:pt x="321" y="16"/>
                    <a:pt x="300" y="17"/>
                  </a:cubicBezTo>
                  <a:cubicBezTo>
                    <a:pt x="288" y="18"/>
                    <a:pt x="273" y="20"/>
                    <a:pt x="262" y="22"/>
                  </a:cubicBezTo>
                  <a:cubicBezTo>
                    <a:pt x="249" y="24"/>
                    <a:pt x="236" y="27"/>
                    <a:pt x="224" y="30"/>
                  </a:cubicBezTo>
                  <a:cubicBezTo>
                    <a:pt x="217" y="32"/>
                    <a:pt x="210" y="34"/>
                    <a:pt x="203" y="36"/>
                  </a:cubicBezTo>
                  <a:cubicBezTo>
                    <a:pt x="196" y="38"/>
                    <a:pt x="196" y="38"/>
                    <a:pt x="196" y="38"/>
                  </a:cubicBezTo>
                  <a:cubicBezTo>
                    <a:pt x="190" y="41"/>
                    <a:pt x="183" y="43"/>
                    <a:pt x="176" y="46"/>
                  </a:cubicBezTo>
                  <a:cubicBezTo>
                    <a:pt x="170" y="49"/>
                    <a:pt x="164" y="51"/>
                    <a:pt x="157" y="54"/>
                  </a:cubicBezTo>
                  <a:cubicBezTo>
                    <a:pt x="148" y="58"/>
                    <a:pt x="138" y="64"/>
                    <a:pt x="127" y="70"/>
                  </a:cubicBezTo>
                  <a:cubicBezTo>
                    <a:pt x="117" y="77"/>
                    <a:pt x="106" y="84"/>
                    <a:pt x="96" y="92"/>
                  </a:cubicBezTo>
                  <a:cubicBezTo>
                    <a:pt x="93" y="94"/>
                    <a:pt x="93" y="94"/>
                    <a:pt x="93" y="94"/>
                  </a:cubicBezTo>
                  <a:cubicBezTo>
                    <a:pt x="80" y="104"/>
                    <a:pt x="69" y="115"/>
                    <a:pt x="59" y="125"/>
                  </a:cubicBezTo>
                  <a:cubicBezTo>
                    <a:pt x="47" y="138"/>
                    <a:pt x="34" y="155"/>
                    <a:pt x="26" y="171"/>
                  </a:cubicBezTo>
                  <a:cubicBezTo>
                    <a:pt x="19" y="186"/>
                    <a:pt x="14" y="201"/>
                    <a:pt x="14" y="217"/>
                  </a:cubicBezTo>
                  <a:cubicBezTo>
                    <a:pt x="15" y="222"/>
                    <a:pt x="15" y="229"/>
                    <a:pt x="17" y="234"/>
                  </a:cubicBezTo>
                  <a:cubicBezTo>
                    <a:pt x="19" y="239"/>
                    <a:pt x="22" y="244"/>
                    <a:pt x="26" y="249"/>
                  </a:cubicBezTo>
                  <a:cubicBezTo>
                    <a:pt x="28" y="252"/>
                    <a:pt x="31" y="255"/>
                    <a:pt x="35" y="258"/>
                  </a:cubicBezTo>
                  <a:cubicBezTo>
                    <a:pt x="40" y="261"/>
                    <a:pt x="45" y="264"/>
                    <a:pt x="51" y="267"/>
                  </a:cubicBezTo>
                  <a:cubicBezTo>
                    <a:pt x="61" y="272"/>
                    <a:pt x="72" y="276"/>
                    <a:pt x="84" y="279"/>
                  </a:cubicBezTo>
                  <a:cubicBezTo>
                    <a:pt x="95" y="282"/>
                    <a:pt x="106" y="284"/>
                    <a:pt x="117" y="285"/>
                  </a:cubicBezTo>
                  <a:cubicBezTo>
                    <a:pt x="121" y="286"/>
                    <a:pt x="125" y="286"/>
                    <a:pt x="129" y="287"/>
                  </a:cubicBezTo>
                  <a:cubicBezTo>
                    <a:pt x="131" y="287"/>
                    <a:pt x="134" y="287"/>
                    <a:pt x="137" y="287"/>
                  </a:cubicBezTo>
                  <a:cubicBezTo>
                    <a:pt x="150" y="289"/>
                    <a:pt x="168" y="290"/>
                    <a:pt x="184" y="291"/>
                  </a:cubicBezTo>
                  <a:cubicBezTo>
                    <a:pt x="206" y="291"/>
                    <a:pt x="227" y="291"/>
                    <a:pt x="251" y="289"/>
                  </a:cubicBezTo>
                  <a:cubicBezTo>
                    <a:pt x="268" y="287"/>
                    <a:pt x="287" y="285"/>
                    <a:pt x="306" y="281"/>
                  </a:cubicBezTo>
                  <a:cubicBezTo>
                    <a:pt x="331" y="276"/>
                    <a:pt x="357" y="268"/>
                    <a:pt x="381" y="259"/>
                  </a:cubicBezTo>
                  <a:cubicBezTo>
                    <a:pt x="395" y="254"/>
                    <a:pt x="407" y="248"/>
                    <a:pt x="419" y="241"/>
                  </a:cubicBezTo>
                  <a:cubicBezTo>
                    <a:pt x="430" y="233"/>
                    <a:pt x="440" y="224"/>
                    <a:pt x="449" y="215"/>
                  </a:cubicBezTo>
                  <a:cubicBezTo>
                    <a:pt x="450" y="214"/>
                    <a:pt x="451" y="213"/>
                    <a:pt x="453" y="211"/>
                  </a:cubicBezTo>
                  <a:cubicBezTo>
                    <a:pt x="455" y="209"/>
                    <a:pt x="454" y="210"/>
                    <a:pt x="456" y="207"/>
                  </a:cubicBezTo>
                  <a:cubicBezTo>
                    <a:pt x="458" y="205"/>
                    <a:pt x="457" y="207"/>
                    <a:pt x="458" y="205"/>
                  </a:cubicBezTo>
                  <a:cubicBezTo>
                    <a:pt x="464" y="198"/>
                    <a:pt x="464" y="198"/>
                    <a:pt x="464" y="198"/>
                  </a:cubicBezTo>
                  <a:cubicBezTo>
                    <a:pt x="465" y="197"/>
                    <a:pt x="466" y="196"/>
                    <a:pt x="467" y="195"/>
                  </a:cubicBezTo>
                  <a:cubicBezTo>
                    <a:pt x="467" y="194"/>
                    <a:pt x="468" y="193"/>
                    <a:pt x="469" y="192"/>
                  </a:cubicBezTo>
                  <a:cubicBezTo>
                    <a:pt x="472" y="187"/>
                    <a:pt x="475" y="182"/>
                    <a:pt x="477" y="177"/>
                  </a:cubicBezTo>
                  <a:cubicBezTo>
                    <a:pt x="482" y="167"/>
                    <a:pt x="486" y="156"/>
                    <a:pt x="487" y="146"/>
                  </a:cubicBezTo>
                  <a:cubicBezTo>
                    <a:pt x="487" y="143"/>
                    <a:pt x="487" y="146"/>
                    <a:pt x="488" y="144"/>
                  </a:cubicBezTo>
                  <a:cubicBezTo>
                    <a:pt x="488" y="142"/>
                    <a:pt x="488" y="141"/>
                    <a:pt x="487" y="139"/>
                  </a:cubicBezTo>
                  <a:cubicBezTo>
                    <a:pt x="487" y="137"/>
                    <a:pt x="487" y="136"/>
                    <a:pt x="487" y="134"/>
                  </a:cubicBezTo>
                  <a:cubicBezTo>
                    <a:pt x="487" y="130"/>
                    <a:pt x="486" y="126"/>
                    <a:pt x="485" y="123"/>
                  </a:cubicBezTo>
                  <a:cubicBezTo>
                    <a:pt x="483" y="115"/>
                    <a:pt x="480" y="108"/>
                    <a:pt x="475" y="103"/>
                  </a:cubicBezTo>
                  <a:cubicBezTo>
                    <a:pt x="472" y="98"/>
                    <a:pt x="467" y="94"/>
                    <a:pt x="462" y="91"/>
                  </a:cubicBezTo>
                  <a:cubicBezTo>
                    <a:pt x="460" y="90"/>
                    <a:pt x="461" y="90"/>
                    <a:pt x="460" y="90"/>
                  </a:cubicBezTo>
                  <a:cubicBezTo>
                    <a:pt x="458" y="89"/>
                    <a:pt x="459" y="89"/>
                    <a:pt x="458" y="88"/>
                  </a:cubicBezTo>
                  <a:cubicBezTo>
                    <a:pt x="456" y="87"/>
                    <a:pt x="456" y="87"/>
                    <a:pt x="456" y="87"/>
                  </a:cubicBezTo>
                  <a:cubicBezTo>
                    <a:pt x="453" y="86"/>
                    <a:pt x="453" y="86"/>
                    <a:pt x="453" y="86"/>
                  </a:cubicBezTo>
                  <a:cubicBezTo>
                    <a:pt x="439" y="78"/>
                    <a:pt x="424" y="72"/>
                    <a:pt x="409" y="67"/>
                  </a:cubicBezTo>
                  <a:cubicBezTo>
                    <a:pt x="406" y="66"/>
                    <a:pt x="406" y="66"/>
                    <a:pt x="402" y="64"/>
                  </a:cubicBezTo>
                  <a:cubicBezTo>
                    <a:pt x="398" y="63"/>
                    <a:pt x="399" y="63"/>
                    <a:pt x="396" y="63"/>
                  </a:cubicBezTo>
                  <a:cubicBezTo>
                    <a:pt x="395" y="63"/>
                    <a:pt x="392" y="61"/>
                    <a:pt x="391" y="61"/>
                  </a:cubicBezTo>
                  <a:cubicBezTo>
                    <a:pt x="390" y="61"/>
                    <a:pt x="391" y="61"/>
                    <a:pt x="391" y="61"/>
                  </a:cubicBezTo>
                  <a:cubicBezTo>
                    <a:pt x="388" y="60"/>
                    <a:pt x="378" y="58"/>
                    <a:pt x="373" y="57"/>
                  </a:cubicBezTo>
                  <a:cubicBezTo>
                    <a:pt x="366" y="56"/>
                    <a:pt x="358" y="54"/>
                    <a:pt x="350" y="53"/>
                  </a:cubicBezTo>
                  <a:cubicBezTo>
                    <a:pt x="358" y="54"/>
                    <a:pt x="365" y="55"/>
                    <a:pt x="367" y="55"/>
                  </a:cubicBezTo>
                  <a:cubicBezTo>
                    <a:pt x="359" y="53"/>
                    <a:pt x="344" y="52"/>
                    <a:pt x="336" y="51"/>
                  </a:cubicBezTo>
                  <a:cubicBezTo>
                    <a:pt x="318" y="50"/>
                    <a:pt x="294" y="52"/>
                    <a:pt x="273" y="56"/>
                  </a:cubicBezTo>
                  <a:cubicBezTo>
                    <a:pt x="272" y="56"/>
                    <a:pt x="271" y="56"/>
                    <a:pt x="271" y="56"/>
                  </a:cubicBezTo>
                  <a:cubicBezTo>
                    <a:pt x="265" y="57"/>
                    <a:pt x="265" y="57"/>
                    <a:pt x="265" y="57"/>
                  </a:cubicBezTo>
                  <a:cubicBezTo>
                    <a:pt x="264" y="58"/>
                    <a:pt x="264" y="58"/>
                    <a:pt x="264" y="58"/>
                  </a:cubicBezTo>
                  <a:cubicBezTo>
                    <a:pt x="264" y="58"/>
                    <a:pt x="263" y="58"/>
                    <a:pt x="262" y="58"/>
                  </a:cubicBezTo>
                  <a:cubicBezTo>
                    <a:pt x="264" y="58"/>
                    <a:pt x="264" y="58"/>
                    <a:pt x="264" y="58"/>
                  </a:cubicBezTo>
                  <a:cubicBezTo>
                    <a:pt x="265" y="57"/>
                    <a:pt x="265" y="57"/>
                    <a:pt x="265" y="57"/>
                  </a:cubicBezTo>
                  <a:cubicBezTo>
                    <a:pt x="266" y="57"/>
                    <a:pt x="266" y="57"/>
                    <a:pt x="266" y="57"/>
                  </a:cubicBezTo>
                  <a:cubicBezTo>
                    <a:pt x="266" y="57"/>
                    <a:pt x="266" y="57"/>
                    <a:pt x="266" y="57"/>
                  </a:cubicBezTo>
                  <a:cubicBezTo>
                    <a:pt x="267" y="57"/>
                    <a:pt x="267" y="57"/>
                    <a:pt x="267" y="57"/>
                  </a:cubicBezTo>
                  <a:cubicBezTo>
                    <a:pt x="288" y="53"/>
                    <a:pt x="309" y="50"/>
                    <a:pt x="330" y="51"/>
                  </a:cubicBezTo>
                  <a:cubicBezTo>
                    <a:pt x="335" y="51"/>
                    <a:pt x="343" y="51"/>
                    <a:pt x="352" y="52"/>
                  </a:cubicBezTo>
                  <a:cubicBezTo>
                    <a:pt x="362" y="53"/>
                    <a:pt x="371" y="55"/>
                    <a:pt x="378" y="57"/>
                  </a:cubicBezTo>
                  <a:cubicBezTo>
                    <a:pt x="387" y="58"/>
                    <a:pt x="391" y="59"/>
                    <a:pt x="387" y="58"/>
                  </a:cubicBezTo>
                  <a:cubicBezTo>
                    <a:pt x="376" y="55"/>
                    <a:pt x="367" y="53"/>
                    <a:pt x="356" y="52"/>
                  </a:cubicBezTo>
                  <a:cubicBezTo>
                    <a:pt x="354" y="51"/>
                    <a:pt x="352" y="51"/>
                    <a:pt x="355" y="51"/>
                  </a:cubicBezTo>
                  <a:cubicBezTo>
                    <a:pt x="377" y="53"/>
                    <a:pt x="401" y="60"/>
                    <a:pt x="418" y="66"/>
                  </a:cubicBezTo>
                  <a:cubicBezTo>
                    <a:pt x="428" y="70"/>
                    <a:pt x="428" y="70"/>
                    <a:pt x="428" y="70"/>
                  </a:cubicBezTo>
                  <a:cubicBezTo>
                    <a:pt x="430" y="70"/>
                    <a:pt x="431" y="71"/>
                    <a:pt x="432" y="71"/>
                  </a:cubicBezTo>
                  <a:cubicBezTo>
                    <a:pt x="432" y="71"/>
                    <a:pt x="430" y="70"/>
                    <a:pt x="430" y="70"/>
                  </a:cubicBezTo>
                  <a:cubicBezTo>
                    <a:pt x="411" y="62"/>
                    <a:pt x="395" y="56"/>
                    <a:pt x="374" y="52"/>
                  </a:cubicBezTo>
                  <a:cubicBezTo>
                    <a:pt x="371" y="51"/>
                    <a:pt x="368" y="51"/>
                    <a:pt x="365" y="50"/>
                  </a:cubicBezTo>
                  <a:cubicBezTo>
                    <a:pt x="358" y="49"/>
                    <a:pt x="347" y="48"/>
                    <a:pt x="338" y="47"/>
                  </a:cubicBezTo>
                  <a:cubicBezTo>
                    <a:pt x="336" y="47"/>
                    <a:pt x="337" y="47"/>
                    <a:pt x="336" y="47"/>
                  </a:cubicBezTo>
                  <a:cubicBezTo>
                    <a:pt x="315" y="46"/>
                    <a:pt x="296" y="48"/>
                    <a:pt x="277" y="51"/>
                  </a:cubicBezTo>
                  <a:cubicBezTo>
                    <a:pt x="293" y="48"/>
                    <a:pt x="310" y="47"/>
                    <a:pt x="325" y="47"/>
                  </a:cubicBezTo>
                  <a:cubicBezTo>
                    <a:pt x="327" y="47"/>
                    <a:pt x="328" y="46"/>
                    <a:pt x="330" y="46"/>
                  </a:cubicBezTo>
                  <a:cubicBezTo>
                    <a:pt x="343" y="47"/>
                    <a:pt x="363" y="49"/>
                    <a:pt x="379" y="52"/>
                  </a:cubicBezTo>
                  <a:cubicBezTo>
                    <a:pt x="381" y="52"/>
                    <a:pt x="382" y="52"/>
                    <a:pt x="375" y="51"/>
                  </a:cubicBezTo>
                  <a:cubicBezTo>
                    <a:pt x="377" y="51"/>
                    <a:pt x="378" y="51"/>
                    <a:pt x="381" y="52"/>
                  </a:cubicBezTo>
                  <a:cubicBezTo>
                    <a:pt x="381" y="52"/>
                    <a:pt x="380" y="52"/>
                    <a:pt x="379" y="52"/>
                  </a:cubicBezTo>
                  <a:cubicBezTo>
                    <a:pt x="388" y="53"/>
                    <a:pt x="389" y="54"/>
                    <a:pt x="398" y="56"/>
                  </a:cubicBezTo>
                  <a:cubicBezTo>
                    <a:pt x="399" y="56"/>
                    <a:pt x="400" y="56"/>
                    <a:pt x="399" y="56"/>
                  </a:cubicBezTo>
                  <a:cubicBezTo>
                    <a:pt x="392" y="54"/>
                    <a:pt x="385" y="52"/>
                    <a:pt x="379" y="51"/>
                  </a:cubicBezTo>
                  <a:cubicBezTo>
                    <a:pt x="375" y="50"/>
                    <a:pt x="372" y="50"/>
                    <a:pt x="369" y="49"/>
                  </a:cubicBezTo>
                  <a:cubicBezTo>
                    <a:pt x="367" y="49"/>
                    <a:pt x="367" y="49"/>
                    <a:pt x="365" y="48"/>
                  </a:cubicBezTo>
                  <a:cubicBezTo>
                    <a:pt x="363" y="48"/>
                    <a:pt x="360" y="48"/>
                    <a:pt x="358" y="48"/>
                  </a:cubicBezTo>
                  <a:cubicBezTo>
                    <a:pt x="353" y="47"/>
                    <a:pt x="353" y="47"/>
                    <a:pt x="353" y="47"/>
                  </a:cubicBezTo>
                  <a:cubicBezTo>
                    <a:pt x="345" y="46"/>
                    <a:pt x="336" y="46"/>
                    <a:pt x="327" y="45"/>
                  </a:cubicBezTo>
                  <a:cubicBezTo>
                    <a:pt x="321" y="45"/>
                    <a:pt x="314" y="45"/>
                    <a:pt x="307" y="46"/>
                  </a:cubicBezTo>
                  <a:cubicBezTo>
                    <a:pt x="310" y="45"/>
                    <a:pt x="315" y="45"/>
                    <a:pt x="320" y="45"/>
                  </a:cubicBezTo>
                  <a:cubicBezTo>
                    <a:pt x="337" y="45"/>
                    <a:pt x="357" y="46"/>
                    <a:pt x="371" y="49"/>
                  </a:cubicBezTo>
                  <a:cubicBezTo>
                    <a:pt x="372" y="49"/>
                    <a:pt x="369" y="48"/>
                    <a:pt x="368" y="48"/>
                  </a:cubicBezTo>
                  <a:cubicBezTo>
                    <a:pt x="363" y="47"/>
                    <a:pt x="360" y="47"/>
                    <a:pt x="356" y="46"/>
                  </a:cubicBezTo>
                  <a:cubicBezTo>
                    <a:pt x="354" y="46"/>
                    <a:pt x="357" y="46"/>
                    <a:pt x="355" y="46"/>
                  </a:cubicBezTo>
                  <a:cubicBezTo>
                    <a:pt x="345" y="45"/>
                    <a:pt x="335" y="45"/>
                    <a:pt x="323" y="45"/>
                  </a:cubicBezTo>
                  <a:cubicBezTo>
                    <a:pt x="322" y="44"/>
                    <a:pt x="319" y="44"/>
                    <a:pt x="321" y="44"/>
                  </a:cubicBezTo>
                  <a:cubicBezTo>
                    <a:pt x="319" y="44"/>
                    <a:pt x="319" y="44"/>
                    <a:pt x="317" y="44"/>
                  </a:cubicBezTo>
                  <a:cubicBezTo>
                    <a:pt x="314" y="44"/>
                    <a:pt x="318" y="44"/>
                    <a:pt x="317" y="44"/>
                  </a:cubicBezTo>
                  <a:cubicBezTo>
                    <a:pt x="314" y="44"/>
                    <a:pt x="310" y="45"/>
                    <a:pt x="308" y="45"/>
                  </a:cubicBezTo>
                  <a:cubicBezTo>
                    <a:pt x="294" y="46"/>
                    <a:pt x="282" y="47"/>
                    <a:pt x="266" y="50"/>
                  </a:cubicBezTo>
                  <a:cubicBezTo>
                    <a:pt x="276" y="48"/>
                    <a:pt x="290" y="46"/>
                    <a:pt x="305" y="45"/>
                  </a:cubicBezTo>
                  <a:cubicBezTo>
                    <a:pt x="308" y="44"/>
                    <a:pt x="304" y="45"/>
                    <a:pt x="307" y="44"/>
                  </a:cubicBezTo>
                  <a:cubicBezTo>
                    <a:pt x="311" y="44"/>
                    <a:pt x="314" y="44"/>
                    <a:pt x="318" y="44"/>
                  </a:cubicBezTo>
                  <a:cubicBezTo>
                    <a:pt x="328" y="44"/>
                    <a:pt x="328" y="44"/>
                    <a:pt x="328" y="44"/>
                  </a:cubicBezTo>
                  <a:cubicBezTo>
                    <a:pt x="333" y="44"/>
                    <a:pt x="338" y="44"/>
                    <a:pt x="343" y="44"/>
                  </a:cubicBezTo>
                  <a:cubicBezTo>
                    <a:pt x="348" y="45"/>
                    <a:pt x="351" y="45"/>
                    <a:pt x="356" y="45"/>
                  </a:cubicBezTo>
                  <a:cubicBezTo>
                    <a:pt x="358" y="46"/>
                    <a:pt x="358" y="45"/>
                    <a:pt x="361" y="46"/>
                  </a:cubicBezTo>
                  <a:cubicBezTo>
                    <a:pt x="362" y="46"/>
                    <a:pt x="357" y="45"/>
                    <a:pt x="360" y="45"/>
                  </a:cubicBezTo>
                  <a:cubicBezTo>
                    <a:pt x="363" y="46"/>
                    <a:pt x="360" y="45"/>
                    <a:pt x="362" y="46"/>
                  </a:cubicBezTo>
                  <a:cubicBezTo>
                    <a:pt x="365" y="46"/>
                    <a:pt x="366" y="46"/>
                    <a:pt x="368" y="46"/>
                  </a:cubicBezTo>
                  <a:cubicBezTo>
                    <a:pt x="375" y="48"/>
                    <a:pt x="382" y="49"/>
                    <a:pt x="389" y="51"/>
                  </a:cubicBezTo>
                  <a:cubicBezTo>
                    <a:pt x="391" y="51"/>
                    <a:pt x="386" y="50"/>
                    <a:pt x="388" y="50"/>
                  </a:cubicBezTo>
                  <a:cubicBezTo>
                    <a:pt x="391" y="51"/>
                    <a:pt x="401" y="54"/>
                    <a:pt x="403" y="54"/>
                  </a:cubicBezTo>
                  <a:cubicBezTo>
                    <a:pt x="411" y="57"/>
                    <a:pt x="415" y="58"/>
                    <a:pt x="424" y="61"/>
                  </a:cubicBezTo>
                  <a:cubicBezTo>
                    <a:pt x="427" y="63"/>
                    <a:pt x="424" y="61"/>
                    <a:pt x="426" y="62"/>
                  </a:cubicBezTo>
                  <a:cubicBezTo>
                    <a:pt x="431" y="64"/>
                    <a:pt x="434" y="65"/>
                    <a:pt x="440" y="68"/>
                  </a:cubicBezTo>
                  <a:cubicBezTo>
                    <a:pt x="444" y="69"/>
                    <a:pt x="450" y="72"/>
                    <a:pt x="455" y="75"/>
                  </a:cubicBezTo>
                  <a:cubicBezTo>
                    <a:pt x="455" y="74"/>
                    <a:pt x="452" y="73"/>
                    <a:pt x="449" y="71"/>
                  </a:cubicBezTo>
                  <a:cubicBezTo>
                    <a:pt x="451" y="72"/>
                    <a:pt x="456" y="75"/>
                    <a:pt x="458" y="76"/>
                  </a:cubicBezTo>
                  <a:cubicBezTo>
                    <a:pt x="466" y="80"/>
                    <a:pt x="473" y="84"/>
                    <a:pt x="480" y="91"/>
                  </a:cubicBezTo>
                  <a:cubicBezTo>
                    <a:pt x="486" y="97"/>
                    <a:pt x="492" y="105"/>
                    <a:pt x="495" y="116"/>
                  </a:cubicBezTo>
                  <a:cubicBezTo>
                    <a:pt x="496" y="119"/>
                    <a:pt x="497" y="120"/>
                    <a:pt x="498" y="123"/>
                  </a:cubicBezTo>
                  <a:cubicBezTo>
                    <a:pt x="498" y="124"/>
                    <a:pt x="498" y="124"/>
                    <a:pt x="498" y="123"/>
                  </a:cubicBezTo>
                  <a:cubicBezTo>
                    <a:pt x="498" y="126"/>
                    <a:pt x="499" y="130"/>
                    <a:pt x="499" y="134"/>
                  </a:cubicBezTo>
                  <a:cubicBezTo>
                    <a:pt x="500" y="136"/>
                    <a:pt x="500" y="139"/>
                    <a:pt x="500" y="141"/>
                  </a:cubicBezTo>
                  <a:cubicBezTo>
                    <a:pt x="500" y="143"/>
                    <a:pt x="500" y="146"/>
                    <a:pt x="500" y="148"/>
                  </a:cubicBezTo>
                  <a:close/>
                  <a:moveTo>
                    <a:pt x="385" y="50"/>
                  </a:moveTo>
                  <a:cubicBezTo>
                    <a:pt x="380" y="49"/>
                    <a:pt x="378" y="49"/>
                    <a:pt x="371" y="47"/>
                  </a:cubicBezTo>
                  <a:cubicBezTo>
                    <a:pt x="369" y="47"/>
                    <a:pt x="367" y="47"/>
                    <a:pt x="364" y="46"/>
                  </a:cubicBezTo>
                  <a:cubicBezTo>
                    <a:pt x="363" y="47"/>
                    <a:pt x="354" y="45"/>
                    <a:pt x="354" y="46"/>
                  </a:cubicBezTo>
                  <a:cubicBezTo>
                    <a:pt x="359" y="46"/>
                    <a:pt x="362" y="47"/>
                    <a:pt x="365" y="47"/>
                  </a:cubicBezTo>
                  <a:cubicBezTo>
                    <a:pt x="367" y="47"/>
                    <a:pt x="364" y="47"/>
                    <a:pt x="366" y="47"/>
                  </a:cubicBezTo>
                  <a:cubicBezTo>
                    <a:pt x="370" y="48"/>
                    <a:pt x="380" y="49"/>
                    <a:pt x="386" y="51"/>
                  </a:cubicBezTo>
                  <a:cubicBezTo>
                    <a:pt x="386" y="51"/>
                    <a:pt x="384" y="50"/>
                    <a:pt x="385" y="50"/>
                  </a:cubicBezTo>
                  <a:close/>
                  <a:moveTo>
                    <a:pt x="387" y="51"/>
                  </a:moveTo>
                  <a:cubicBezTo>
                    <a:pt x="387" y="51"/>
                    <a:pt x="388" y="51"/>
                    <a:pt x="388" y="51"/>
                  </a:cubicBezTo>
                  <a:cubicBezTo>
                    <a:pt x="392" y="52"/>
                    <a:pt x="389" y="51"/>
                    <a:pt x="387" y="51"/>
                  </a:cubicBezTo>
                  <a:close/>
                  <a:moveTo>
                    <a:pt x="391" y="61"/>
                  </a:moveTo>
                  <a:cubicBezTo>
                    <a:pt x="391" y="61"/>
                    <a:pt x="391" y="61"/>
                    <a:pt x="391" y="61"/>
                  </a:cubicBezTo>
                  <a:cubicBezTo>
                    <a:pt x="391" y="61"/>
                    <a:pt x="391" y="61"/>
                    <a:pt x="391" y="61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ffectLst>
              <a:outerShdw blurRad="508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</a:endParaRPr>
            </a:p>
          </p:txBody>
        </p:sp>
      </p:grpSp>
      <p:grpSp>
        <p:nvGrpSpPr>
          <p:cNvPr id="22" name="Gruppo 21"/>
          <p:cNvGrpSpPr/>
          <p:nvPr/>
        </p:nvGrpSpPr>
        <p:grpSpPr>
          <a:xfrm>
            <a:off x="5917381" y="3239909"/>
            <a:ext cx="2881747" cy="3107185"/>
            <a:chOff x="5917381" y="3239909"/>
            <a:chExt cx="2881747" cy="3107185"/>
          </a:xfrm>
        </p:grpSpPr>
        <p:grpSp>
          <p:nvGrpSpPr>
            <p:cNvPr id="38" name="Gruppo 37"/>
            <p:cNvGrpSpPr/>
            <p:nvPr/>
          </p:nvGrpSpPr>
          <p:grpSpPr>
            <a:xfrm>
              <a:off x="6827280" y="3302856"/>
              <a:ext cx="914588" cy="693591"/>
              <a:chOff x="6863376" y="3363014"/>
              <a:chExt cx="914588" cy="693591"/>
            </a:xfrm>
          </p:grpSpPr>
          <p:sp>
            <p:nvSpPr>
              <p:cNvPr id="39" name="Rettangolo 38"/>
              <p:cNvSpPr/>
              <p:nvPr/>
            </p:nvSpPr>
            <p:spPr>
              <a:xfrm>
                <a:off x="6863376" y="3363014"/>
                <a:ext cx="76389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back</a:t>
                </a:r>
                <a:endParaRPr lang="it-IT" b="1" dirty="0">
                  <a:solidFill>
                    <a:srgbClr val="003D6C"/>
                  </a:solidFill>
                </a:endParaRPr>
              </a:p>
            </p:txBody>
          </p:sp>
          <p:cxnSp>
            <p:nvCxnSpPr>
              <p:cNvPr id="40" name="Connettore 2 39"/>
              <p:cNvCxnSpPr/>
              <p:nvPr/>
            </p:nvCxnSpPr>
            <p:spPr>
              <a:xfrm>
                <a:off x="7390850" y="3695431"/>
                <a:ext cx="387114" cy="361174"/>
              </a:xfrm>
              <a:prstGeom prst="straightConnector1">
                <a:avLst/>
              </a:prstGeom>
              <a:ln w="50800">
                <a:solidFill>
                  <a:srgbClr val="003D6C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1" name="Gruppo 40"/>
            <p:cNvGrpSpPr/>
            <p:nvPr/>
          </p:nvGrpSpPr>
          <p:grpSpPr>
            <a:xfrm>
              <a:off x="5917381" y="3593909"/>
              <a:ext cx="2768538" cy="2753185"/>
              <a:chOff x="3021437" y="2047624"/>
              <a:chExt cx="3228892" cy="3210987"/>
            </a:xfrm>
          </p:grpSpPr>
          <p:pic>
            <p:nvPicPr>
              <p:cNvPr id="42" name="Immagine 41"/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21437" y="2047624"/>
                <a:ext cx="3228892" cy="3210987"/>
              </a:xfrm>
              <a:prstGeom prst="rect">
                <a:avLst/>
              </a:prstGeom>
            </p:spPr>
          </p:pic>
          <p:sp>
            <p:nvSpPr>
              <p:cNvPr id="43" name="Rettangolo 5"/>
              <p:cNvSpPr/>
              <p:nvPr/>
            </p:nvSpPr>
            <p:spPr>
              <a:xfrm>
                <a:off x="4647458" y="2188967"/>
                <a:ext cx="1186183" cy="2087503"/>
              </a:xfrm>
              <a:custGeom>
                <a:avLst/>
                <a:gdLst>
                  <a:gd name="connsiteX0" fmla="*/ 0 w 1374933"/>
                  <a:gd name="connsiteY0" fmla="*/ 0 h 2071868"/>
                  <a:gd name="connsiteX1" fmla="*/ 1374933 w 1374933"/>
                  <a:gd name="connsiteY1" fmla="*/ 0 h 2071868"/>
                  <a:gd name="connsiteX2" fmla="*/ 1374933 w 1374933"/>
                  <a:gd name="connsiteY2" fmla="*/ 2071868 h 2071868"/>
                  <a:gd name="connsiteX3" fmla="*/ 0 w 1374933"/>
                  <a:gd name="connsiteY3" fmla="*/ 2071868 h 2071868"/>
                  <a:gd name="connsiteX4" fmla="*/ 0 w 1374933"/>
                  <a:gd name="connsiteY4" fmla="*/ 0 h 2071868"/>
                  <a:gd name="connsiteX0" fmla="*/ 0 w 1374933"/>
                  <a:gd name="connsiteY0" fmla="*/ 0 h 2071868"/>
                  <a:gd name="connsiteX1" fmla="*/ 1374933 w 1374933"/>
                  <a:gd name="connsiteY1" fmla="*/ 0 h 2071868"/>
                  <a:gd name="connsiteX2" fmla="*/ 1125551 w 1374933"/>
                  <a:gd name="connsiteY2" fmla="*/ 1650294 h 2071868"/>
                  <a:gd name="connsiteX3" fmla="*/ 0 w 1374933"/>
                  <a:gd name="connsiteY3" fmla="*/ 2071868 h 2071868"/>
                  <a:gd name="connsiteX4" fmla="*/ 0 w 1374933"/>
                  <a:gd name="connsiteY4" fmla="*/ 0 h 2071868"/>
                  <a:gd name="connsiteX0" fmla="*/ 0 w 1374933"/>
                  <a:gd name="connsiteY0" fmla="*/ 0 h 2071868"/>
                  <a:gd name="connsiteX1" fmla="*/ 1374933 w 1374933"/>
                  <a:gd name="connsiteY1" fmla="*/ 0 h 2071868"/>
                  <a:gd name="connsiteX2" fmla="*/ 1363057 w 1374933"/>
                  <a:gd name="connsiteY2" fmla="*/ 1869987 h 2071868"/>
                  <a:gd name="connsiteX3" fmla="*/ 0 w 1374933"/>
                  <a:gd name="connsiteY3" fmla="*/ 2071868 h 2071868"/>
                  <a:gd name="connsiteX4" fmla="*/ 0 w 1374933"/>
                  <a:gd name="connsiteY4" fmla="*/ 0 h 2071868"/>
                  <a:gd name="connsiteX0" fmla="*/ 0 w 1380871"/>
                  <a:gd name="connsiteY0" fmla="*/ 112816 h 2184684"/>
                  <a:gd name="connsiteX1" fmla="*/ 1380871 w 1380871"/>
                  <a:gd name="connsiteY1" fmla="*/ 0 h 2184684"/>
                  <a:gd name="connsiteX2" fmla="*/ 1363057 w 1380871"/>
                  <a:gd name="connsiteY2" fmla="*/ 1982803 h 2184684"/>
                  <a:gd name="connsiteX3" fmla="*/ 0 w 1380871"/>
                  <a:gd name="connsiteY3" fmla="*/ 2184684 h 2184684"/>
                  <a:gd name="connsiteX4" fmla="*/ 0 w 1380871"/>
                  <a:gd name="connsiteY4" fmla="*/ 112816 h 2184684"/>
                  <a:gd name="connsiteX0" fmla="*/ 0 w 1374933"/>
                  <a:gd name="connsiteY0" fmla="*/ 130629 h 2202497"/>
                  <a:gd name="connsiteX1" fmla="*/ 1374933 w 1374933"/>
                  <a:gd name="connsiteY1" fmla="*/ 0 h 2202497"/>
                  <a:gd name="connsiteX2" fmla="*/ 1363057 w 1374933"/>
                  <a:gd name="connsiteY2" fmla="*/ 2000616 h 2202497"/>
                  <a:gd name="connsiteX3" fmla="*/ 0 w 1374933"/>
                  <a:gd name="connsiteY3" fmla="*/ 2202497 h 2202497"/>
                  <a:gd name="connsiteX4" fmla="*/ 0 w 1374933"/>
                  <a:gd name="connsiteY4" fmla="*/ 130629 h 2202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74933" h="2202497">
                    <a:moveTo>
                      <a:pt x="0" y="130629"/>
                    </a:moveTo>
                    <a:lnTo>
                      <a:pt x="1374933" y="0"/>
                    </a:lnTo>
                    <a:cubicBezTo>
                      <a:pt x="1370974" y="623329"/>
                      <a:pt x="1367016" y="1377287"/>
                      <a:pt x="1363057" y="2000616"/>
                    </a:cubicBezTo>
                    <a:lnTo>
                      <a:pt x="0" y="2202497"/>
                    </a:lnTo>
                    <a:lnTo>
                      <a:pt x="0" y="130629"/>
                    </a:lnTo>
                    <a:close/>
                  </a:path>
                </a:pathLst>
              </a:custGeom>
              <a:solidFill>
                <a:srgbClr val="FF0000">
                  <a:alpha val="30000"/>
                </a:srgbClr>
              </a:solidFill>
              <a:ln w="254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grpSp>
          <p:nvGrpSpPr>
            <p:cNvPr id="44" name="Gruppo 43"/>
            <p:cNvGrpSpPr/>
            <p:nvPr/>
          </p:nvGrpSpPr>
          <p:grpSpPr>
            <a:xfrm>
              <a:off x="7828885" y="3239909"/>
              <a:ext cx="970243" cy="753352"/>
              <a:chOff x="6231541" y="2963036"/>
              <a:chExt cx="970243" cy="753352"/>
            </a:xfrm>
          </p:grpSpPr>
          <p:sp>
            <p:nvSpPr>
              <p:cNvPr id="45" name="Rettangolo 44"/>
              <p:cNvSpPr/>
              <p:nvPr/>
            </p:nvSpPr>
            <p:spPr>
              <a:xfrm>
                <a:off x="6437894" y="2963036"/>
                <a:ext cx="76389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front</a:t>
                </a:r>
                <a:endParaRPr lang="it-IT" b="1" dirty="0">
                  <a:solidFill>
                    <a:srgbClr val="003D6C"/>
                  </a:solidFill>
                </a:endParaRPr>
              </a:p>
            </p:txBody>
          </p:sp>
          <p:cxnSp>
            <p:nvCxnSpPr>
              <p:cNvPr id="46" name="Connettore 2 45"/>
              <p:cNvCxnSpPr/>
              <p:nvPr/>
            </p:nvCxnSpPr>
            <p:spPr>
              <a:xfrm flipH="1">
                <a:off x="6231541" y="3302957"/>
                <a:ext cx="355657" cy="413431"/>
              </a:xfrm>
              <a:prstGeom prst="straightConnector1">
                <a:avLst/>
              </a:prstGeom>
              <a:ln w="50800">
                <a:solidFill>
                  <a:srgbClr val="003D6C"/>
                </a:solidFill>
                <a:tailEnd type="triangle"/>
              </a:ln>
              <a:effectLst>
                <a:glow rad="25400">
                  <a:schemeClr val="bg1"/>
                </a:glo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7" name="CasellaDiTesto 46"/>
            <p:cNvSpPr txBox="1"/>
            <p:nvPr/>
          </p:nvSpPr>
          <p:spPr>
            <a:xfrm>
              <a:off x="7311575" y="3993029"/>
              <a:ext cx="1002235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8000" b="1" dirty="0" smtClean="0">
                  <a:solidFill>
                    <a:srgbClr val="FF0000"/>
                  </a:solidFill>
                  <a:latin typeface="Times" charset="0"/>
                  <a:ea typeface="Times" charset="0"/>
                  <a:cs typeface="Times" charset="0"/>
                </a:rPr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707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nettore 1 5"/>
          <p:cNvCxnSpPr/>
          <p:nvPr/>
        </p:nvCxnSpPr>
        <p:spPr>
          <a:xfrm>
            <a:off x="374072" y="1031961"/>
            <a:ext cx="8285019" cy="0"/>
          </a:xfrm>
          <a:prstGeom prst="line">
            <a:avLst/>
          </a:prstGeom>
          <a:ln w="381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ttangolo 6"/>
          <p:cNvSpPr/>
          <p:nvPr/>
        </p:nvSpPr>
        <p:spPr>
          <a:xfrm>
            <a:off x="259297" y="224011"/>
            <a:ext cx="449033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baseline="30000" dirty="0" err="1" smtClean="0">
                <a:solidFill>
                  <a:srgbClr val="003D6C"/>
                </a:solidFill>
                <a:latin typeface="Candara"/>
                <a:cs typeface="Candara"/>
              </a:rPr>
              <a:t>Periodic</a:t>
            </a:r>
            <a:r>
              <a:rPr lang="fr-FR" sz="6000" b="1" baseline="30000" dirty="0" smtClean="0">
                <a:solidFill>
                  <a:srgbClr val="003D6C"/>
                </a:solidFill>
                <a:latin typeface="Candara"/>
                <a:cs typeface="Candara"/>
              </a:rPr>
              <a:t> membrane</a:t>
            </a:r>
            <a:endParaRPr lang="it-IT" sz="60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6609332" y="6481653"/>
            <a:ext cx="2534668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S3PM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 20/06/2017  Berkeley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" y="6389764"/>
            <a:ext cx="451081" cy="433636"/>
          </a:xfrm>
          <a:prstGeom prst="rect">
            <a:avLst/>
          </a:prstGeom>
        </p:spPr>
      </p:pic>
      <p:grpSp>
        <p:nvGrpSpPr>
          <p:cNvPr id="4" name="Gruppo 3"/>
          <p:cNvGrpSpPr/>
          <p:nvPr/>
        </p:nvGrpSpPr>
        <p:grpSpPr>
          <a:xfrm>
            <a:off x="259297" y="1311829"/>
            <a:ext cx="7599914" cy="800219"/>
            <a:chOff x="259297" y="1311829"/>
            <a:chExt cx="7599914" cy="800219"/>
          </a:xfrm>
        </p:grpSpPr>
        <p:sp>
          <p:nvSpPr>
            <p:cNvPr id="10" name="CasellaDiTesto 9"/>
            <p:cNvSpPr txBox="1"/>
            <p:nvPr/>
          </p:nvSpPr>
          <p:spPr>
            <a:xfrm>
              <a:off x="259297" y="1311829"/>
              <a:ext cx="7599914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buSzPct val="60000"/>
                <a:buFont typeface="Lucida Grande"/>
                <a:buChar char="▶"/>
              </a:pPr>
              <a:r>
                <a:rPr lang="it-IT" sz="2300" dirty="0" err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As-orthogonal-as-possible</a:t>
              </a:r>
              <a:r>
                <a:rPr lang="it-IT" sz="2300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 </a:t>
              </a:r>
              <a:r>
                <a:rPr lang="it-IT" sz="2300" dirty="0" err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w.r.t</a:t>
              </a:r>
              <a:r>
                <a:rPr lang="it-IT" sz="2300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.       and</a:t>
              </a:r>
            </a:p>
            <a:p>
              <a:pPr marL="914400" lvl="1" indent="-457200">
                <a:buSzPct val="60000"/>
                <a:buFont typeface="Lucida Grande"/>
                <a:buChar char="▶"/>
              </a:pPr>
              <a:r>
                <a:rPr lang="it-IT" sz="2300" dirty="0" err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Minimal</a:t>
              </a:r>
              <a:r>
                <a:rPr lang="it-IT" sz="2300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 </a:t>
              </a:r>
              <a:r>
                <a:rPr lang="it-IT" sz="2300" b="1" i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twist</a:t>
              </a:r>
              <a:r>
                <a:rPr lang="it-IT" sz="2300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 </a:t>
              </a:r>
              <a:r>
                <a:rPr lang="it-IT" sz="2300" dirty="0" err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along</a:t>
              </a:r>
              <a:r>
                <a:rPr lang="it-IT" sz="2300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 </a:t>
              </a:r>
              <a:r>
                <a:rPr lang="it-IT" sz="2300" dirty="0" err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axis</a:t>
              </a:r>
              <a:endPara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endParaRPr>
            </a:p>
          </p:txBody>
        </p:sp>
        <p:pic>
          <p:nvPicPr>
            <p:cNvPr id="2" name="Immagine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8638" y="1393909"/>
              <a:ext cx="248770" cy="296919"/>
            </a:xfrm>
            <a:prstGeom prst="rect">
              <a:avLst/>
            </a:prstGeom>
          </p:spPr>
        </p:pic>
        <p:pic>
          <p:nvPicPr>
            <p:cNvPr id="3" name="Immagine 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5736" y="1393909"/>
              <a:ext cx="240746" cy="272845"/>
            </a:xfrm>
            <a:prstGeom prst="rect">
              <a:avLst/>
            </a:prstGeom>
          </p:spPr>
        </p:pic>
      </p:grpSp>
      <p:pic>
        <p:nvPicPr>
          <p:cNvPr id="17" name="Immagin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116" y="2491005"/>
            <a:ext cx="4470258" cy="477162"/>
          </a:xfrm>
          <a:prstGeom prst="rect">
            <a:avLst/>
          </a:prstGeom>
        </p:spPr>
      </p:pic>
      <p:grpSp>
        <p:nvGrpSpPr>
          <p:cNvPr id="11" name="Gruppo 10"/>
          <p:cNvGrpSpPr/>
          <p:nvPr/>
        </p:nvGrpSpPr>
        <p:grpSpPr>
          <a:xfrm>
            <a:off x="3594245" y="3061734"/>
            <a:ext cx="2038442" cy="3020595"/>
            <a:chOff x="3594245" y="3061734"/>
            <a:chExt cx="2038442" cy="3020595"/>
          </a:xfrm>
        </p:grpSpPr>
        <p:grpSp>
          <p:nvGrpSpPr>
            <p:cNvPr id="24" name="Gruppo 23"/>
            <p:cNvGrpSpPr/>
            <p:nvPr/>
          </p:nvGrpSpPr>
          <p:grpSpPr>
            <a:xfrm>
              <a:off x="3594245" y="3061734"/>
              <a:ext cx="2038442" cy="2729903"/>
              <a:chOff x="3455509" y="2649884"/>
              <a:chExt cx="2038442" cy="2729903"/>
            </a:xfrm>
          </p:grpSpPr>
          <p:sp>
            <p:nvSpPr>
              <p:cNvPr id="16" name="Rettangolo 15"/>
              <p:cNvSpPr/>
              <p:nvPr/>
            </p:nvSpPr>
            <p:spPr>
              <a:xfrm>
                <a:off x="3652944" y="3150382"/>
                <a:ext cx="1651498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DIVERGENCE</a:t>
                </a:r>
              </a:p>
              <a:p>
                <a:pPr algn="ctr"/>
                <a:r>
                  <a:rPr lang="it-IT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FREE!</a:t>
                </a:r>
                <a:endParaRPr lang="it-IT" b="1" dirty="0">
                  <a:solidFill>
                    <a:srgbClr val="003D6C"/>
                  </a:solidFill>
                </a:endParaRPr>
              </a:p>
            </p:txBody>
          </p:sp>
          <p:sp>
            <p:nvSpPr>
              <p:cNvPr id="18" name="Parentesi graffa chiusa 17"/>
              <p:cNvSpPr/>
              <p:nvPr/>
            </p:nvSpPr>
            <p:spPr>
              <a:xfrm rot="5400000">
                <a:off x="4247247" y="1858146"/>
                <a:ext cx="454966" cy="2038442"/>
              </a:xfrm>
              <a:prstGeom prst="rightBrace">
                <a:avLst>
                  <a:gd name="adj1" fmla="val 71748"/>
                  <a:gd name="adj2" fmla="val 50000"/>
                </a:avLst>
              </a:prstGeom>
              <a:ln w="25400">
                <a:solidFill>
                  <a:srgbClr val="003D6C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23" name="Immagine 22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25044" y="3796713"/>
                <a:ext cx="1583074" cy="1583074"/>
              </a:xfrm>
              <a:prstGeom prst="rect">
                <a:avLst/>
              </a:prstGeom>
            </p:spPr>
          </p:pic>
        </p:grpSp>
        <p:sp>
          <p:nvSpPr>
            <p:cNvPr id="30" name="Rettangolo 29"/>
            <p:cNvSpPr/>
            <p:nvPr/>
          </p:nvSpPr>
          <p:spPr>
            <a:xfrm>
              <a:off x="3791680" y="5774552"/>
              <a:ext cx="165149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sz="14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NON INTEGRABLE</a:t>
              </a:r>
              <a:endParaRPr lang="it-IT" sz="1400" b="1" dirty="0">
                <a:solidFill>
                  <a:srgbClr val="003D6C"/>
                </a:solidFill>
              </a:endParaRPr>
            </a:p>
          </p:txBody>
        </p:sp>
      </p:grpSp>
      <p:grpSp>
        <p:nvGrpSpPr>
          <p:cNvPr id="12" name="Gruppo 11"/>
          <p:cNvGrpSpPr/>
          <p:nvPr/>
        </p:nvGrpSpPr>
        <p:grpSpPr>
          <a:xfrm>
            <a:off x="5563427" y="4208563"/>
            <a:ext cx="2165740" cy="1873766"/>
            <a:chOff x="5563427" y="4208563"/>
            <a:chExt cx="2165740" cy="1873766"/>
          </a:xfrm>
        </p:grpSpPr>
        <p:grpSp>
          <p:nvGrpSpPr>
            <p:cNvPr id="29" name="Gruppo 28"/>
            <p:cNvGrpSpPr/>
            <p:nvPr/>
          </p:nvGrpSpPr>
          <p:grpSpPr>
            <a:xfrm>
              <a:off x="5563427" y="4208563"/>
              <a:ext cx="2131991" cy="1584000"/>
              <a:chOff x="5424691" y="3796713"/>
              <a:chExt cx="2131991" cy="1584000"/>
            </a:xfrm>
          </p:grpSpPr>
          <p:pic>
            <p:nvPicPr>
              <p:cNvPr id="25" name="Immagine 24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72682" y="3796713"/>
                <a:ext cx="1584000" cy="1584000"/>
              </a:xfrm>
              <a:prstGeom prst="rect">
                <a:avLst/>
              </a:prstGeom>
            </p:spPr>
          </p:pic>
          <p:cxnSp>
            <p:nvCxnSpPr>
              <p:cNvPr id="26" name="Connettore 2 25"/>
              <p:cNvCxnSpPr/>
              <p:nvPr/>
            </p:nvCxnSpPr>
            <p:spPr>
              <a:xfrm>
                <a:off x="5424691" y="4587788"/>
                <a:ext cx="431418" cy="462"/>
              </a:xfrm>
              <a:prstGeom prst="straightConnector1">
                <a:avLst/>
              </a:prstGeom>
              <a:ln w="50800">
                <a:solidFill>
                  <a:srgbClr val="003D6C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" name="Rettangolo 30"/>
            <p:cNvSpPr/>
            <p:nvPr/>
          </p:nvSpPr>
          <p:spPr>
            <a:xfrm>
              <a:off x="6077669" y="5774552"/>
              <a:ext cx="1651498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sz="14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INTEGRABLE</a:t>
              </a:r>
              <a:endParaRPr lang="it-IT" sz="1400" b="1" dirty="0">
                <a:solidFill>
                  <a:srgbClr val="003D6C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63957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nettore 1 5"/>
          <p:cNvCxnSpPr/>
          <p:nvPr/>
        </p:nvCxnSpPr>
        <p:spPr>
          <a:xfrm>
            <a:off x="374072" y="1031961"/>
            <a:ext cx="8285019" cy="0"/>
          </a:xfrm>
          <a:prstGeom prst="line">
            <a:avLst/>
          </a:prstGeom>
          <a:ln w="381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ttangolo 6"/>
          <p:cNvSpPr/>
          <p:nvPr/>
        </p:nvSpPr>
        <p:spPr>
          <a:xfrm>
            <a:off x="259297" y="224011"/>
            <a:ext cx="408156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baseline="30000" dirty="0" err="1">
                <a:solidFill>
                  <a:srgbClr val="003D6C"/>
                </a:solidFill>
                <a:latin typeface="Candara"/>
                <a:cs typeface="Candara"/>
              </a:rPr>
              <a:t>Periodic</a:t>
            </a:r>
            <a:r>
              <a:rPr lang="fr-FR" sz="6000" b="1" baseline="30000" dirty="0">
                <a:solidFill>
                  <a:srgbClr val="003D6C"/>
                </a:solidFill>
                <a:latin typeface="Candara"/>
                <a:cs typeface="Candara"/>
              </a:rPr>
              <a:t> </a:t>
            </a:r>
            <a:r>
              <a:rPr lang="fr-FR" sz="6000" b="1" baseline="30000" dirty="0" smtClean="0">
                <a:solidFill>
                  <a:srgbClr val="003D6C"/>
                </a:solidFill>
                <a:latin typeface="Candara"/>
                <a:cs typeface="Candara"/>
              </a:rPr>
              <a:t>interface</a:t>
            </a:r>
            <a:endParaRPr lang="it-IT" sz="60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6609332" y="6481653"/>
            <a:ext cx="2534668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S3PM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 20/06/2017  Berkeley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" y="6389764"/>
            <a:ext cx="451081" cy="433636"/>
          </a:xfrm>
          <a:prstGeom prst="rect">
            <a:avLst/>
          </a:prstGeom>
        </p:spPr>
      </p:pic>
      <p:cxnSp>
        <p:nvCxnSpPr>
          <p:cNvPr id="47" name="Connettore 2 46"/>
          <p:cNvCxnSpPr/>
          <p:nvPr/>
        </p:nvCxnSpPr>
        <p:spPr>
          <a:xfrm flipV="1">
            <a:off x="813007" y="3437697"/>
            <a:ext cx="0" cy="1769055"/>
          </a:xfrm>
          <a:prstGeom prst="straightConnector1">
            <a:avLst/>
          </a:prstGeom>
          <a:ln w="38100">
            <a:solidFill>
              <a:srgbClr val="003D6C"/>
            </a:solidFill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Immagin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566" y="5369488"/>
            <a:ext cx="817459" cy="447289"/>
          </a:xfrm>
          <a:prstGeom prst="rect">
            <a:avLst/>
          </a:prstGeom>
        </p:spPr>
      </p:pic>
      <p:pic>
        <p:nvPicPr>
          <p:cNvPr id="50" name="Immagine 4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567" y="2755195"/>
            <a:ext cx="817458" cy="447288"/>
          </a:xfrm>
          <a:prstGeom prst="rect">
            <a:avLst/>
          </a:prstGeom>
        </p:spPr>
      </p:pic>
      <p:grpSp>
        <p:nvGrpSpPr>
          <p:cNvPr id="18" name="Gruppo 17"/>
          <p:cNvGrpSpPr/>
          <p:nvPr/>
        </p:nvGrpSpPr>
        <p:grpSpPr>
          <a:xfrm>
            <a:off x="3258283" y="2749260"/>
            <a:ext cx="817458" cy="3065007"/>
            <a:chOff x="3258283" y="2749260"/>
            <a:chExt cx="817458" cy="3065007"/>
          </a:xfrm>
        </p:grpSpPr>
        <p:cxnSp>
          <p:nvCxnSpPr>
            <p:cNvPr id="48" name="Connettore 2 47"/>
            <p:cNvCxnSpPr/>
            <p:nvPr/>
          </p:nvCxnSpPr>
          <p:spPr>
            <a:xfrm flipV="1">
              <a:off x="3582317" y="3423075"/>
              <a:ext cx="0" cy="1769055"/>
            </a:xfrm>
            <a:prstGeom prst="straightConnector1">
              <a:avLst/>
            </a:prstGeom>
            <a:ln w="38100">
              <a:solidFill>
                <a:srgbClr val="003D6C"/>
              </a:solidFill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Gruppo 11"/>
            <p:cNvGrpSpPr/>
            <p:nvPr/>
          </p:nvGrpSpPr>
          <p:grpSpPr>
            <a:xfrm>
              <a:off x="3258283" y="2749260"/>
              <a:ext cx="817458" cy="3065007"/>
              <a:chOff x="3258283" y="2749260"/>
              <a:chExt cx="817458" cy="3065007"/>
            </a:xfrm>
          </p:grpSpPr>
          <p:pic>
            <p:nvPicPr>
              <p:cNvPr id="51" name="Immagine 50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58283" y="5366979"/>
                <a:ext cx="817458" cy="447288"/>
              </a:xfrm>
              <a:prstGeom prst="rect">
                <a:avLst/>
              </a:prstGeom>
            </p:spPr>
          </p:pic>
          <p:pic>
            <p:nvPicPr>
              <p:cNvPr id="52" name="Immagine 51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58283" y="2749260"/>
                <a:ext cx="817458" cy="447288"/>
              </a:xfrm>
              <a:prstGeom prst="rect">
                <a:avLst/>
              </a:prstGeom>
            </p:spPr>
          </p:pic>
        </p:grpSp>
      </p:grpSp>
      <p:grpSp>
        <p:nvGrpSpPr>
          <p:cNvPr id="5" name="Gruppo 4"/>
          <p:cNvGrpSpPr/>
          <p:nvPr/>
        </p:nvGrpSpPr>
        <p:grpSpPr>
          <a:xfrm>
            <a:off x="1325538" y="2896684"/>
            <a:ext cx="1719051" cy="2778603"/>
            <a:chOff x="1325538" y="2896684"/>
            <a:chExt cx="1719051" cy="2778603"/>
          </a:xfrm>
        </p:grpSpPr>
        <p:cxnSp>
          <p:nvCxnSpPr>
            <p:cNvPr id="54" name="Connettore 2 53"/>
            <p:cNvCxnSpPr/>
            <p:nvPr/>
          </p:nvCxnSpPr>
          <p:spPr>
            <a:xfrm rot="5400000" flipV="1">
              <a:off x="2189638" y="2041733"/>
              <a:ext cx="0" cy="1709902"/>
            </a:xfrm>
            <a:prstGeom prst="straightConnector1">
              <a:avLst/>
            </a:prstGeom>
            <a:ln w="38100">
              <a:solidFill>
                <a:srgbClr val="003D6C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Connettore 2 54"/>
            <p:cNvCxnSpPr/>
            <p:nvPr/>
          </p:nvCxnSpPr>
          <p:spPr>
            <a:xfrm rot="5400000" flipV="1">
              <a:off x="2180489" y="4820336"/>
              <a:ext cx="0" cy="1709902"/>
            </a:xfrm>
            <a:prstGeom prst="straightConnector1">
              <a:avLst/>
            </a:prstGeom>
            <a:ln w="38100">
              <a:solidFill>
                <a:srgbClr val="003D6C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po 14"/>
          <p:cNvGrpSpPr/>
          <p:nvPr/>
        </p:nvGrpSpPr>
        <p:grpSpPr>
          <a:xfrm>
            <a:off x="1727939" y="2968587"/>
            <a:ext cx="922512" cy="2706700"/>
            <a:chOff x="1727939" y="2889421"/>
            <a:chExt cx="922512" cy="2785866"/>
          </a:xfrm>
        </p:grpSpPr>
        <p:cxnSp>
          <p:nvCxnSpPr>
            <p:cNvPr id="53" name="Connettore 2 52"/>
            <p:cNvCxnSpPr/>
            <p:nvPr/>
          </p:nvCxnSpPr>
          <p:spPr>
            <a:xfrm>
              <a:off x="1727939" y="2897865"/>
              <a:ext cx="0" cy="2777422"/>
            </a:xfrm>
            <a:prstGeom prst="straightConnector1">
              <a:avLst/>
            </a:prstGeom>
            <a:ln w="38100">
              <a:solidFill>
                <a:srgbClr val="003D6C"/>
              </a:solidFill>
              <a:prstDash val="sysDash"/>
              <a:headEnd type="triangle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Connettore 2 56"/>
            <p:cNvCxnSpPr/>
            <p:nvPr/>
          </p:nvCxnSpPr>
          <p:spPr>
            <a:xfrm>
              <a:off x="2650451" y="2889421"/>
              <a:ext cx="0" cy="2777422"/>
            </a:xfrm>
            <a:prstGeom prst="straightConnector1">
              <a:avLst/>
            </a:prstGeom>
            <a:ln w="38100">
              <a:solidFill>
                <a:srgbClr val="003D6C"/>
              </a:solidFill>
              <a:prstDash val="sysDash"/>
              <a:headEnd type="triangle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uppo 15"/>
          <p:cNvGrpSpPr/>
          <p:nvPr/>
        </p:nvGrpSpPr>
        <p:grpSpPr>
          <a:xfrm>
            <a:off x="813007" y="3820064"/>
            <a:ext cx="2694517" cy="923399"/>
            <a:chOff x="813007" y="3820064"/>
            <a:chExt cx="2694517" cy="923399"/>
          </a:xfrm>
        </p:grpSpPr>
        <p:cxnSp>
          <p:nvCxnSpPr>
            <p:cNvPr id="56" name="Connettore 2 55"/>
            <p:cNvCxnSpPr/>
            <p:nvPr/>
          </p:nvCxnSpPr>
          <p:spPr>
            <a:xfrm>
              <a:off x="821225" y="4743463"/>
              <a:ext cx="2686299" cy="0"/>
            </a:xfrm>
            <a:prstGeom prst="straightConnector1">
              <a:avLst/>
            </a:prstGeom>
            <a:ln w="38100">
              <a:solidFill>
                <a:srgbClr val="003D6C"/>
              </a:solidFill>
              <a:prstDash val="sysDash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Connettore 2 63"/>
            <p:cNvCxnSpPr/>
            <p:nvPr/>
          </p:nvCxnSpPr>
          <p:spPr>
            <a:xfrm>
              <a:off x="813007" y="3820064"/>
              <a:ext cx="2686299" cy="0"/>
            </a:xfrm>
            <a:prstGeom prst="straightConnector1">
              <a:avLst/>
            </a:prstGeom>
            <a:ln w="38100">
              <a:solidFill>
                <a:srgbClr val="003D6C"/>
              </a:solidFill>
              <a:prstDash val="sysDash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uppo 12"/>
          <p:cNvGrpSpPr/>
          <p:nvPr/>
        </p:nvGrpSpPr>
        <p:grpSpPr>
          <a:xfrm>
            <a:off x="742915" y="3748063"/>
            <a:ext cx="1984317" cy="2006712"/>
            <a:chOff x="742915" y="3748063"/>
            <a:chExt cx="1984317" cy="2006712"/>
          </a:xfrm>
        </p:grpSpPr>
        <p:sp>
          <p:nvSpPr>
            <p:cNvPr id="59" name="Ovale 58"/>
            <p:cNvSpPr>
              <a:spLocks noChangeAspect="1"/>
            </p:cNvSpPr>
            <p:nvPr/>
          </p:nvSpPr>
          <p:spPr>
            <a:xfrm>
              <a:off x="742915" y="4670443"/>
              <a:ext cx="144000" cy="144000"/>
            </a:xfrm>
            <a:prstGeom prst="ellipse">
              <a:avLst/>
            </a:prstGeom>
            <a:solidFill>
              <a:srgbClr val="003D6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63" name="Ovale 62"/>
            <p:cNvSpPr>
              <a:spLocks noChangeAspect="1"/>
            </p:cNvSpPr>
            <p:nvPr/>
          </p:nvSpPr>
          <p:spPr>
            <a:xfrm>
              <a:off x="742915" y="3748063"/>
              <a:ext cx="144000" cy="144000"/>
            </a:xfrm>
            <a:prstGeom prst="ellipse">
              <a:avLst/>
            </a:prstGeom>
            <a:solidFill>
              <a:srgbClr val="003D6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70" name="Ovale 69"/>
            <p:cNvSpPr>
              <a:spLocks noChangeAspect="1"/>
            </p:cNvSpPr>
            <p:nvPr/>
          </p:nvSpPr>
          <p:spPr>
            <a:xfrm>
              <a:off x="1659988" y="5610775"/>
              <a:ext cx="144000" cy="144000"/>
            </a:xfrm>
            <a:prstGeom prst="ellipse">
              <a:avLst/>
            </a:prstGeom>
            <a:solidFill>
              <a:srgbClr val="003D6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73" name="Ovale 72"/>
            <p:cNvSpPr>
              <a:spLocks noChangeAspect="1"/>
            </p:cNvSpPr>
            <p:nvPr/>
          </p:nvSpPr>
          <p:spPr>
            <a:xfrm>
              <a:off x="2583232" y="5610775"/>
              <a:ext cx="144000" cy="144000"/>
            </a:xfrm>
            <a:prstGeom prst="ellipse">
              <a:avLst/>
            </a:prstGeom>
            <a:solidFill>
              <a:srgbClr val="003D6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17" name="Gruppo 16"/>
          <p:cNvGrpSpPr/>
          <p:nvPr/>
        </p:nvGrpSpPr>
        <p:grpSpPr>
          <a:xfrm>
            <a:off x="1658098" y="2824782"/>
            <a:ext cx="1999013" cy="1989661"/>
            <a:chOff x="1658098" y="2824782"/>
            <a:chExt cx="1999013" cy="1989661"/>
          </a:xfrm>
        </p:grpSpPr>
        <p:sp>
          <p:nvSpPr>
            <p:cNvPr id="60" name="Ovale 59"/>
            <p:cNvSpPr>
              <a:spLocks noChangeAspect="1"/>
            </p:cNvSpPr>
            <p:nvPr/>
          </p:nvSpPr>
          <p:spPr>
            <a:xfrm>
              <a:off x="1658276" y="4670443"/>
              <a:ext cx="144000" cy="144000"/>
            </a:xfrm>
            <a:prstGeom prst="ellipse">
              <a:avLst/>
            </a:prstGeom>
            <a:solidFill>
              <a:srgbClr val="003D6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61" name="Ovale 60"/>
            <p:cNvSpPr>
              <a:spLocks noChangeAspect="1"/>
            </p:cNvSpPr>
            <p:nvPr/>
          </p:nvSpPr>
          <p:spPr>
            <a:xfrm>
              <a:off x="2581520" y="4670443"/>
              <a:ext cx="144000" cy="144000"/>
            </a:xfrm>
            <a:prstGeom prst="ellipse">
              <a:avLst/>
            </a:prstGeom>
            <a:solidFill>
              <a:srgbClr val="003D6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66" name="Ovale 65"/>
            <p:cNvSpPr>
              <a:spLocks noChangeAspect="1"/>
            </p:cNvSpPr>
            <p:nvPr/>
          </p:nvSpPr>
          <p:spPr>
            <a:xfrm>
              <a:off x="1658276" y="3748063"/>
              <a:ext cx="144000" cy="144000"/>
            </a:xfrm>
            <a:prstGeom prst="ellipse">
              <a:avLst/>
            </a:prstGeom>
            <a:solidFill>
              <a:srgbClr val="003D6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67" name="Ovale 66"/>
            <p:cNvSpPr>
              <a:spLocks noChangeAspect="1"/>
            </p:cNvSpPr>
            <p:nvPr/>
          </p:nvSpPr>
          <p:spPr>
            <a:xfrm>
              <a:off x="2581520" y="3748063"/>
              <a:ext cx="144000" cy="144000"/>
            </a:xfrm>
            <a:prstGeom prst="ellipse">
              <a:avLst/>
            </a:prstGeom>
            <a:solidFill>
              <a:srgbClr val="003D6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68" name="Ovale 67"/>
            <p:cNvSpPr>
              <a:spLocks noChangeAspect="1"/>
            </p:cNvSpPr>
            <p:nvPr/>
          </p:nvSpPr>
          <p:spPr>
            <a:xfrm>
              <a:off x="3513111" y="3739596"/>
              <a:ext cx="144000" cy="144000"/>
            </a:xfrm>
            <a:prstGeom prst="ellipse">
              <a:avLst/>
            </a:prstGeom>
            <a:solidFill>
              <a:srgbClr val="003D6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69" name="Ovale 68"/>
            <p:cNvSpPr>
              <a:spLocks noChangeAspect="1"/>
            </p:cNvSpPr>
            <p:nvPr/>
          </p:nvSpPr>
          <p:spPr>
            <a:xfrm>
              <a:off x="3513111" y="4661976"/>
              <a:ext cx="144000" cy="144000"/>
            </a:xfrm>
            <a:prstGeom prst="ellipse">
              <a:avLst/>
            </a:prstGeom>
            <a:solidFill>
              <a:srgbClr val="003D6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74" name="Ovale 73"/>
            <p:cNvSpPr>
              <a:spLocks noChangeAspect="1"/>
            </p:cNvSpPr>
            <p:nvPr/>
          </p:nvSpPr>
          <p:spPr>
            <a:xfrm>
              <a:off x="1658098" y="2824782"/>
              <a:ext cx="144000" cy="144000"/>
            </a:xfrm>
            <a:prstGeom prst="ellipse">
              <a:avLst/>
            </a:prstGeom>
            <a:solidFill>
              <a:srgbClr val="003D6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75" name="Ovale 74"/>
            <p:cNvSpPr>
              <a:spLocks noChangeAspect="1"/>
            </p:cNvSpPr>
            <p:nvPr/>
          </p:nvSpPr>
          <p:spPr>
            <a:xfrm>
              <a:off x="2581342" y="2824782"/>
              <a:ext cx="144000" cy="144000"/>
            </a:xfrm>
            <a:prstGeom prst="ellipse">
              <a:avLst/>
            </a:prstGeom>
            <a:solidFill>
              <a:srgbClr val="003D6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pic>
        <p:nvPicPr>
          <p:cNvPr id="83" name="Immagine 8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181" y="4155830"/>
            <a:ext cx="417765" cy="243696"/>
          </a:xfrm>
          <a:prstGeom prst="rect">
            <a:avLst/>
          </a:prstGeom>
        </p:spPr>
      </p:pic>
      <p:grpSp>
        <p:nvGrpSpPr>
          <p:cNvPr id="11" name="Gruppo 10"/>
          <p:cNvGrpSpPr/>
          <p:nvPr/>
        </p:nvGrpSpPr>
        <p:grpSpPr>
          <a:xfrm>
            <a:off x="1853276" y="3130188"/>
            <a:ext cx="626625" cy="2432852"/>
            <a:chOff x="1853276" y="3130188"/>
            <a:chExt cx="626625" cy="2432852"/>
          </a:xfrm>
        </p:grpSpPr>
        <p:pic>
          <p:nvPicPr>
            <p:cNvPr id="82" name="Immagine 8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3276" y="5305418"/>
              <a:ext cx="605759" cy="257622"/>
            </a:xfrm>
            <a:prstGeom prst="rect">
              <a:avLst/>
            </a:prstGeom>
          </p:spPr>
        </p:pic>
        <p:pic>
          <p:nvPicPr>
            <p:cNvPr id="84" name="Immagine 8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74142" y="3130188"/>
              <a:ext cx="605759" cy="257622"/>
            </a:xfrm>
            <a:prstGeom prst="rect">
              <a:avLst/>
            </a:prstGeom>
          </p:spPr>
        </p:pic>
      </p:grpSp>
      <p:pic>
        <p:nvPicPr>
          <p:cNvPr id="87" name="Immagine 8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6109" y="5704657"/>
            <a:ext cx="2249329" cy="518400"/>
          </a:xfrm>
          <a:prstGeom prst="rect">
            <a:avLst/>
          </a:prstGeom>
        </p:spPr>
      </p:pic>
      <p:sp>
        <p:nvSpPr>
          <p:cNvPr id="88" name="Freeform 501"/>
          <p:cNvSpPr>
            <a:spLocks noEditPoints="1"/>
          </p:cNvSpPr>
          <p:nvPr/>
        </p:nvSpPr>
        <p:spPr bwMode="auto">
          <a:xfrm rot="1182058">
            <a:off x="7044984" y="5587572"/>
            <a:ext cx="1111790" cy="830420"/>
          </a:xfrm>
          <a:custGeom>
            <a:avLst/>
            <a:gdLst>
              <a:gd name="T0" fmla="*/ 450 w 500"/>
              <a:gd name="T1" fmla="*/ 71 h 305"/>
              <a:gd name="T2" fmla="*/ 422 w 500"/>
              <a:gd name="T3" fmla="*/ 60 h 305"/>
              <a:gd name="T4" fmla="*/ 366 w 500"/>
              <a:gd name="T5" fmla="*/ 54 h 305"/>
              <a:gd name="T6" fmla="*/ 299 w 500"/>
              <a:gd name="T7" fmla="*/ 46 h 305"/>
              <a:gd name="T8" fmla="*/ 265 w 500"/>
              <a:gd name="T9" fmla="*/ 53 h 305"/>
              <a:gd name="T10" fmla="*/ 264 w 500"/>
              <a:gd name="T11" fmla="*/ 53 h 305"/>
              <a:gd name="T12" fmla="*/ 265 w 500"/>
              <a:gd name="T13" fmla="*/ 51 h 305"/>
              <a:gd name="T14" fmla="*/ 265 w 500"/>
              <a:gd name="T15" fmla="*/ 51 h 305"/>
              <a:gd name="T16" fmla="*/ 264 w 500"/>
              <a:gd name="T17" fmla="*/ 51 h 305"/>
              <a:gd name="T18" fmla="*/ 265 w 500"/>
              <a:gd name="T19" fmla="*/ 58 h 305"/>
              <a:gd name="T20" fmla="*/ 263 w 500"/>
              <a:gd name="T21" fmla="*/ 51 h 305"/>
              <a:gd name="T22" fmla="*/ 262 w 500"/>
              <a:gd name="T23" fmla="*/ 53 h 305"/>
              <a:gd name="T24" fmla="*/ 262 w 500"/>
              <a:gd name="T25" fmla="*/ 56 h 305"/>
              <a:gd name="T26" fmla="*/ 262 w 500"/>
              <a:gd name="T27" fmla="*/ 58 h 305"/>
              <a:gd name="T28" fmla="*/ 339 w 500"/>
              <a:gd name="T29" fmla="*/ 54 h 305"/>
              <a:gd name="T30" fmla="*/ 264 w 500"/>
              <a:gd name="T31" fmla="*/ 56 h 305"/>
              <a:gd name="T32" fmla="*/ 263 w 500"/>
              <a:gd name="T33" fmla="*/ 56 h 305"/>
              <a:gd name="T34" fmla="*/ 260 w 500"/>
              <a:gd name="T35" fmla="*/ 52 h 305"/>
              <a:gd name="T36" fmla="*/ 263 w 500"/>
              <a:gd name="T37" fmla="*/ 52 h 305"/>
              <a:gd name="T38" fmla="*/ 494 w 500"/>
              <a:gd name="T39" fmla="*/ 169 h 305"/>
              <a:gd name="T40" fmla="*/ 465 w 500"/>
              <a:gd name="T41" fmla="*/ 217 h 305"/>
              <a:gd name="T42" fmla="*/ 167 w 500"/>
              <a:gd name="T43" fmla="*/ 304 h 305"/>
              <a:gd name="T44" fmla="*/ 2 w 500"/>
              <a:gd name="T45" fmla="*/ 232 h 305"/>
              <a:gd name="T46" fmla="*/ 61 w 500"/>
              <a:gd name="T47" fmla="*/ 102 h 305"/>
              <a:gd name="T48" fmla="*/ 180 w 500"/>
              <a:gd name="T49" fmla="*/ 28 h 305"/>
              <a:gd name="T50" fmla="*/ 304 w 500"/>
              <a:gd name="T51" fmla="*/ 1 h 305"/>
              <a:gd name="T52" fmla="*/ 398 w 500"/>
              <a:gd name="T53" fmla="*/ 6 h 305"/>
              <a:gd name="T54" fmla="*/ 416 w 500"/>
              <a:gd name="T55" fmla="*/ 12 h 305"/>
              <a:gd name="T56" fmla="*/ 424 w 500"/>
              <a:gd name="T57" fmla="*/ 14 h 305"/>
              <a:gd name="T58" fmla="*/ 431 w 500"/>
              <a:gd name="T59" fmla="*/ 19 h 305"/>
              <a:gd name="T60" fmla="*/ 431 w 500"/>
              <a:gd name="T61" fmla="*/ 26 h 305"/>
              <a:gd name="T62" fmla="*/ 423 w 500"/>
              <a:gd name="T63" fmla="*/ 32 h 305"/>
              <a:gd name="T64" fmla="*/ 416 w 500"/>
              <a:gd name="T65" fmla="*/ 31 h 305"/>
              <a:gd name="T66" fmla="*/ 411 w 500"/>
              <a:gd name="T67" fmla="*/ 27 h 305"/>
              <a:gd name="T68" fmla="*/ 383 w 500"/>
              <a:gd name="T69" fmla="*/ 20 h 305"/>
              <a:gd name="T70" fmla="*/ 196 w 500"/>
              <a:gd name="T71" fmla="*/ 38 h 305"/>
              <a:gd name="T72" fmla="*/ 59 w 500"/>
              <a:gd name="T73" fmla="*/ 125 h 305"/>
              <a:gd name="T74" fmla="*/ 51 w 500"/>
              <a:gd name="T75" fmla="*/ 267 h 305"/>
              <a:gd name="T76" fmla="*/ 251 w 500"/>
              <a:gd name="T77" fmla="*/ 289 h 305"/>
              <a:gd name="T78" fmla="*/ 456 w 500"/>
              <a:gd name="T79" fmla="*/ 207 h 305"/>
              <a:gd name="T80" fmla="*/ 487 w 500"/>
              <a:gd name="T81" fmla="*/ 146 h 305"/>
              <a:gd name="T82" fmla="*/ 462 w 500"/>
              <a:gd name="T83" fmla="*/ 91 h 305"/>
              <a:gd name="T84" fmla="*/ 402 w 500"/>
              <a:gd name="T85" fmla="*/ 64 h 305"/>
              <a:gd name="T86" fmla="*/ 367 w 500"/>
              <a:gd name="T87" fmla="*/ 55 h 305"/>
              <a:gd name="T88" fmla="*/ 262 w 500"/>
              <a:gd name="T89" fmla="*/ 58 h 305"/>
              <a:gd name="T90" fmla="*/ 330 w 500"/>
              <a:gd name="T91" fmla="*/ 51 h 305"/>
              <a:gd name="T92" fmla="*/ 418 w 500"/>
              <a:gd name="T93" fmla="*/ 66 h 305"/>
              <a:gd name="T94" fmla="*/ 338 w 500"/>
              <a:gd name="T95" fmla="*/ 47 h 305"/>
              <a:gd name="T96" fmla="*/ 375 w 500"/>
              <a:gd name="T97" fmla="*/ 51 h 305"/>
              <a:gd name="T98" fmla="*/ 369 w 500"/>
              <a:gd name="T99" fmla="*/ 49 h 305"/>
              <a:gd name="T100" fmla="*/ 320 w 500"/>
              <a:gd name="T101" fmla="*/ 45 h 305"/>
              <a:gd name="T102" fmla="*/ 321 w 500"/>
              <a:gd name="T103" fmla="*/ 44 h 305"/>
              <a:gd name="T104" fmla="*/ 307 w 500"/>
              <a:gd name="T105" fmla="*/ 44 h 305"/>
              <a:gd name="T106" fmla="*/ 360 w 500"/>
              <a:gd name="T107" fmla="*/ 45 h 305"/>
              <a:gd name="T108" fmla="*/ 424 w 500"/>
              <a:gd name="T109" fmla="*/ 61 h 305"/>
              <a:gd name="T110" fmla="*/ 480 w 500"/>
              <a:gd name="T111" fmla="*/ 91 h 305"/>
              <a:gd name="T112" fmla="*/ 500 w 500"/>
              <a:gd name="T113" fmla="*/ 148 h 305"/>
              <a:gd name="T114" fmla="*/ 366 w 500"/>
              <a:gd name="T115" fmla="*/ 47 h 305"/>
              <a:gd name="T116" fmla="*/ 391 w 500"/>
              <a:gd name="T117" fmla="*/ 61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500" h="305">
                <a:moveTo>
                  <a:pt x="484" y="124"/>
                </a:moveTo>
                <a:cubicBezTo>
                  <a:pt x="485" y="125"/>
                  <a:pt x="485" y="127"/>
                  <a:pt x="485" y="128"/>
                </a:cubicBezTo>
                <a:lnTo>
                  <a:pt x="484" y="124"/>
                </a:lnTo>
                <a:close/>
                <a:moveTo>
                  <a:pt x="450" y="71"/>
                </a:moveTo>
                <a:cubicBezTo>
                  <a:pt x="449" y="70"/>
                  <a:pt x="448" y="69"/>
                  <a:pt x="445" y="68"/>
                </a:cubicBezTo>
                <a:cubicBezTo>
                  <a:pt x="445" y="68"/>
                  <a:pt x="449" y="70"/>
                  <a:pt x="450" y="71"/>
                </a:cubicBezTo>
                <a:close/>
                <a:moveTo>
                  <a:pt x="438" y="65"/>
                </a:moveTo>
                <a:cubicBezTo>
                  <a:pt x="440" y="66"/>
                  <a:pt x="443" y="67"/>
                  <a:pt x="443" y="67"/>
                </a:cubicBezTo>
                <a:cubicBezTo>
                  <a:pt x="442" y="67"/>
                  <a:pt x="438" y="65"/>
                  <a:pt x="438" y="65"/>
                </a:cubicBezTo>
                <a:close/>
                <a:moveTo>
                  <a:pt x="422" y="60"/>
                </a:moveTo>
                <a:cubicBezTo>
                  <a:pt x="420" y="60"/>
                  <a:pt x="417" y="58"/>
                  <a:pt x="417" y="58"/>
                </a:cubicBezTo>
                <a:cubicBezTo>
                  <a:pt x="418" y="59"/>
                  <a:pt x="421" y="60"/>
                  <a:pt x="422" y="60"/>
                </a:cubicBezTo>
                <a:close/>
                <a:moveTo>
                  <a:pt x="413" y="55"/>
                </a:moveTo>
                <a:cubicBezTo>
                  <a:pt x="410" y="54"/>
                  <a:pt x="405" y="52"/>
                  <a:pt x="404" y="52"/>
                </a:cubicBezTo>
                <a:cubicBezTo>
                  <a:pt x="408" y="53"/>
                  <a:pt x="411" y="54"/>
                  <a:pt x="413" y="55"/>
                </a:cubicBezTo>
                <a:close/>
                <a:moveTo>
                  <a:pt x="366" y="54"/>
                </a:moveTo>
                <a:cubicBezTo>
                  <a:pt x="370" y="55"/>
                  <a:pt x="379" y="56"/>
                  <a:pt x="384" y="57"/>
                </a:cubicBezTo>
                <a:cubicBezTo>
                  <a:pt x="379" y="56"/>
                  <a:pt x="372" y="55"/>
                  <a:pt x="366" y="54"/>
                </a:cubicBezTo>
                <a:close/>
                <a:moveTo>
                  <a:pt x="366" y="49"/>
                </a:moveTo>
                <a:cubicBezTo>
                  <a:pt x="361" y="48"/>
                  <a:pt x="361" y="48"/>
                  <a:pt x="361" y="48"/>
                </a:cubicBezTo>
                <a:cubicBezTo>
                  <a:pt x="359" y="48"/>
                  <a:pt x="347" y="47"/>
                  <a:pt x="348" y="47"/>
                </a:cubicBezTo>
                <a:cubicBezTo>
                  <a:pt x="356" y="47"/>
                  <a:pt x="366" y="49"/>
                  <a:pt x="372" y="50"/>
                </a:cubicBezTo>
                <a:cubicBezTo>
                  <a:pt x="370" y="50"/>
                  <a:pt x="368" y="50"/>
                  <a:pt x="366" y="49"/>
                </a:cubicBezTo>
                <a:close/>
                <a:moveTo>
                  <a:pt x="299" y="46"/>
                </a:moveTo>
                <a:cubicBezTo>
                  <a:pt x="296" y="46"/>
                  <a:pt x="296" y="46"/>
                  <a:pt x="296" y="46"/>
                </a:cubicBezTo>
                <a:cubicBezTo>
                  <a:pt x="296" y="47"/>
                  <a:pt x="296" y="47"/>
                  <a:pt x="297" y="47"/>
                </a:cubicBezTo>
                <a:cubicBezTo>
                  <a:pt x="299" y="46"/>
                  <a:pt x="299" y="46"/>
                  <a:pt x="299" y="46"/>
                </a:cubicBezTo>
                <a:close/>
                <a:moveTo>
                  <a:pt x="264" y="53"/>
                </a:moveTo>
                <a:cubicBezTo>
                  <a:pt x="264" y="53"/>
                  <a:pt x="264" y="53"/>
                  <a:pt x="264" y="53"/>
                </a:cubicBezTo>
                <a:cubicBezTo>
                  <a:pt x="264" y="53"/>
                  <a:pt x="265" y="53"/>
                  <a:pt x="265" y="53"/>
                </a:cubicBezTo>
                <a:cubicBezTo>
                  <a:pt x="265" y="53"/>
                  <a:pt x="265" y="53"/>
                  <a:pt x="265" y="53"/>
                </a:cubicBezTo>
                <a:cubicBezTo>
                  <a:pt x="269" y="52"/>
                  <a:pt x="269" y="52"/>
                  <a:pt x="269" y="52"/>
                </a:cubicBezTo>
                <a:lnTo>
                  <a:pt x="264" y="53"/>
                </a:lnTo>
                <a:close/>
                <a:moveTo>
                  <a:pt x="264" y="53"/>
                </a:moveTo>
                <a:cubicBezTo>
                  <a:pt x="264" y="53"/>
                  <a:pt x="264" y="53"/>
                  <a:pt x="264" y="53"/>
                </a:cubicBezTo>
                <a:cubicBezTo>
                  <a:pt x="264" y="53"/>
                  <a:pt x="264" y="53"/>
                  <a:pt x="264" y="53"/>
                </a:cubicBezTo>
                <a:cubicBezTo>
                  <a:pt x="263" y="53"/>
                  <a:pt x="264" y="53"/>
                  <a:pt x="264" y="53"/>
                </a:cubicBezTo>
                <a:close/>
                <a:moveTo>
                  <a:pt x="264" y="53"/>
                </a:moveTo>
                <a:cubicBezTo>
                  <a:pt x="264" y="53"/>
                  <a:pt x="264" y="53"/>
                  <a:pt x="264" y="53"/>
                </a:cubicBezTo>
                <a:cubicBezTo>
                  <a:pt x="264" y="53"/>
                  <a:pt x="264" y="53"/>
                  <a:pt x="264" y="53"/>
                </a:cubicBezTo>
                <a:cubicBezTo>
                  <a:pt x="264" y="53"/>
                  <a:pt x="264" y="53"/>
                  <a:pt x="264" y="53"/>
                </a:cubicBezTo>
                <a:close/>
                <a:moveTo>
                  <a:pt x="265" y="51"/>
                </a:moveTo>
                <a:cubicBezTo>
                  <a:pt x="264" y="51"/>
                  <a:pt x="264" y="51"/>
                  <a:pt x="264" y="51"/>
                </a:cubicBezTo>
                <a:cubicBezTo>
                  <a:pt x="264" y="51"/>
                  <a:pt x="264" y="51"/>
                  <a:pt x="264" y="51"/>
                </a:cubicBezTo>
                <a:cubicBezTo>
                  <a:pt x="264" y="51"/>
                  <a:pt x="264" y="51"/>
                  <a:pt x="265" y="51"/>
                </a:cubicBezTo>
                <a:cubicBezTo>
                  <a:pt x="265" y="51"/>
                  <a:pt x="265" y="51"/>
                  <a:pt x="265" y="51"/>
                </a:cubicBezTo>
                <a:cubicBezTo>
                  <a:pt x="265" y="51"/>
                  <a:pt x="265" y="51"/>
                  <a:pt x="265" y="50"/>
                </a:cubicBezTo>
                <a:cubicBezTo>
                  <a:pt x="265" y="51"/>
                  <a:pt x="265" y="51"/>
                  <a:pt x="265" y="51"/>
                </a:cubicBezTo>
                <a:close/>
                <a:moveTo>
                  <a:pt x="265" y="57"/>
                </a:moveTo>
                <a:cubicBezTo>
                  <a:pt x="265" y="57"/>
                  <a:pt x="265" y="57"/>
                  <a:pt x="265" y="57"/>
                </a:cubicBezTo>
                <a:cubicBezTo>
                  <a:pt x="265" y="57"/>
                  <a:pt x="265" y="57"/>
                  <a:pt x="265" y="57"/>
                </a:cubicBezTo>
                <a:close/>
                <a:moveTo>
                  <a:pt x="264" y="51"/>
                </a:moveTo>
                <a:cubicBezTo>
                  <a:pt x="264" y="51"/>
                  <a:pt x="264" y="52"/>
                  <a:pt x="264" y="52"/>
                </a:cubicBezTo>
                <a:cubicBezTo>
                  <a:pt x="264" y="52"/>
                  <a:pt x="264" y="52"/>
                  <a:pt x="264" y="51"/>
                </a:cubicBezTo>
                <a:close/>
                <a:moveTo>
                  <a:pt x="264" y="51"/>
                </a:moveTo>
                <a:cubicBezTo>
                  <a:pt x="264" y="51"/>
                  <a:pt x="264" y="51"/>
                  <a:pt x="264" y="51"/>
                </a:cubicBezTo>
                <a:cubicBezTo>
                  <a:pt x="264" y="51"/>
                  <a:pt x="264" y="51"/>
                  <a:pt x="264" y="51"/>
                </a:cubicBezTo>
                <a:close/>
                <a:moveTo>
                  <a:pt x="265" y="58"/>
                </a:moveTo>
                <a:cubicBezTo>
                  <a:pt x="265" y="58"/>
                  <a:pt x="265" y="58"/>
                  <a:pt x="265" y="58"/>
                </a:cubicBezTo>
                <a:cubicBezTo>
                  <a:pt x="265" y="58"/>
                  <a:pt x="265" y="58"/>
                  <a:pt x="265" y="58"/>
                </a:cubicBezTo>
                <a:close/>
                <a:moveTo>
                  <a:pt x="265" y="57"/>
                </a:moveTo>
                <a:cubicBezTo>
                  <a:pt x="264" y="57"/>
                  <a:pt x="264" y="57"/>
                  <a:pt x="264" y="57"/>
                </a:cubicBezTo>
                <a:cubicBezTo>
                  <a:pt x="264" y="57"/>
                  <a:pt x="265" y="57"/>
                  <a:pt x="265" y="57"/>
                </a:cubicBezTo>
                <a:close/>
                <a:moveTo>
                  <a:pt x="263" y="51"/>
                </a:moveTo>
                <a:cubicBezTo>
                  <a:pt x="263" y="51"/>
                  <a:pt x="263" y="51"/>
                  <a:pt x="263" y="51"/>
                </a:cubicBezTo>
                <a:cubicBezTo>
                  <a:pt x="263" y="51"/>
                  <a:pt x="263" y="51"/>
                  <a:pt x="263" y="51"/>
                </a:cubicBezTo>
                <a:close/>
                <a:moveTo>
                  <a:pt x="263" y="54"/>
                </a:moveTo>
                <a:cubicBezTo>
                  <a:pt x="263" y="54"/>
                  <a:pt x="263" y="53"/>
                  <a:pt x="263" y="53"/>
                </a:cubicBezTo>
                <a:cubicBezTo>
                  <a:pt x="263" y="53"/>
                  <a:pt x="263" y="53"/>
                  <a:pt x="263" y="54"/>
                </a:cubicBezTo>
                <a:close/>
                <a:moveTo>
                  <a:pt x="262" y="53"/>
                </a:moveTo>
                <a:cubicBezTo>
                  <a:pt x="263" y="53"/>
                  <a:pt x="263" y="53"/>
                  <a:pt x="263" y="53"/>
                </a:cubicBezTo>
                <a:cubicBezTo>
                  <a:pt x="263" y="53"/>
                  <a:pt x="262" y="53"/>
                  <a:pt x="262" y="53"/>
                </a:cubicBezTo>
                <a:close/>
                <a:moveTo>
                  <a:pt x="262" y="53"/>
                </a:moveTo>
                <a:cubicBezTo>
                  <a:pt x="262" y="52"/>
                  <a:pt x="262" y="53"/>
                  <a:pt x="262" y="53"/>
                </a:cubicBezTo>
                <a:cubicBezTo>
                  <a:pt x="262" y="53"/>
                  <a:pt x="262" y="52"/>
                  <a:pt x="262" y="52"/>
                </a:cubicBezTo>
                <a:cubicBezTo>
                  <a:pt x="262" y="53"/>
                  <a:pt x="262" y="53"/>
                  <a:pt x="262" y="53"/>
                </a:cubicBezTo>
                <a:close/>
                <a:moveTo>
                  <a:pt x="262" y="56"/>
                </a:moveTo>
                <a:cubicBezTo>
                  <a:pt x="263" y="56"/>
                  <a:pt x="262" y="56"/>
                  <a:pt x="262" y="56"/>
                </a:cubicBezTo>
                <a:close/>
                <a:moveTo>
                  <a:pt x="261" y="58"/>
                </a:moveTo>
                <a:cubicBezTo>
                  <a:pt x="262" y="58"/>
                  <a:pt x="262" y="58"/>
                  <a:pt x="262" y="58"/>
                </a:cubicBezTo>
                <a:cubicBezTo>
                  <a:pt x="262" y="58"/>
                  <a:pt x="261" y="58"/>
                  <a:pt x="261" y="58"/>
                </a:cubicBezTo>
                <a:close/>
                <a:moveTo>
                  <a:pt x="262" y="58"/>
                </a:moveTo>
                <a:cubicBezTo>
                  <a:pt x="262" y="58"/>
                  <a:pt x="262" y="58"/>
                  <a:pt x="262" y="58"/>
                </a:cubicBezTo>
                <a:cubicBezTo>
                  <a:pt x="262" y="59"/>
                  <a:pt x="262" y="59"/>
                  <a:pt x="262" y="58"/>
                </a:cubicBezTo>
                <a:close/>
                <a:moveTo>
                  <a:pt x="262" y="61"/>
                </a:moveTo>
                <a:cubicBezTo>
                  <a:pt x="262" y="61"/>
                  <a:pt x="262" y="61"/>
                  <a:pt x="262" y="61"/>
                </a:cubicBezTo>
                <a:cubicBezTo>
                  <a:pt x="262" y="61"/>
                  <a:pt x="262" y="61"/>
                  <a:pt x="262" y="61"/>
                </a:cubicBezTo>
                <a:close/>
                <a:moveTo>
                  <a:pt x="261" y="61"/>
                </a:moveTo>
                <a:cubicBezTo>
                  <a:pt x="260" y="61"/>
                  <a:pt x="260" y="61"/>
                  <a:pt x="261" y="61"/>
                </a:cubicBezTo>
                <a:close/>
                <a:moveTo>
                  <a:pt x="339" y="54"/>
                </a:moveTo>
                <a:cubicBezTo>
                  <a:pt x="334" y="54"/>
                  <a:pt x="330" y="54"/>
                  <a:pt x="326" y="54"/>
                </a:cubicBezTo>
                <a:cubicBezTo>
                  <a:pt x="329" y="54"/>
                  <a:pt x="333" y="54"/>
                  <a:pt x="336" y="54"/>
                </a:cubicBezTo>
                <a:cubicBezTo>
                  <a:pt x="336" y="54"/>
                  <a:pt x="338" y="54"/>
                  <a:pt x="339" y="54"/>
                </a:cubicBezTo>
                <a:close/>
                <a:moveTo>
                  <a:pt x="263" y="56"/>
                </a:moveTo>
                <a:cubicBezTo>
                  <a:pt x="264" y="56"/>
                  <a:pt x="264" y="56"/>
                  <a:pt x="264" y="56"/>
                </a:cubicBezTo>
                <a:cubicBezTo>
                  <a:pt x="264" y="56"/>
                  <a:pt x="264" y="56"/>
                  <a:pt x="264" y="56"/>
                </a:cubicBezTo>
                <a:cubicBezTo>
                  <a:pt x="264" y="56"/>
                  <a:pt x="265" y="56"/>
                  <a:pt x="265" y="56"/>
                </a:cubicBezTo>
                <a:cubicBezTo>
                  <a:pt x="265" y="56"/>
                  <a:pt x="265" y="56"/>
                  <a:pt x="265" y="56"/>
                </a:cubicBezTo>
                <a:cubicBezTo>
                  <a:pt x="265" y="56"/>
                  <a:pt x="265" y="56"/>
                  <a:pt x="265" y="56"/>
                </a:cubicBezTo>
                <a:cubicBezTo>
                  <a:pt x="265" y="56"/>
                  <a:pt x="265" y="56"/>
                  <a:pt x="265" y="56"/>
                </a:cubicBezTo>
                <a:cubicBezTo>
                  <a:pt x="265" y="56"/>
                  <a:pt x="265" y="56"/>
                  <a:pt x="265" y="55"/>
                </a:cubicBezTo>
                <a:cubicBezTo>
                  <a:pt x="265" y="56"/>
                  <a:pt x="264" y="56"/>
                  <a:pt x="263" y="56"/>
                </a:cubicBezTo>
                <a:close/>
                <a:moveTo>
                  <a:pt x="264" y="52"/>
                </a:moveTo>
                <a:cubicBezTo>
                  <a:pt x="264" y="52"/>
                  <a:pt x="264" y="52"/>
                  <a:pt x="264" y="52"/>
                </a:cubicBezTo>
                <a:cubicBezTo>
                  <a:pt x="264" y="52"/>
                  <a:pt x="263" y="52"/>
                  <a:pt x="263" y="52"/>
                </a:cubicBezTo>
                <a:cubicBezTo>
                  <a:pt x="263" y="52"/>
                  <a:pt x="264" y="52"/>
                  <a:pt x="264" y="52"/>
                </a:cubicBezTo>
                <a:close/>
                <a:moveTo>
                  <a:pt x="261" y="53"/>
                </a:moveTo>
                <a:cubicBezTo>
                  <a:pt x="261" y="52"/>
                  <a:pt x="261" y="52"/>
                  <a:pt x="260" y="52"/>
                </a:cubicBezTo>
                <a:cubicBezTo>
                  <a:pt x="260" y="53"/>
                  <a:pt x="259" y="53"/>
                  <a:pt x="259" y="53"/>
                </a:cubicBezTo>
                <a:cubicBezTo>
                  <a:pt x="259" y="53"/>
                  <a:pt x="260" y="53"/>
                  <a:pt x="260" y="53"/>
                </a:cubicBezTo>
                <a:cubicBezTo>
                  <a:pt x="260" y="53"/>
                  <a:pt x="260" y="53"/>
                  <a:pt x="260" y="53"/>
                </a:cubicBezTo>
                <a:cubicBezTo>
                  <a:pt x="261" y="53"/>
                  <a:pt x="261" y="53"/>
                  <a:pt x="262" y="52"/>
                </a:cubicBezTo>
                <a:cubicBezTo>
                  <a:pt x="262" y="52"/>
                  <a:pt x="262" y="52"/>
                  <a:pt x="262" y="52"/>
                </a:cubicBezTo>
                <a:cubicBezTo>
                  <a:pt x="262" y="52"/>
                  <a:pt x="263" y="52"/>
                  <a:pt x="263" y="52"/>
                </a:cubicBezTo>
                <a:cubicBezTo>
                  <a:pt x="262" y="52"/>
                  <a:pt x="262" y="52"/>
                  <a:pt x="261" y="53"/>
                </a:cubicBezTo>
                <a:close/>
                <a:moveTo>
                  <a:pt x="262" y="59"/>
                </a:moveTo>
                <a:cubicBezTo>
                  <a:pt x="262" y="59"/>
                  <a:pt x="262" y="59"/>
                  <a:pt x="262" y="59"/>
                </a:cubicBezTo>
                <a:cubicBezTo>
                  <a:pt x="262" y="59"/>
                  <a:pt x="262" y="59"/>
                  <a:pt x="262" y="59"/>
                </a:cubicBezTo>
                <a:close/>
                <a:moveTo>
                  <a:pt x="500" y="148"/>
                </a:moveTo>
                <a:cubicBezTo>
                  <a:pt x="498" y="158"/>
                  <a:pt x="496" y="166"/>
                  <a:pt x="494" y="169"/>
                </a:cubicBezTo>
                <a:cubicBezTo>
                  <a:pt x="493" y="172"/>
                  <a:pt x="495" y="168"/>
                  <a:pt x="494" y="170"/>
                </a:cubicBezTo>
                <a:cubicBezTo>
                  <a:pt x="493" y="174"/>
                  <a:pt x="490" y="181"/>
                  <a:pt x="488" y="184"/>
                </a:cubicBezTo>
                <a:cubicBezTo>
                  <a:pt x="486" y="189"/>
                  <a:pt x="483" y="194"/>
                  <a:pt x="480" y="199"/>
                </a:cubicBezTo>
                <a:cubicBezTo>
                  <a:pt x="478" y="202"/>
                  <a:pt x="477" y="204"/>
                  <a:pt x="475" y="206"/>
                </a:cubicBezTo>
                <a:cubicBezTo>
                  <a:pt x="470" y="212"/>
                  <a:pt x="470" y="212"/>
                  <a:pt x="470" y="212"/>
                </a:cubicBezTo>
                <a:cubicBezTo>
                  <a:pt x="469" y="214"/>
                  <a:pt x="466" y="216"/>
                  <a:pt x="465" y="217"/>
                </a:cubicBezTo>
                <a:cubicBezTo>
                  <a:pt x="462" y="221"/>
                  <a:pt x="456" y="228"/>
                  <a:pt x="452" y="232"/>
                </a:cubicBezTo>
                <a:cubicBezTo>
                  <a:pt x="438" y="245"/>
                  <a:pt x="422" y="256"/>
                  <a:pt x="405" y="264"/>
                </a:cubicBezTo>
                <a:cubicBezTo>
                  <a:pt x="387" y="272"/>
                  <a:pt x="369" y="278"/>
                  <a:pt x="351" y="284"/>
                </a:cubicBezTo>
                <a:cubicBezTo>
                  <a:pt x="314" y="295"/>
                  <a:pt x="277" y="301"/>
                  <a:pt x="239" y="304"/>
                </a:cubicBezTo>
                <a:cubicBezTo>
                  <a:pt x="221" y="305"/>
                  <a:pt x="200" y="305"/>
                  <a:pt x="183" y="305"/>
                </a:cubicBezTo>
                <a:cubicBezTo>
                  <a:pt x="177" y="304"/>
                  <a:pt x="172" y="304"/>
                  <a:pt x="167" y="304"/>
                </a:cubicBezTo>
                <a:cubicBezTo>
                  <a:pt x="155" y="303"/>
                  <a:pt x="142" y="302"/>
                  <a:pt x="129" y="301"/>
                </a:cubicBezTo>
                <a:cubicBezTo>
                  <a:pt x="116" y="299"/>
                  <a:pt x="103" y="298"/>
                  <a:pt x="93" y="296"/>
                </a:cubicBezTo>
                <a:cubicBezTo>
                  <a:pt x="77" y="292"/>
                  <a:pt x="61" y="288"/>
                  <a:pt x="45" y="280"/>
                </a:cubicBezTo>
                <a:cubicBezTo>
                  <a:pt x="38" y="277"/>
                  <a:pt x="32" y="273"/>
                  <a:pt x="27" y="269"/>
                </a:cubicBezTo>
                <a:cubicBezTo>
                  <a:pt x="24" y="268"/>
                  <a:pt x="22" y="266"/>
                  <a:pt x="20" y="264"/>
                </a:cubicBezTo>
                <a:cubicBezTo>
                  <a:pt x="11" y="256"/>
                  <a:pt x="4" y="244"/>
                  <a:pt x="2" y="232"/>
                </a:cubicBezTo>
                <a:cubicBezTo>
                  <a:pt x="1" y="225"/>
                  <a:pt x="0" y="219"/>
                  <a:pt x="0" y="213"/>
                </a:cubicBezTo>
                <a:cubicBezTo>
                  <a:pt x="0" y="203"/>
                  <a:pt x="2" y="191"/>
                  <a:pt x="6" y="180"/>
                </a:cubicBezTo>
                <a:cubicBezTo>
                  <a:pt x="10" y="169"/>
                  <a:pt x="16" y="158"/>
                  <a:pt x="22" y="148"/>
                </a:cubicBezTo>
                <a:cubicBezTo>
                  <a:pt x="25" y="143"/>
                  <a:pt x="29" y="139"/>
                  <a:pt x="32" y="134"/>
                </a:cubicBezTo>
                <a:cubicBezTo>
                  <a:pt x="34" y="132"/>
                  <a:pt x="36" y="130"/>
                  <a:pt x="38" y="127"/>
                </a:cubicBezTo>
                <a:cubicBezTo>
                  <a:pt x="44" y="119"/>
                  <a:pt x="54" y="109"/>
                  <a:pt x="61" y="102"/>
                </a:cubicBezTo>
                <a:cubicBezTo>
                  <a:pt x="65" y="98"/>
                  <a:pt x="69" y="95"/>
                  <a:pt x="74" y="91"/>
                </a:cubicBezTo>
                <a:cubicBezTo>
                  <a:pt x="83" y="83"/>
                  <a:pt x="92" y="76"/>
                  <a:pt x="100" y="70"/>
                </a:cubicBezTo>
                <a:cubicBezTo>
                  <a:pt x="111" y="62"/>
                  <a:pt x="128" y="52"/>
                  <a:pt x="143" y="45"/>
                </a:cubicBezTo>
                <a:cubicBezTo>
                  <a:pt x="144" y="44"/>
                  <a:pt x="144" y="44"/>
                  <a:pt x="144" y="44"/>
                </a:cubicBezTo>
                <a:cubicBezTo>
                  <a:pt x="155" y="39"/>
                  <a:pt x="166" y="33"/>
                  <a:pt x="177" y="29"/>
                </a:cubicBezTo>
                <a:cubicBezTo>
                  <a:pt x="179" y="29"/>
                  <a:pt x="179" y="29"/>
                  <a:pt x="180" y="28"/>
                </a:cubicBezTo>
                <a:cubicBezTo>
                  <a:pt x="194" y="23"/>
                  <a:pt x="194" y="23"/>
                  <a:pt x="194" y="23"/>
                </a:cubicBezTo>
                <a:cubicBezTo>
                  <a:pt x="215" y="16"/>
                  <a:pt x="231" y="12"/>
                  <a:pt x="249" y="9"/>
                </a:cubicBezTo>
                <a:cubicBezTo>
                  <a:pt x="259" y="6"/>
                  <a:pt x="271" y="5"/>
                  <a:pt x="281" y="3"/>
                </a:cubicBezTo>
                <a:cubicBezTo>
                  <a:pt x="284" y="3"/>
                  <a:pt x="287" y="2"/>
                  <a:pt x="290" y="2"/>
                </a:cubicBezTo>
                <a:cubicBezTo>
                  <a:pt x="293" y="2"/>
                  <a:pt x="295" y="2"/>
                  <a:pt x="297" y="1"/>
                </a:cubicBezTo>
                <a:cubicBezTo>
                  <a:pt x="304" y="1"/>
                  <a:pt x="304" y="1"/>
                  <a:pt x="304" y="1"/>
                </a:cubicBezTo>
                <a:cubicBezTo>
                  <a:pt x="307" y="1"/>
                  <a:pt x="311" y="0"/>
                  <a:pt x="314" y="0"/>
                </a:cubicBezTo>
                <a:cubicBezTo>
                  <a:pt x="318" y="0"/>
                  <a:pt x="321" y="0"/>
                  <a:pt x="324" y="0"/>
                </a:cubicBezTo>
                <a:cubicBezTo>
                  <a:pt x="327" y="0"/>
                  <a:pt x="331" y="0"/>
                  <a:pt x="334" y="0"/>
                </a:cubicBezTo>
                <a:cubicBezTo>
                  <a:pt x="343" y="0"/>
                  <a:pt x="351" y="0"/>
                  <a:pt x="361" y="1"/>
                </a:cubicBezTo>
                <a:cubicBezTo>
                  <a:pt x="368" y="2"/>
                  <a:pt x="376" y="2"/>
                  <a:pt x="384" y="4"/>
                </a:cubicBezTo>
                <a:cubicBezTo>
                  <a:pt x="389" y="4"/>
                  <a:pt x="394" y="5"/>
                  <a:pt x="398" y="6"/>
                </a:cubicBezTo>
                <a:cubicBezTo>
                  <a:pt x="400" y="7"/>
                  <a:pt x="403" y="8"/>
                  <a:pt x="405" y="8"/>
                </a:cubicBezTo>
                <a:cubicBezTo>
                  <a:pt x="408" y="9"/>
                  <a:pt x="410" y="10"/>
                  <a:pt x="413" y="11"/>
                </a:cubicBezTo>
                <a:cubicBezTo>
                  <a:pt x="415" y="11"/>
                  <a:pt x="415" y="11"/>
                  <a:pt x="415" y="11"/>
                </a:cubicBezTo>
                <a:cubicBezTo>
                  <a:pt x="415" y="11"/>
                  <a:pt x="415" y="11"/>
                  <a:pt x="415" y="11"/>
                </a:cubicBezTo>
                <a:cubicBezTo>
                  <a:pt x="415" y="11"/>
                  <a:pt x="415" y="11"/>
                  <a:pt x="415" y="11"/>
                </a:cubicBezTo>
                <a:cubicBezTo>
                  <a:pt x="416" y="11"/>
                  <a:pt x="416" y="11"/>
                  <a:pt x="416" y="12"/>
                </a:cubicBezTo>
                <a:cubicBezTo>
                  <a:pt x="417" y="12"/>
                  <a:pt x="419" y="13"/>
                  <a:pt x="420" y="12"/>
                </a:cubicBezTo>
                <a:cubicBezTo>
                  <a:pt x="420" y="12"/>
                  <a:pt x="420" y="12"/>
                  <a:pt x="420" y="12"/>
                </a:cubicBezTo>
                <a:cubicBezTo>
                  <a:pt x="421" y="12"/>
                  <a:pt x="421" y="12"/>
                  <a:pt x="421" y="12"/>
                </a:cubicBezTo>
                <a:cubicBezTo>
                  <a:pt x="421" y="13"/>
                  <a:pt x="422" y="13"/>
                  <a:pt x="423" y="13"/>
                </a:cubicBezTo>
                <a:cubicBezTo>
                  <a:pt x="423" y="13"/>
                  <a:pt x="423" y="13"/>
                  <a:pt x="423" y="13"/>
                </a:cubicBezTo>
                <a:cubicBezTo>
                  <a:pt x="424" y="13"/>
                  <a:pt x="424" y="14"/>
                  <a:pt x="424" y="14"/>
                </a:cubicBezTo>
                <a:cubicBezTo>
                  <a:pt x="425" y="14"/>
                  <a:pt x="425" y="14"/>
                  <a:pt x="425" y="14"/>
                </a:cubicBezTo>
                <a:cubicBezTo>
                  <a:pt x="426" y="14"/>
                  <a:pt x="426" y="14"/>
                  <a:pt x="426" y="15"/>
                </a:cubicBezTo>
                <a:cubicBezTo>
                  <a:pt x="426" y="15"/>
                  <a:pt x="426" y="15"/>
                  <a:pt x="426" y="15"/>
                </a:cubicBezTo>
                <a:cubicBezTo>
                  <a:pt x="426" y="15"/>
                  <a:pt x="427" y="16"/>
                  <a:pt x="428" y="16"/>
                </a:cubicBezTo>
                <a:cubicBezTo>
                  <a:pt x="428" y="17"/>
                  <a:pt x="429" y="17"/>
                  <a:pt x="429" y="17"/>
                </a:cubicBezTo>
                <a:cubicBezTo>
                  <a:pt x="430" y="17"/>
                  <a:pt x="430" y="19"/>
                  <a:pt x="431" y="19"/>
                </a:cubicBezTo>
                <a:cubicBezTo>
                  <a:pt x="430" y="20"/>
                  <a:pt x="431" y="20"/>
                  <a:pt x="431" y="20"/>
                </a:cubicBezTo>
                <a:cubicBezTo>
                  <a:pt x="431" y="20"/>
                  <a:pt x="431" y="21"/>
                  <a:pt x="431" y="21"/>
                </a:cubicBezTo>
                <a:cubicBezTo>
                  <a:pt x="431" y="21"/>
                  <a:pt x="431" y="22"/>
                  <a:pt x="431" y="22"/>
                </a:cubicBezTo>
                <a:cubicBezTo>
                  <a:pt x="431" y="22"/>
                  <a:pt x="431" y="23"/>
                  <a:pt x="431" y="23"/>
                </a:cubicBezTo>
                <a:cubicBezTo>
                  <a:pt x="431" y="23"/>
                  <a:pt x="432" y="24"/>
                  <a:pt x="432" y="24"/>
                </a:cubicBezTo>
                <a:cubicBezTo>
                  <a:pt x="432" y="25"/>
                  <a:pt x="431" y="25"/>
                  <a:pt x="431" y="26"/>
                </a:cubicBezTo>
                <a:cubicBezTo>
                  <a:pt x="431" y="27"/>
                  <a:pt x="430" y="28"/>
                  <a:pt x="430" y="29"/>
                </a:cubicBezTo>
                <a:cubicBezTo>
                  <a:pt x="430" y="29"/>
                  <a:pt x="430" y="29"/>
                  <a:pt x="430" y="29"/>
                </a:cubicBezTo>
                <a:cubicBezTo>
                  <a:pt x="429" y="29"/>
                  <a:pt x="429" y="30"/>
                  <a:pt x="428" y="30"/>
                </a:cubicBezTo>
                <a:cubicBezTo>
                  <a:pt x="428" y="30"/>
                  <a:pt x="428" y="30"/>
                  <a:pt x="428" y="31"/>
                </a:cubicBezTo>
                <a:cubicBezTo>
                  <a:pt x="427" y="31"/>
                  <a:pt x="427" y="31"/>
                  <a:pt x="427" y="31"/>
                </a:cubicBezTo>
                <a:cubicBezTo>
                  <a:pt x="426" y="31"/>
                  <a:pt x="424" y="32"/>
                  <a:pt x="423" y="32"/>
                </a:cubicBezTo>
                <a:cubicBezTo>
                  <a:pt x="423" y="32"/>
                  <a:pt x="423" y="32"/>
                  <a:pt x="423" y="32"/>
                </a:cubicBezTo>
                <a:cubicBezTo>
                  <a:pt x="422" y="32"/>
                  <a:pt x="422" y="32"/>
                  <a:pt x="421" y="32"/>
                </a:cubicBezTo>
                <a:cubicBezTo>
                  <a:pt x="421" y="33"/>
                  <a:pt x="420" y="32"/>
                  <a:pt x="420" y="32"/>
                </a:cubicBezTo>
                <a:cubicBezTo>
                  <a:pt x="420" y="32"/>
                  <a:pt x="419" y="32"/>
                  <a:pt x="419" y="32"/>
                </a:cubicBezTo>
                <a:cubicBezTo>
                  <a:pt x="419" y="32"/>
                  <a:pt x="418" y="32"/>
                  <a:pt x="418" y="32"/>
                </a:cubicBezTo>
                <a:cubicBezTo>
                  <a:pt x="417" y="32"/>
                  <a:pt x="417" y="31"/>
                  <a:pt x="416" y="31"/>
                </a:cubicBezTo>
                <a:cubicBezTo>
                  <a:pt x="416" y="31"/>
                  <a:pt x="416" y="31"/>
                  <a:pt x="416" y="31"/>
                </a:cubicBezTo>
                <a:cubicBezTo>
                  <a:pt x="415" y="31"/>
                  <a:pt x="415" y="30"/>
                  <a:pt x="415" y="30"/>
                </a:cubicBezTo>
                <a:cubicBezTo>
                  <a:pt x="415" y="30"/>
                  <a:pt x="415" y="30"/>
                  <a:pt x="414" y="30"/>
                </a:cubicBezTo>
                <a:cubicBezTo>
                  <a:pt x="414" y="29"/>
                  <a:pt x="415" y="29"/>
                  <a:pt x="414" y="29"/>
                </a:cubicBezTo>
                <a:cubicBezTo>
                  <a:pt x="414" y="28"/>
                  <a:pt x="413" y="30"/>
                  <a:pt x="413" y="29"/>
                </a:cubicBezTo>
                <a:cubicBezTo>
                  <a:pt x="413" y="28"/>
                  <a:pt x="412" y="28"/>
                  <a:pt x="411" y="27"/>
                </a:cubicBezTo>
                <a:cubicBezTo>
                  <a:pt x="410" y="27"/>
                  <a:pt x="410" y="27"/>
                  <a:pt x="410" y="27"/>
                </a:cubicBezTo>
                <a:cubicBezTo>
                  <a:pt x="410" y="27"/>
                  <a:pt x="410" y="27"/>
                  <a:pt x="410" y="27"/>
                </a:cubicBezTo>
                <a:cubicBezTo>
                  <a:pt x="410" y="27"/>
                  <a:pt x="410" y="27"/>
                  <a:pt x="410" y="27"/>
                </a:cubicBezTo>
                <a:cubicBezTo>
                  <a:pt x="408" y="26"/>
                  <a:pt x="408" y="26"/>
                  <a:pt x="408" y="26"/>
                </a:cubicBezTo>
                <a:cubicBezTo>
                  <a:pt x="407" y="26"/>
                  <a:pt x="407" y="26"/>
                  <a:pt x="407" y="26"/>
                </a:cubicBezTo>
                <a:cubicBezTo>
                  <a:pt x="399" y="23"/>
                  <a:pt x="390" y="21"/>
                  <a:pt x="383" y="20"/>
                </a:cubicBezTo>
                <a:cubicBezTo>
                  <a:pt x="376" y="19"/>
                  <a:pt x="370" y="18"/>
                  <a:pt x="363" y="17"/>
                </a:cubicBezTo>
                <a:cubicBezTo>
                  <a:pt x="342" y="15"/>
                  <a:pt x="321" y="16"/>
                  <a:pt x="300" y="17"/>
                </a:cubicBezTo>
                <a:cubicBezTo>
                  <a:pt x="288" y="18"/>
                  <a:pt x="273" y="20"/>
                  <a:pt x="262" y="22"/>
                </a:cubicBezTo>
                <a:cubicBezTo>
                  <a:pt x="249" y="24"/>
                  <a:pt x="236" y="27"/>
                  <a:pt x="224" y="30"/>
                </a:cubicBezTo>
                <a:cubicBezTo>
                  <a:pt x="217" y="32"/>
                  <a:pt x="210" y="34"/>
                  <a:pt x="203" y="36"/>
                </a:cubicBezTo>
                <a:cubicBezTo>
                  <a:pt x="196" y="38"/>
                  <a:pt x="196" y="38"/>
                  <a:pt x="196" y="38"/>
                </a:cubicBezTo>
                <a:cubicBezTo>
                  <a:pt x="190" y="41"/>
                  <a:pt x="183" y="43"/>
                  <a:pt x="176" y="46"/>
                </a:cubicBezTo>
                <a:cubicBezTo>
                  <a:pt x="170" y="49"/>
                  <a:pt x="164" y="51"/>
                  <a:pt x="157" y="54"/>
                </a:cubicBezTo>
                <a:cubicBezTo>
                  <a:pt x="148" y="58"/>
                  <a:pt x="138" y="64"/>
                  <a:pt x="127" y="70"/>
                </a:cubicBezTo>
                <a:cubicBezTo>
                  <a:pt x="117" y="77"/>
                  <a:pt x="106" y="84"/>
                  <a:pt x="96" y="92"/>
                </a:cubicBezTo>
                <a:cubicBezTo>
                  <a:pt x="93" y="94"/>
                  <a:pt x="93" y="94"/>
                  <a:pt x="93" y="94"/>
                </a:cubicBezTo>
                <a:cubicBezTo>
                  <a:pt x="80" y="104"/>
                  <a:pt x="69" y="115"/>
                  <a:pt x="59" y="125"/>
                </a:cubicBezTo>
                <a:cubicBezTo>
                  <a:pt x="47" y="138"/>
                  <a:pt x="34" y="155"/>
                  <a:pt x="26" y="171"/>
                </a:cubicBezTo>
                <a:cubicBezTo>
                  <a:pt x="19" y="186"/>
                  <a:pt x="14" y="201"/>
                  <a:pt x="14" y="217"/>
                </a:cubicBezTo>
                <a:cubicBezTo>
                  <a:pt x="15" y="222"/>
                  <a:pt x="15" y="229"/>
                  <a:pt x="17" y="234"/>
                </a:cubicBezTo>
                <a:cubicBezTo>
                  <a:pt x="19" y="239"/>
                  <a:pt x="22" y="244"/>
                  <a:pt x="26" y="249"/>
                </a:cubicBezTo>
                <a:cubicBezTo>
                  <a:pt x="28" y="252"/>
                  <a:pt x="31" y="255"/>
                  <a:pt x="35" y="258"/>
                </a:cubicBezTo>
                <a:cubicBezTo>
                  <a:pt x="40" y="261"/>
                  <a:pt x="45" y="264"/>
                  <a:pt x="51" y="267"/>
                </a:cubicBezTo>
                <a:cubicBezTo>
                  <a:pt x="61" y="272"/>
                  <a:pt x="72" y="276"/>
                  <a:pt x="84" y="279"/>
                </a:cubicBezTo>
                <a:cubicBezTo>
                  <a:pt x="95" y="282"/>
                  <a:pt x="106" y="284"/>
                  <a:pt x="117" y="285"/>
                </a:cubicBezTo>
                <a:cubicBezTo>
                  <a:pt x="121" y="286"/>
                  <a:pt x="125" y="286"/>
                  <a:pt x="129" y="287"/>
                </a:cubicBezTo>
                <a:cubicBezTo>
                  <a:pt x="131" y="287"/>
                  <a:pt x="134" y="287"/>
                  <a:pt x="137" y="287"/>
                </a:cubicBezTo>
                <a:cubicBezTo>
                  <a:pt x="150" y="289"/>
                  <a:pt x="168" y="290"/>
                  <a:pt x="184" y="291"/>
                </a:cubicBezTo>
                <a:cubicBezTo>
                  <a:pt x="206" y="291"/>
                  <a:pt x="227" y="291"/>
                  <a:pt x="251" y="289"/>
                </a:cubicBezTo>
                <a:cubicBezTo>
                  <a:pt x="268" y="287"/>
                  <a:pt x="287" y="285"/>
                  <a:pt x="306" y="281"/>
                </a:cubicBezTo>
                <a:cubicBezTo>
                  <a:pt x="331" y="276"/>
                  <a:pt x="357" y="268"/>
                  <a:pt x="381" y="259"/>
                </a:cubicBezTo>
                <a:cubicBezTo>
                  <a:pt x="395" y="254"/>
                  <a:pt x="407" y="248"/>
                  <a:pt x="419" y="241"/>
                </a:cubicBezTo>
                <a:cubicBezTo>
                  <a:pt x="430" y="233"/>
                  <a:pt x="440" y="224"/>
                  <a:pt x="449" y="215"/>
                </a:cubicBezTo>
                <a:cubicBezTo>
                  <a:pt x="450" y="214"/>
                  <a:pt x="451" y="213"/>
                  <a:pt x="453" y="211"/>
                </a:cubicBezTo>
                <a:cubicBezTo>
                  <a:pt x="455" y="209"/>
                  <a:pt x="454" y="210"/>
                  <a:pt x="456" y="207"/>
                </a:cubicBezTo>
                <a:cubicBezTo>
                  <a:pt x="458" y="205"/>
                  <a:pt x="457" y="207"/>
                  <a:pt x="458" y="205"/>
                </a:cubicBezTo>
                <a:cubicBezTo>
                  <a:pt x="464" y="198"/>
                  <a:pt x="464" y="198"/>
                  <a:pt x="464" y="198"/>
                </a:cubicBezTo>
                <a:cubicBezTo>
                  <a:pt x="465" y="197"/>
                  <a:pt x="466" y="196"/>
                  <a:pt x="467" y="195"/>
                </a:cubicBezTo>
                <a:cubicBezTo>
                  <a:pt x="467" y="194"/>
                  <a:pt x="468" y="193"/>
                  <a:pt x="469" y="192"/>
                </a:cubicBezTo>
                <a:cubicBezTo>
                  <a:pt x="472" y="187"/>
                  <a:pt x="475" y="182"/>
                  <a:pt x="477" y="177"/>
                </a:cubicBezTo>
                <a:cubicBezTo>
                  <a:pt x="482" y="167"/>
                  <a:pt x="486" y="156"/>
                  <a:pt x="487" y="146"/>
                </a:cubicBezTo>
                <a:cubicBezTo>
                  <a:pt x="487" y="143"/>
                  <a:pt x="487" y="146"/>
                  <a:pt x="488" y="144"/>
                </a:cubicBezTo>
                <a:cubicBezTo>
                  <a:pt x="488" y="142"/>
                  <a:pt x="488" y="141"/>
                  <a:pt x="487" y="139"/>
                </a:cubicBezTo>
                <a:cubicBezTo>
                  <a:pt x="487" y="137"/>
                  <a:pt x="487" y="136"/>
                  <a:pt x="487" y="134"/>
                </a:cubicBezTo>
                <a:cubicBezTo>
                  <a:pt x="487" y="130"/>
                  <a:pt x="486" y="126"/>
                  <a:pt x="485" y="123"/>
                </a:cubicBezTo>
                <a:cubicBezTo>
                  <a:pt x="483" y="115"/>
                  <a:pt x="480" y="108"/>
                  <a:pt x="475" y="103"/>
                </a:cubicBezTo>
                <a:cubicBezTo>
                  <a:pt x="472" y="98"/>
                  <a:pt x="467" y="94"/>
                  <a:pt x="462" y="91"/>
                </a:cubicBezTo>
                <a:cubicBezTo>
                  <a:pt x="460" y="90"/>
                  <a:pt x="461" y="90"/>
                  <a:pt x="460" y="90"/>
                </a:cubicBezTo>
                <a:cubicBezTo>
                  <a:pt x="458" y="89"/>
                  <a:pt x="459" y="89"/>
                  <a:pt x="458" y="88"/>
                </a:cubicBezTo>
                <a:cubicBezTo>
                  <a:pt x="456" y="87"/>
                  <a:pt x="456" y="87"/>
                  <a:pt x="456" y="87"/>
                </a:cubicBezTo>
                <a:cubicBezTo>
                  <a:pt x="453" y="86"/>
                  <a:pt x="453" y="86"/>
                  <a:pt x="453" y="86"/>
                </a:cubicBezTo>
                <a:cubicBezTo>
                  <a:pt x="439" y="78"/>
                  <a:pt x="424" y="72"/>
                  <a:pt x="409" y="67"/>
                </a:cubicBezTo>
                <a:cubicBezTo>
                  <a:pt x="406" y="66"/>
                  <a:pt x="406" y="66"/>
                  <a:pt x="402" y="64"/>
                </a:cubicBezTo>
                <a:cubicBezTo>
                  <a:pt x="398" y="63"/>
                  <a:pt x="399" y="63"/>
                  <a:pt x="396" y="63"/>
                </a:cubicBezTo>
                <a:cubicBezTo>
                  <a:pt x="395" y="63"/>
                  <a:pt x="392" y="61"/>
                  <a:pt x="391" y="61"/>
                </a:cubicBezTo>
                <a:cubicBezTo>
                  <a:pt x="390" y="61"/>
                  <a:pt x="391" y="61"/>
                  <a:pt x="391" y="61"/>
                </a:cubicBezTo>
                <a:cubicBezTo>
                  <a:pt x="388" y="60"/>
                  <a:pt x="378" y="58"/>
                  <a:pt x="373" y="57"/>
                </a:cubicBezTo>
                <a:cubicBezTo>
                  <a:pt x="366" y="56"/>
                  <a:pt x="358" y="54"/>
                  <a:pt x="350" y="53"/>
                </a:cubicBezTo>
                <a:cubicBezTo>
                  <a:pt x="358" y="54"/>
                  <a:pt x="365" y="55"/>
                  <a:pt x="367" y="55"/>
                </a:cubicBezTo>
                <a:cubicBezTo>
                  <a:pt x="359" y="53"/>
                  <a:pt x="344" y="52"/>
                  <a:pt x="336" y="51"/>
                </a:cubicBezTo>
                <a:cubicBezTo>
                  <a:pt x="318" y="50"/>
                  <a:pt x="294" y="52"/>
                  <a:pt x="273" y="56"/>
                </a:cubicBezTo>
                <a:cubicBezTo>
                  <a:pt x="272" y="56"/>
                  <a:pt x="271" y="56"/>
                  <a:pt x="271" y="56"/>
                </a:cubicBezTo>
                <a:cubicBezTo>
                  <a:pt x="265" y="57"/>
                  <a:pt x="265" y="57"/>
                  <a:pt x="265" y="57"/>
                </a:cubicBezTo>
                <a:cubicBezTo>
                  <a:pt x="264" y="58"/>
                  <a:pt x="264" y="58"/>
                  <a:pt x="264" y="58"/>
                </a:cubicBezTo>
                <a:cubicBezTo>
                  <a:pt x="264" y="58"/>
                  <a:pt x="263" y="58"/>
                  <a:pt x="262" y="58"/>
                </a:cubicBezTo>
                <a:cubicBezTo>
                  <a:pt x="264" y="58"/>
                  <a:pt x="264" y="58"/>
                  <a:pt x="264" y="58"/>
                </a:cubicBezTo>
                <a:cubicBezTo>
                  <a:pt x="265" y="57"/>
                  <a:pt x="265" y="57"/>
                  <a:pt x="265" y="57"/>
                </a:cubicBezTo>
                <a:cubicBezTo>
                  <a:pt x="266" y="57"/>
                  <a:pt x="266" y="57"/>
                  <a:pt x="266" y="57"/>
                </a:cubicBezTo>
                <a:cubicBezTo>
                  <a:pt x="266" y="57"/>
                  <a:pt x="266" y="57"/>
                  <a:pt x="266" y="57"/>
                </a:cubicBezTo>
                <a:cubicBezTo>
                  <a:pt x="267" y="57"/>
                  <a:pt x="267" y="57"/>
                  <a:pt x="267" y="57"/>
                </a:cubicBezTo>
                <a:cubicBezTo>
                  <a:pt x="288" y="53"/>
                  <a:pt x="309" y="50"/>
                  <a:pt x="330" y="51"/>
                </a:cubicBezTo>
                <a:cubicBezTo>
                  <a:pt x="335" y="51"/>
                  <a:pt x="343" y="51"/>
                  <a:pt x="352" y="52"/>
                </a:cubicBezTo>
                <a:cubicBezTo>
                  <a:pt x="362" y="53"/>
                  <a:pt x="371" y="55"/>
                  <a:pt x="378" y="57"/>
                </a:cubicBezTo>
                <a:cubicBezTo>
                  <a:pt x="387" y="58"/>
                  <a:pt x="391" y="59"/>
                  <a:pt x="387" y="58"/>
                </a:cubicBezTo>
                <a:cubicBezTo>
                  <a:pt x="376" y="55"/>
                  <a:pt x="367" y="53"/>
                  <a:pt x="356" y="52"/>
                </a:cubicBezTo>
                <a:cubicBezTo>
                  <a:pt x="354" y="51"/>
                  <a:pt x="352" y="51"/>
                  <a:pt x="355" y="51"/>
                </a:cubicBezTo>
                <a:cubicBezTo>
                  <a:pt x="377" y="53"/>
                  <a:pt x="401" y="60"/>
                  <a:pt x="418" y="66"/>
                </a:cubicBezTo>
                <a:cubicBezTo>
                  <a:pt x="428" y="70"/>
                  <a:pt x="428" y="70"/>
                  <a:pt x="428" y="70"/>
                </a:cubicBezTo>
                <a:cubicBezTo>
                  <a:pt x="430" y="70"/>
                  <a:pt x="431" y="71"/>
                  <a:pt x="432" y="71"/>
                </a:cubicBezTo>
                <a:cubicBezTo>
                  <a:pt x="432" y="71"/>
                  <a:pt x="430" y="70"/>
                  <a:pt x="430" y="70"/>
                </a:cubicBezTo>
                <a:cubicBezTo>
                  <a:pt x="411" y="62"/>
                  <a:pt x="395" y="56"/>
                  <a:pt x="374" y="52"/>
                </a:cubicBezTo>
                <a:cubicBezTo>
                  <a:pt x="371" y="51"/>
                  <a:pt x="368" y="51"/>
                  <a:pt x="365" y="50"/>
                </a:cubicBezTo>
                <a:cubicBezTo>
                  <a:pt x="358" y="49"/>
                  <a:pt x="347" y="48"/>
                  <a:pt x="338" y="47"/>
                </a:cubicBezTo>
                <a:cubicBezTo>
                  <a:pt x="336" y="47"/>
                  <a:pt x="337" y="47"/>
                  <a:pt x="336" y="47"/>
                </a:cubicBezTo>
                <a:cubicBezTo>
                  <a:pt x="315" y="46"/>
                  <a:pt x="296" y="48"/>
                  <a:pt x="277" y="51"/>
                </a:cubicBezTo>
                <a:cubicBezTo>
                  <a:pt x="293" y="48"/>
                  <a:pt x="310" y="47"/>
                  <a:pt x="325" y="47"/>
                </a:cubicBezTo>
                <a:cubicBezTo>
                  <a:pt x="327" y="47"/>
                  <a:pt x="328" y="46"/>
                  <a:pt x="330" y="46"/>
                </a:cubicBezTo>
                <a:cubicBezTo>
                  <a:pt x="343" y="47"/>
                  <a:pt x="363" y="49"/>
                  <a:pt x="379" y="52"/>
                </a:cubicBezTo>
                <a:cubicBezTo>
                  <a:pt x="381" y="52"/>
                  <a:pt x="382" y="52"/>
                  <a:pt x="375" y="51"/>
                </a:cubicBezTo>
                <a:cubicBezTo>
                  <a:pt x="377" y="51"/>
                  <a:pt x="378" y="51"/>
                  <a:pt x="381" y="52"/>
                </a:cubicBezTo>
                <a:cubicBezTo>
                  <a:pt x="381" y="52"/>
                  <a:pt x="380" y="52"/>
                  <a:pt x="379" y="52"/>
                </a:cubicBezTo>
                <a:cubicBezTo>
                  <a:pt x="388" y="53"/>
                  <a:pt x="389" y="54"/>
                  <a:pt x="398" y="56"/>
                </a:cubicBezTo>
                <a:cubicBezTo>
                  <a:pt x="399" y="56"/>
                  <a:pt x="400" y="56"/>
                  <a:pt x="399" y="56"/>
                </a:cubicBezTo>
                <a:cubicBezTo>
                  <a:pt x="392" y="54"/>
                  <a:pt x="385" y="52"/>
                  <a:pt x="379" y="51"/>
                </a:cubicBezTo>
                <a:cubicBezTo>
                  <a:pt x="375" y="50"/>
                  <a:pt x="372" y="50"/>
                  <a:pt x="369" y="49"/>
                </a:cubicBezTo>
                <a:cubicBezTo>
                  <a:pt x="367" y="49"/>
                  <a:pt x="367" y="49"/>
                  <a:pt x="365" y="48"/>
                </a:cubicBezTo>
                <a:cubicBezTo>
                  <a:pt x="363" y="48"/>
                  <a:pt x="360" y="48"/>
                  <a:pt x="358" y="48"/>
                </a:cubicBezTo>
                <a:cubicBezTo>
                  <a:pt x="353" y="47"/>
                  <a:pt x="353" y="47"/>
                  <a:pt x="353" y="47"/>
                </a:cubicBezTo>
                <a:cubicBezTo>
                  <a:pt x="345" y="46"/>
                  <a:pt x="336" y="46"/>
                  <a:pt x="327" y="45"/>
                </a:cubicBezTo>
                <a:cubicBezTo>
                  <a:pt x="321" y="45"/>
                  <a:pt x="314" y="45"/>
                  <a:pt x="307" y="46"/>
                </a:cubicBezTo>
                <a:cubicBezTo>
                  <a:pt x="310" y="45"/>
                  <a:pt x="315" y="45"/>
                  <a:pt x="320" y="45"/>
                </a:cubicBezTo>
                <a:cubicBezTo>
                  <a:pt x="337" y="45"/>
                  <a:pt x="357" y="46"/>
                  <a:pt x="371" y="49"/>
                </a:cubicBezTo>
                <a:cubicBezTo>
                  <a:pt x="372" y="49"/>
                  <a:pt x="369" y="48"/>
                  <a:pt x="368" y="48"/>
                </a:cubicBezTo>
                <a:cubicBezTo>
                  <a:pt x="363" y="47"/>
                  <a:pt x="360" y="47"/>
                  <a:pt x="356" y="46"/>
                </a:cubicBezTo>
                <a:cubicBezTo>
                  <a:pt x="354" y="46"/>
                  <a:pt x="357" y="46"/>
                  <a:pt x="355" y="46"/>
                </a:cubicBezTo>
                <a:cubicBezTo>
                  <a:pt x="345" y="45"/>
                  <a:pt x="335" y="45"/>
                  <a:pt x="323" y="45"/>
                </a:cubicBezTo>
                <a:cubicBezTo>
                  <a:pt x="322" y="44"/>
                  <a:pt x="319" y="44"/>
                  <a:pt x="321" y="44"/>
                </a:cubicBezTo>
                <a:cubicBezTo>
                  <a:pt x="319" y="44"/>
                  <a:pt x="319" y="44"/>
                  <a:pt x="317" y="44"/>
                </a:cubicBezTo>
                <a:cubicBezTo>
                  <a:pt x="314" y="44"/>
                  <a:pt x="318" y="44"/>
                  <a:pt x="317" y="44"/>
                </a:cubicBezTo>
                <a:cubicBezTo>
                  <a:pt x="314" y="44"/>
                  <a:pt x="310" y="45"/>
                  <a:pt x="308" y="45"/>
                </a:cubicBezTo>
                <a:cubicBezTo>
                  <a:pt x="294" y="46"/>
                  <a:pt x="282" y="47"/>
                  <a:pt x="266" y="50"/>
                </a:cubicBezTo>
                <a:cubicBezTo>
                  <a:pt x="276" y="48"/>
                  <a:pt x="290" y="46"/>
                  <a:pt x="305" y="45"/>
                </a:cubicBezTo>
                <a:cubicBezTo>
                  <a:pt x="308" y="44"/>
                  <a:pt x="304" y="45"/>
                  <a:pt x="307" y="44"/>
                </a:cubicBezTo>
                <a:cubicBezTo>
                  <a:pt x="311" y="44"/>
                  <a:pt x="314" y="44"/>
                  <a:pt x="318" y="44"/>
                </a:cubicBezTo>
                <a:cubicBezTo>
                  <a:pt x="328" y="44"/>
                  <a:pt x="328" y="44"/>
                  <a:pt x="328" y="44"/>
                </a:cubicBezTo>
                <a:cubicBezTo>
                  <a:pt x="333" y="44"/>
                  <a:pt x="338" y="44"/>
                  <a:pt x="343" y="44"/>
                </a:cubicBezTo>
                <a:cubicBezTo>
                  <a:pt x="348" y="45"/>
                  <a:pt x="351" y="45"/>
                  <a:pt x="356" y="45"/>
                </a:cubicBezTo>
                <a:cubicBezTo>
                  <a:pt x="358" y="46"/>
                  <a:pt x="358" y="45"/>
                  <a:pt x="361" y="46"/>
                </a:cubicBezTo>
                <a:cubicBezTo>
                  <a:pt x="362" y="46"/>
                  <a:pt x="357" y="45"/>
                  <a:pt x="360" y="45"/>
                </a:cubicBezTo>
                <a:cubicBezTo>
                  <a:pt x="363" y="46"/>
                  <a:pt x="360" y="45"/>
                  <a:pt x="362" y="46"/>
                </a:cubicBezTo>
                <a:cubicBezTo>
                  <a:pt x="365" y="46"/>
                  <a:pt x="366" y="46"/>
                  <a:pt x="368" y="46"/>
                </a:cubicBezTo>
                <a:cubicBezTo>
                  <a:pt x="375" y="48"/>
                  <a:pt x="382" y="49"/>
                  <a:pt x="389" y="51"/>
                </a:cubicBezTo>
                <a:cubicBezTo>
                  <a:pt x="391" y="51"/>
                  <a:pt x="386" y="50"/>
                  <a:pt x="388" y="50"/>
                </a:cubicBezTo>
                <a:cubicBezTo>
                  <a:pt x="391" y="51"/>
                  <a:pt x="401" y="54"/>
                  <a:pt x="403" y="54"/>
                </a:cubicBezTo>
                <a:cubicBezTo>
                  <a:pt x="411" y="57"/>
                  <a:pt x="415" y="58"/>
                  <a:pt x="424" y="61"/>
                </a:cubicBezTo>
                <a:cubicBezTo>
                  <a:pt x="427" y="63"/>
                  <a:pt x="424" y="61"/>
                  <a:pt x="426" y="62"/>
                </a:cubicBezTo>
                <a:cubicBezTo>
                  <a:pt x="431" y="64"/>
                  <a:pt x="434" y="65"/>
                  <a:pt x="440" y="68"/>
                </a:cubicBezTo>
                <a:cubicBezTo>
                  <a:pt x="444" y="69"/>
                  <a:pt x="450" y="72"/>
                  <a:pt x="455" y="75"/>
                </a:cubicBezTo>
                <a:cubicBezTo>
                  <a:pt x="455" y="74"/>
                  <a:pt x="452" y="73"/>
                  <a:pt x="449" y="71"/>
                </a:cubicBezTo>
                <a:cubicBezTo>
                  <a:pt x="451" y="72"/>
                  <a:pt x="456" y="75"/>
                  <a:pt x="458" y="76"/>
                </a:cubicBezTo>
                <a:cubicBezTo>
                  <a:pt x="466" y="80"/>
                  <a:pt x="473" y="84"/>
                  <a:pt x="480" y="91"/>
                </a:cubicBezTo>
                <a:cubicBezTo>
                  <a:pt x="486" y="97"/>
                  <a:pt x="492" y="105"/>
                  <a:pt x="495" y="116"/>
                </a:cubicBezTo>
                <a:cubicBezTo>
                  <a:pt x="496" y="119"/>
                  <a:pt x="497" y="120"/>
                  <a:pt x="498" y="123"/>
                </a:cubicBezTo>
                <a:cubicBezTo>
                  <a:pt x="498" y="124"/>
                  <a:pt x="498" y="124"/>
                  <a:pt x="498" y="123"/>
                </a:cubicBezTo>
                <a:cubicBezTo>
                  <a:pt x="498" y="126"/>
                  <a:pt x="499" y="130"/>
                  <a:pt x="499" y="134"/>
                </a:cubicBezTo>
                <a:cubicBezTo>
                  <a:pt x="500" y="136"/>
                  <a:pt x="500" y="139"/>
                  <a:pt x="500" y="141"/>
                </a:cubicBezTo>
                <a:cubicBezTo>
                  <a:pt x="500" y="143"/>
                  <a:pt x="500" y="146"/>
                  <a:pt x="500" y="148"/>
                </a:cubicBezTo>
                <a:close/>
                <a:moveTo>
                  <a:pt x="385" y="50"/>
                </a:moveTo>
                <a:cubicBezTo>
                  <a:pt x="380" y="49"/>
                  <a:pt x="378" y="49"/>
                  <a:pt x="371" y="47"/>
                </a:cubicBezTo>
                <a:cubicBezTo>
                  <a:pt x="369" y="47"/>
                  <a:pt x="367" y="47"/>
                  <a:pt x="364" y="46"/>
                </a:cubicBezTo>
                <a:cubicBezTo>
                  <a:pt x="363" y="47"/>
                  <a:pt x="354" y="45"/>
                  <a:pt x="354" y="46"/>
                </a:cubicBezTo>
                <a:cubicBezTo>
                  <a:pt x="359" y="46"/>
                  <a:pt x="362" y="47"/>
                  <a:pt x="365" y="47"/>
                </a:cubicBezTo>
                <a:cubicBezTo>
                  <a:pt x="367" y="47"/>
                  <a:pt x="364" y="47"/>
                  <a:pt x="366" y="47"/>
                </a:cubicBezTo>
                <a:cubicBezTo>
                  <a:pt x="370" y="48"/>
                  <a:pt x="380" y="49"/>
                  <a:pt x="386" y="51"/>
                </a:cubicBezTo>
                <a:cubicBezTo>
                  <a:pt x="386" y="51"/>
                  <a:pt x="384" y="50"/>
                  <a:pt x="385" y="50"/>
                </a:cubicBezTo>
                <a:close/>
                <a:moveTo>
                  <a:pt x="387" y="51"/>
                </a:moveTo>
                <a:cubicBezTo>
                  <a:pt x="387" y="51"/>
                  <a:pt x="388" y="51"/>
                  <a:pt x="388" y="51"/>
                </a:cubicBezTo>
                <a:cubicBezTo>
                  <a:pt x="392" y="52"/>
                  <a:pt x="389" y="51"/>
                  <a:pt x="387" y="51"/>
                </a:cubicBezTo>
                <a:close/>
                <a:moveTo>
                  <a:pt x="391" y="61"/>
                </a:moveTo>
                <a:cubicBezTo>
                  <a:pt x="391" y="61"/>
                  <a:pt x="391" y="61"/>
                  <a:pt x="391" y="61"/>
                </a:cubicBezTo>
                <a:cubicBezTo>
                  <a:pt x="391" y="61"/>
                  <a:pt x="391" y="61"/>
                  <a:pt x="391" y="61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  <a:effectLst>
            <a:outerShdw blurRad="50800" dist="254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FF0000"/>
              </a:solidFill>
            </a:endParaRPr>
          </a:p>
        </p:txBody>
      </p:sp>
      <p:grpSp>
        <p:nvGrpSpPr>
          <p:cNvPr id="14" name="Gruppo 13"/>
          <p:cNvGrpSpPr/>
          <p:nvPr/>
        </p:nvGrpSpPr>
        <p:grpSpPr>
          <a:xfrm>
            <a:off x="4556068" y="2738058"/>
            <a:ext cx="4479132" cy="2982978"/>
            <a:chOff x="4556068" y="2738058"/>
            <a:chExt cx="4479132" cy="2982978"/>
          </a:xfrm>
        </p:grpSpPr>
        <p:pic>
          <p:nvPicPr>
            <p:cNvPr id="58" name="Immagine 57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97790" y="2754437"/>
              <a:ext cx="2057698" cy="2966599"/>
            </a:xfrm>
            <a:prstGeom prst="rect">
              <a:avLst/>
            </a:prstGeom>
          </p:spPr>
        </p:pic>
        <p:grpSp>
          <p:nvGrpSpPr>
            <p:cNvPr id="62" name="Gruppo 61"/>
            <p:cNvGrpSpPr/>
            <p:nvPr/>
          </p:nvGrpSpPr>
          <p:grpSpPr>
            <a:xfrm>
              <a:off x="8832518" y="3314745"/>
              <a:ext cx="202682" cy="1612778"/>
              <a:chOff x="8568924" y="4675389"/>
              <a:chExt cx="202682" cy="1612778"/>
            </a:xfrm>
          </p:grpSpPr>
          <p:pic>
            <p:nvPicPr>
              <p:cNvPr id="65" name="Immagine 64"/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 flipV="1">
                <a:off x="8151759" y="5419731"/>
                <a:ext cx="1014663" cy="149774"/>
              </a:xfrm>
              <a:prstGeom prst="rect">
                <a:avLst/>
              </a:prstGeom>
            </p:spPr>
          </p:pic>
          <p:sp>
            <p:nvSpPr>
              <p:cNvPr id="85" name="Rettangolo 84"/>
              <p:cNvSpPr/>
              <p:nvPr/>
            </p:nvSpPr>
            <p:spPr>
              <a:xfrm>
                <a:off x="8568924" y="4675389"/>
                <a:ext cx="17654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b="1" dirty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1</a:t>
                </a:r>
                <a:endParaRPr lang="it-IT" b="1" dirty="0">
                  <a:solidFill>
                    <a:srgbClr val="003D6C"/>
                  </a:solidFill>
                </a:endParaRPr>
              </a:p>
            </p:txBody>
          </p:sp>
          <p:sp>
            <p:nvSpPr>
              <p:cNvPr id="86" name="Rettangolo 85"/>
              <p:cNvSpPr/>
              <p:nvPr/>
            </p:nvSpPr>
            <p:spPr>
              <a:xfrm>
                <a:off x="8577405" y="5918835"/>
                <a:ext cx="19420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b="1" dirty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0</a:t>
                </a:r>
                <a:endParaRPr lang="it-IT" b="1" dirty="0">
                  <a:solidFill>
                    <a:srgbClr val="003D6C"/>
                  </a:solidFill>
                </a:endParaRPr>
              </a:p>
            </p:txBody>
          </p:sp>
        </p:grpSp>
        <p:pic>
          <p:nvPicPr>
            <p:cNvPr id="89" name="Immagine 88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56068" y="2738058"/>
              <a:ext cx="2083039" cy="2966599"/>
            </a:xfrm>
            <a:prstGeom prst="rect">
              <a:avLst/>
            </a:prstGeom>
          </p:spPr>
        </p:pic>
        <p:pic>
          <p:nvPicPr>
            <p:cNvPr id="90" name="Immagine 89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14453" y="3781478"/>
              <a:ext cx="299697" cy="339656"/>
            </a:xfrm>
            <a:prstGeom prst="rect">
              <a:avLst/>
            </a:prstGeom>
          </p:spPr>
        </p:pic>
      </p:grpSp>
      <p:sp>
        <p:nvSpPr>
          <p:cNvPr id="91" name="Rettangolo 90"/>
          <p:cNvSpPr/>
          <p:nvPr/>
        </p:nvSpPr>
        <p:spPr>
          <a:xfrm rot="5400000">
            <a:off x="2815638" y="4127874"/>
            <a:ext cx="217043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400" b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AXIS</a:t>
            </a:r>
            <a:endParaRPr lang="it-IT" sz="1400" b="1" dirty="0">
              <a:solidFill>
                <a:srgbClr val="003D6C"/>
              </a:solidFill>
            </a:endParaRPr>
          </a:p>
        </p:txBody>
      </p:sp>
      <p:sp>
        <p:nvSpPr>
          <p:cNvPr id="92" name="Rettangolo 91"/>
          <p:cNvSpPr/>
          <p:nvPr/>
        </p:nvSpPr>
        <p:spPr>
          <a:xfrm>
            <a:off x="779719" y="5811058"/>
            <a:ext cx="276931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400" b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BOT BASE</a:t>
            </a:r>
            <a:endParaRPr lang="it-IT" sz="1400" b="1" dirty="0">
              <a:solidFill>
                <a:srgbClr val="003D6C"/>
              </a:solidFill>
            </a:endParaRPr>
          </a:p>
        </p:txBody>
      </p:sp>
      <p:sp>
        <p:nvSpPr>
          <p:cNvPr id="93" name="Rettangolo 92"/>
          <p:cNvSpPr/>
          <p:nvPr/>
        </p:nvSpPr>
        <p:spPr>
          <a:xfrm>
            <a:off x="779719" y="2430669"/>
            <a:ext cx="276931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400" b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TOP BASE</a:t>
            </a:r>
            <a:endParaRPr lang="it-IT" sz="1400" b="1" dirty="0">
              <a:solidFill>
                <a:srgbClr val="003D6C"/>
              </a:solidFill>
            </a:endParaRPr>
          </a:p>
        </p:txBody>
      </p:sp>
      <p:sp>
        <p:nvSpPr>
          <p:cNvPr id="94" name="Rettangolo 93"/>
          <p:cNvSpPr/>
          <p:nvPr/>
        </p:nvSpPr>
        <p:spPr>
          <a:xfrm rot="16200000">
            <a:off x="-599487" y="4127874"/>
            <a:ext cx="217043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400" b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LATERAL SURFACE</a:t>
            </a:r>
            <a:endParaRPr lang="it-IT" sz="1400" b="1" dirty="0">
              <a:solidFill>
                <a:srgbClr val="003D6C"/>
              </a:solidFill>
            </a:endParaRPr>
          </a:p>
        </p:txBody>
      </p:sp>
      <p:grpSp>
        <p:nvGrpSpPr>
          <p:cNvPr id="99" name="Gruppo 98"/>
          <p:cNvGrpSpPr/>
          <p:nvPr/>
        </p:nvGrpSpPr>
        <p:grpSpPr>
          <a:xfrm>
            <a:off x="259297" y="1311829"/>
            <a:ext cx="7599914" cy="800219"/>
            <a:chOff x="259297" y="1311829"/>
            <a:chExt cx="7599914" cy="800219"/>
          </a:xfrm>
        </p:grpSpPr>
        <p:sp>
          <p:nvSpPr>
            <p:cNvPr id="100" name="CasellaDiTesto 99"/>
            <p:cNvSpPr txBox="1"/>
            <p:nvPr/>
          </p:nvSpPr>
          <p:spPr>
            <a:xfrm>
              <a:off x="259297" y="1311829"/>
              <a:ext cx="7599914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buSzPct val="60000"/>
                <a:buFont typeface="Lucida Grande"/>
                <a:buChar char="▶"/>
              </a:pPr>
              <a:r>
                <a:rPr lang="it-IT" sz="2300" dirty="0" err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As-orthogonal-as-possible</a:t>
              </a:r>
              <a:r>
                <a:rPr lang="it-IT" sz="2300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 </a:t>
              </a:r>
              <a:r>
                <a:rPr lang="it-IT" sz="2300" dirty="0" err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w.r.t</a:t>
              </a:r>
              <a:r>
                <a:rPr lang="it-IT" sz="2300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.       and</a:t>
              </a:r>
            </a:p>
            <a:p>
              <a:pPr marL="914400" lvl="1" indent="-457200">
                <a:buSzPct val="60000"/>
                <a:buFont typeface="Lucida Grande"/>
                <a:buChar char="▶"/>
              </a:pPr>
              <a:r>
                <a:rPr lang="it-IT" sz="2300" dirty="0" err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Minimal</a:t>
              </a:r>
              <a:r>
                <a:rPr lang="it-IT" sz="2300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 </a:t>
              </a:r>
              <a:r>
                <a:rPr lang="it-IT" sz="2300" b="1" i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twist</a:t>
              </a:r>
              <a:r>
                <a:rPr lang="it-IT" sz="2300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 </a:t>
              </a:r>
              <a:r>
                <a:rPr lang="it-IT" sz="2300" dirty="0" err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along</a:t>
              </a:r>
              <a:r>
                <a:rPr lang="it-IT" sz="2300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 </a:t>
              </a:r>
              <a:r>
                <a:rPr lang="it-IT" sz="2300" dirty="0" err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axis</a:t>
              </a:r>
              <a:endPara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endParaRPr>
            </a:p>
          </p:txBody>
        </p:sp>
        <p:pic>
          <p:nvPicPr>
            <p:cNvPr id="101" name="Immagine 100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8638" y="1393909"/>
              <a:ext cx="248770" cy="296919"/>
            </a:xfrm>
            <a:prstGeom prst="rect">
              <a:avLst/>
            </a:prstGeom>
          </p:spPr>
        </p:pic>
        <p:pic>
          <p:nvPicPr>
            <p:cNvPr id="102" name="Immagine 101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5736" y="1393909"/>
              <a:ext cx="240746" cy="2728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54644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  <p:bldP spid="91" grpId="0"/>
      <p:bldP spid="92" grpId="0"/>
      <p:bldP spid="93" grpId="0"/>
      <p:bldP spid="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nettore 1 5"/>
          <p:cNvCxnSpPr/>
          <p:nvPr/>
        </p:nvCxnSpPr>
        <p:spPr>
          <a:xfrm>
            <a:off x="374072" y="1031961"/>
            <a:ext cx="8285019" cy="0"/>
          </a:xfrm>
          <a:prstGeom prst="line">
            <a:avLst/>
          </a:prstGeom>
          <a:ln w="381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ttangolo 6"/>
          <p:cNvSpPr/>
          <p:nvPr/>
        </p:nvSpPr>
        <p:spPr>
          <a:xfrm>
            <a:off x="259297" y="224011"/>
            <a:ext cx="449033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baseline="30000" dirty="0" err="1">
                <a:solidFill>
                  <a:srgbClr val="003D6C"/>
                </a:solidFill>
                <a:latin typeface="Candara"/>
                <a:cs typeface="Candara"/>
              </a:rPr>
              <a:t>Periodic</a:t>
            </a:r>
            <a:r>
              <a:rPr lang="fr-FR" sz="6000" b="1" baseline="30000" dirty="0">
                <a:solidFill>
                  <a:srgbClr val="003D6C"/>
                </a:solidFill>
                <a:latin typeface="Candara"/>
                <a:cs typeface="Candara"/>
              </a:rPr>
              <a:t> membrane</a:t>
            </a:r>
            <a:endParaRPr lang="it-IT" sz="60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6609332" y="6481653"/>
            <a:ext cx="2534668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S3PM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 20/06/2017  Berkeley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" y="6389764"/>
            <a:ext cx="451081" cy="433636"/>
          </a:xfrm>
          <a:prstGeom prst="rect">
            <a:avLst/>
          </a:prstGeom>
        </p:spPr>
      </p:pic>
      <p:grpSp>
        <p:nvGrpSpPr>
          <p:cNvPr id="4" name="Gruppo 3"/>
          <p:cNvGrpSpPr/>
          <p:nvPr/>
        </p:nvGrpSpPr>
        <p:grpSpPr>
          <a:xfrm>
            <a:off x="259297" y="1311829"/>
            <a:ext cx="7599914" cy="800219"/>
            <a:chOff x="259297" y="1311829"/>
            <a:chExt cx="7599914" cy="800219"/>
          </a:xfrm>
        </p:grpSpPr>
        <p:sp>
          <p:nvSpPr>
            <p:cNvPr id="10" name="CasellaDiTesto 9"/>
            <p:cNvSpPr txBox="1"/>
            <p:nvPr/>
          </p:nvSpPr>
          <p:spPr>
            <a:xfrm>
              <a:off x="259297" y="1311829"/>
              <a:ext cx="7599914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buSzPct val="60000"/>
                <a:buFont typeface="Lucida Grande"/>
                <a:buChar char="▶"/>
              </a:pPr>
              <a:r>
                <a:rPr lang="it-IT" sz="2300" dirty="0" err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As-orthogonal-as-possible</a:t>
              </a:r>
              <a:r>
                <a:rPr lang="it-IT" sz="2300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 </a:t>
              </a:r>
              <a:r>
                <a:rPr lang="it-IT" sz="2300" dirty="0" err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w.r.t</a:t>
              </a:r>
              <a:r>
                <a:rPr lang="it-IT" sz="2300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.       and</a:t>
              </a:r>
            </a:p>
            <a:p>
              <a:pPr marL="457200" indent="-457200">
                <a:buSzPct val="60000"/>
                <a:buFont typeface="Lucida Grande"/>
                <a:buChar char="▶"/>
              </a:pPr>
              <a:r>
                <a:rPr lang="it-IT" sz="2300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Use       and        to compute a </a:t>
              </a:r>
              <a:r>
                <a:rPr lang="it-IT" sz="2300" dirty="0" err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well-shaped</a:t>
              </a:r>
              <a:r>
                <a:rPr lang="it-IT" sz="2300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 membrane</a:t>
              </a:r>
            </a:p>
          </p:txBody>
        </p:sp>
        <p:pic>
          <p:nvPicPr>
            <p:cNvPr id="2" name="Immagine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8638" y="1393909"/>
              <a:ext cx="248770" cy="296919"/>
            </a:xfrm>
            <a:prstGeom prst="rect">
              <a:avLst/>
            </a:prstGeom>
          </p:spPr>
        </p:pic>
        <p:pic>
          <p:nvPicPr>
            <p:cNvPr id="3" name="Immagine 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5736" y="1393909"/>
              <a:ext cx="240746" cy="272845"/>
            </a:xfrm>
            <a:prstGeom prst="rect">
              <a:avLst/>
            </a:prstGeom>
          </p:spPr>
        </p:pic>
      </p:grpSp>
      <p:pic>
        <p:nvPicPr>
          <p:cNvPr id="71" name="Immagine 7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508" y="1740981"/>
            <a:ext cx="248770" cy="296919"/>
          </a:xfrm>
          <a:prstGeom prst="rect">
            <a:avLst/>
          </a:prstGeom>
        </p:spPr>
      </p:pic>
      <p:pic>
        <p:nvPicPr>
          <p:cNvPr id="72" name="Immagine 7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606" y="1740981"/>
            <a:ext cx="240746" cy="272845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047" y="2276561"/>
            <a:ext cx="1995875" cy="1876855"/>
          </a:xfrm>
          <a:prstGeom prst="rect">
            <a:avLst/>
          </a:prstGeom>
        </p:spPr>
      </p:pic>
      <p:grpSp>
        <p:nvGrpSpPr>
          <p:cNvPr id="15" name="Gruppo 14"/>
          <p:cNvGrpSpPr/>
          <p:nvPr/>
        </p:nvGrpSpPr>
        <p:grpSpPr>
          <a:xfrm>
            <a:off x="4687362" y="3881350"/>
            <a:ext cx="1733983" cy="2600303"/>
            <a:chOff x="4687362" y="3881350"/>
            <a:chExt cx="1733983" cy="2600303"/>
          </a:xfrm>
        </p:grpSpPr>
        <p:grpSp>
          <p:nvGrpSpPr>
            <p:cNvPr id="22" name="Gruppo 21"/>
            <p:cNvGrpSpPr/>
            <p:nvPr/>
          </p:nvGrpSpPr>
          <p:grpSpPr>
            <a:xfrm>
              <a:off x="4687362" y="3881350"/>
              <a:ext cx="1733983" cy="2022034"/>
              <a:chOff x="7055012" y="2110922"/>
              <a:chExt cx="1733983" cy="2022034"/>
            </a:xfrm>
          </p:grpSpPr>
          <p:pic>
            <p:nvPicPr>
              <p:cNvPr id="18" name="Immagine 17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55012" y="2110922"/>
                <a:ext cx="1733983" cy="1790076"/>
              </a:xfrm>
              <a:prstGeom prst="rect">
                <a:avLst/>
              </a:prstGeom>
            </p:spPr>
          </p:pic>
          <p:sp>
            <p:nvSpPr>
              <p:cNvPr id="66" name="Rettangolo 65"/>
              <p:cNvSpPr/>
              <p:nvPr/>
            </p:nvSpPr>
            <p:spPr>
              <a:xfrm>
                <a:off x="7096254" y="3825179"/>
                <a:ext cx="1651498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sz="1400" b="1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POOR SAMPLING</a:t>
                </a:r>
                <a:endParaRPr lang="it-IT" sz="1400" b="1" dirty="0">
                  <a:solidFill>
                    <a:srgbClr val="003D6C"/>
                  </a:solidFill>
                </a:endParaRPr>
              </a:p>
            </p:txBody>
          </p:sp>
        </p:grpSp>
        <p:sp>
          <p:nvSpPr>
            <p:cNvPr id="67" name="CasellaDiTesto 66"/>
            <p:cNvSpPr txBox="1"/>
            <p:nvPr/>
          </p:nvSpPr>
          <p:spPr>
            <a:xfrm>
              <a:off x="5136459" y="5619879"/>
              <a:ext cx="825867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5000" dirty="0" smtClean="0">
                  <a:solidFill>
                    <a:srgbClr val="FF0000"/>
                  </a:solidFill>
                </a:rPr>
                <a:t>✗</a:t>
              </a:r>
              <a:endParaRPr lang="it-IT" sz="50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7" name="Gruppo 16"/>
          <p:cNvGrpSpPr/>
          <p:nvPr/>
        </p:nvGrpSpPr>
        <p:grpSpPr>
          <a:xfrm>
            <a:off x="732540" y="2820797"/>
            <a:ext cx="8411460" cy="3689184"/>
            <a:chOff x="732540" y="2820797"/>
            <a:chExt cx="8411460" cy="3689184"/>
          </a:xfrm>
        </p:grpSpPr>
        <p:grpSp>
          <p:nvGrpSpPr>
            <p:cNvPr id="16" name="Gruppo 15"/>
            <p:cNvGrpSpPr/>
            <p:nvPr/>
          </p:nvGrpSpPr>
          <p:grpSpPr>
            <a:xfrm>
              <a:off x="7176196" y="3844568"/>
              <a:ext cx="1967804" cy="2665413"/>
              <a:chOff x="7176196" y="3844568"/>
              <a:chExt cx="1967804" cy="2665413"/>
            </a:xfrm>
          </p:grpSpPr>
          <p:grpSp>
            <p:nvGrpSpPr>
              <p:cNvPr id="21" name="Gruppo 20"/>
              <p:cNvGrpSpPr/>
              <p:nvPr/>
            </p:nvGrpSpPr>
            <p:grpSpPr>
              <a:xfrm>
                <a:off x="7176196" y="3844568"/>
                <a:ext cx="1967804" cy="2053832"/>
                <a:chOff x="7055012" y="4367221"/>
                <a:chExt cx="1967804" cy="2053832"/>
              </a:xfrm>
            </p:grpSpPr>
            <p:pic>
              <p:nvPicPr>
                <p:cNvPr id="19" name="Immagine 18"/>
                <p:cNvPicPr>
                  <a:picLocks noChangeAspect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064556" y="4367221"/>
                  <a:ext cx="1753066" cy="1808613"/>
                </a:xfrm>
                <a:prstGeom prst="rect">
                  <a:avLst/>
                </a:prstGeom>
              </p:spPr>
            </p:pic>
            <p:sp>
              <p:nvSpPr>
                <p:cNvPr id="63" name="Rettangolo 62"/>
                <p:cNvSpPr/>
                <p:nvPr/>
              </p:nvSpPr>
              <p:spPr>
                <a:xfrm>
                  <a:off x="7055012" y="6113276"/>
                  <a:ext cx="1967804" cy="307777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it-IT" sz="1400" b="1" smtClean="0">
                      <a:solidFill>
                        <a:srgbClr val="003D6C"/>
                      </a:solidFill>
                      <a:latin typeface="Candara"/>
                      <a:ea typeface="Adobe 고딕 Std B"/>
                      <a:cs typeface="Candara"/>
                    </a:rPr>
                    <a:t>DENSER SAMPLING</a:t>
                  </a:r>
                  <a:endParaRPr lang="it-IT" sz="1400" b="1" dirty="0">
                    <a:solidFill>
                      <a:srgbClr val="003D6C"/>
                    </a:solidFill>
                  </a:endParaRPr>
                </a:p>
              </p:txBody>
            </p:sp>
          </p:grpSp>
          <p:sp>
            <p:nvSpPr>
              <p:cNvPr id="69" name="CasellaDiTesto 68"/>
              <p:cNvSpPr txBox="1"/>
              <p:nvPr/>
            </p:nvSpPr>
            <p:spPr>
              <a:xfrm>
                <a:off x="7747164" y="5648207"/>
                <a:ext cx="825867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it-IT" sz="5000" smtClean="0">
                    <a:solidFill>
                      <a:srgbClr val="00B050"/>
                    </a:solidFill>
                  </a:rPr>
                  <a:t>✓</a:t>
                </a:r>
                <a:endParaRPr lang="it-IT" sz="5000" dirty="0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103" name="Gruppo 102"/>
            <p:cNvGrpSpPr/>
            <p:nvPr/>
          </p:nvGrpSpPr>
          <p:grpSpPr>
            <a:xfrm>
              <a:off x="732540" y="2820797"/>
              <a:ext cx="2921945" cy="2925508"/>
              <a:chOff x="732540" y="2820797"/>
              <a:chExt cx="2921945" cy="2925508"/>
            </a:xfrm>
          </p:grpSpPr>
          <p:cxnSp>
            <p:nvCxnSpPr>
              <p:cNvPr id="109" name="Connettore 2 108"/>
              <p:cNvCxnSpPr/>
              <p:nvPr/>
            </p:nvCxnSpPr>
            <p:spPr>
              <a:xfrm>
                <a:off x="810381" y="3367292"/>
                <a:ext cx="2686299" cy="0"/>
              </a:xfrm>
              <a:prstGeom prst="straightConnector1">
                <a:avLst/>
              </a:prstGeom>
              <a:ln w="38100">
                <a:solidFill>
                  <a:srgbClr val="003D6C"/>
                </a:solidFill>
                <a:prstDash val="sysDash"/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5" name="Ovale 114"/>
              <p:cNvSpPr>
                <a:spLocks noChangeAspect="1"/>
              </p:cNvSpPr>
              <p:nvPr/>
            </p:nvSpPr>
            <p:spPr>
              <a:xfrm>
                <a:off x="1191398" y="4212284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28" name="Ovale 127"/>
              <p:cNvSpPr>
                <a:spLocks noChangeAspect="1"/>
              </p:cNvSpPr>
              <p:nvPr/>
            </p:nvSpPr>
            <p:spPr>
              <a:xfrm>
                <a:off x="2136103" y="4212284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46" name="Ovale 145"/>
              <p:cNvSpPr>
                <a:spLocks noChangeAspect="1"/>
              </p:cNvSpPr>
              <p:nvPr/>
            </p:nvSpPr>
            <p:spPr>
              <a:xfrm>
                <a:off x="732540" y="4212284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cxnSp>
            <p:nvCxnSpPr>
              <p:cNvPr id="147" name="Connettore 2 146"/>
              <p:cNvCxnSpPr/>
              <p:nvPr/>
            </p:nvCxnSpPr>
            <p:spPr>
              <a:xfrm>
                <a:off x="802632" y="4284285"/>
                <a:ext cx="2686299" cy="0"/>
              </a:xfrm>
              <a:prstGeom prst="straightConnector1">
                <a:avLst/>
              </a:prstGeom>
              <a:ln w="38100">
                <a:solidFill>
                  <a:srgbClr val="003D6C"/>
                </a:solidFill>
                <a:prstDash val="sysDash"/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8" name="Ovale 147"/>
              <p:cNvSpPr>
                <a:spLocks noChangeAspect="1"/>
              </p:cNvSpPr>
              <p:nvPr/>
            </p:nvSpPr>
            <p:spPr>
              <a:xfrm>
                <a:off x="1647901" y="4212284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49" name="Ovale 148"/>
              <p:cNvSpPr>
                <a:spLocks noChangeAspect="1"/>
              </p:cNvSpPr>
              <p:nvPr/>
            </p:nvSpPr>
            <p:spPr>
              <a:xfrm>
                <a:off x="2571145" y="4212284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50" name="Ovale 149"/>
              <p:cNvSpPr>
                <a:spLocks noChangeAspect="1"/>
              </p:cNvSpPr>
              <p:nvPr/>
            </p:nvSpPr>
            <p:spPr>
              <a:xfrm>
                <a:off x="3502736" y="4203817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51" name="Ovale 150"/>
              <p:cNvSpPr>
                <a:spLocks noChangeAspect="1"/>
              </p:cNvSpPr>
              <p:nvPr/>
            </p:nvSpPr>
            <p:spPr>
              <a:xfrm>
                <a:off x="740289" y="3295291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52" name="Ovale 151"/>
              <p:cNvSpPr>
                <a:spLocks noChangeAspect="1"/>
              </p:cNvSpPr>
              <p:nvPr/>
            </p:nvSpPr>
            <p:spPr>
              <a:xfrm>
                <a:off x="1655650" y="3295291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53" name="Ovale 152"/>
              <p:cNvSpPr>
                <a:spLocks noChangeAspect="1"/>
              </p:cNvSpPr>
              <p:nvPr/>
            </p:nvSpPr>
            <p:spPr>
              <a:xfrm>
                <a:off x="2578894" y="3295291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54" name="Ovale 153"/>
              <p:cNvSpPr>
                <a:spLocks noChangeAspect="1"/>
              </p:cNvSpPr>
              <p:nvPr/>
            </p:nvSpPr>
            <p:spPr>
              <a:xfrm>
                <a:off x="3510485" y="3286824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55" name="Ovale 154"/>
              <p:cNvSpPr>
                <a:spLocks noChangeAspect="1"/>
              </p:cNvSpPr>
              <p:nvPr/>
            </p:nvSpPr>
            <p:spPr>
              <a:xfrm>
                <a:off x="740289" y="5124366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cxnSp>
            <p:nvCxnSpPr>
              <p:cNvPr id="156" name="Connettore 2 155"/>
              <p:cNvCxnSpPr/>
              <p:nvPr/>
            </p:nvCxnSpPr>
            <p:spPr>
              <a:xfrm>
                <a:off x="810381" y="5196367"/>
                <a:ext cx="2686299" cy="0"/>
              </a:xfrm>
              <a:prstGeom prst="straightConnector1">
                <a:avLst/>
              </a:prstGeom>
              <a:ln w="38100">
                <a:solidFill>
                  <a:srgbClr val="003D6C"/>
                </a:solidFill>
                <a:prstDash val="sysDash"/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7" name="Ovale 156"/>
              <p:cNvSpPr>
                <a:spLocks noChangeAspect="1"/>
              </p:cNvSpPr>
              <p:nvPr/>
            </p:nvSpPr>
            <p:spPr>
              <a:xfrm>
                <a:off x="1655650" y="5124366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58" name="Ovale 157"/>
              <p:cNvSpPr>
                <a:spLocks noChangeAspect="1"/>
              </p:cNvSpPr>
              <p:nvPr/>
            </p:nvSpPr>
            <p:spPr>
              <a:xfrm>
                <a:off x="2578894" y="5124366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59" name="Ovale 158"/>
              <p:cNvSpPr>
                <a:spLocks noChangeAspect="1"/>
              </p:cNvSpPr>
              <p:nvPr/>
            </p:nvSpPr>
            <p:spPr>
              <a:xfrm>
                <a:off x="3510485" y="5115899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cxnSp>
            <p:nvCxnSpPr>
              <p:cNvPr id="160" name="Connettore 2 159"/>
              <p:cNvCxnSpPr/>
              <p:nvPr/>
            </p:nvCxnSpPr>
            <p:spPr>
              <a:xfrm>
                <a:off x="1271885" y="2976791"/>
                <a:ext cx="0" cy="2698496"/>
              </a:xfrm>
              <a:prstGeom prst="straightConnector1">
                <a:avLst/>
              </a:prstGeom>
              <a:ln w="38100">
                <a:solidFill>
                  <a:srgbClr val="003D6C"/>
                </a:solidFill>
                <a:prstDash val="sysDash"/>
                <a:headEnd type="triangle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1" name="Ovale 160"/>
              <p:cNvSpPr>
                <a:spLocks noChangeAspect="1"/>
              </p:cNvSpPr>
              <p:nvPr/>
            </p:nvSpPr>
            <p:spPr>
              <a:xfrm>
                <a:off x="1201773" y="4670443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62" name="Ovale 161"/>
              <p:cNvSpPr>
                <a:spLocks noChangeAspect="1"/>
              </p:cNvSpPr>
              <p:nvPr/>
            </p:nvSpPr>
            <p:spPr>
              <a:xfrm>
                <a:off x="1199147" y="3295291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63" name="Ovale 162"/>
              <p:cNvSpPr>
                <a:spLocks noChangeAspect="1"/>
              </p:cNvSpPr>
              <p:nvPr/>
            </p:nvSpPr>
            <p:spPr>
              <a:xfrm>
                <a:off x="1199147" y="5124366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64" name="Ovale 163"/>
              <p:cNvSpPr>
                <a:spLocks noChangeAspect="1"/>
              </p:cNvSpPr>
              <p:nvPr/>
            </p:nvSpPr>
            <p:spPr>
              <a:xfrm>
                <a:off x="1204640" y="2821492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65" name="Ovale 164"/>
              <p:cNvSpPr>
                <a:spLocks noChangeAspect="1"/>
              </p:cNvSpPr>
              <p:nvPr/>
            </p:nvSpPr>
            <p:spPr>
              <a:xfrm>
                <a:off x="1204152" y="5602305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66" name="Ovale 165"/>
              <p:cNvSpPr>
                <a:spLocks noChangeAspect="1"/>
              </p:cNvSpPr>
              <p:nvPr/>
            </p:nvSpPr>
            <p:spPr>
              <a:xfrm>
                <a:off x="1204079" y="3750679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cxnSp>
            <p:nvCxnSpPr>
              <p:cNvPr id="167" name="Connettore 2 166"/>
              <p:cNvCxnSpPr/>
              <p:nvPr/>
            </p:nvCxnSpPr>
            <p:spPr>
              <a:xfrm>
                <a:off x="2216589" y="2976791"/>
                <a:ext cx="0" cy="2698496"/>
              </a:xfrm>
              <a:prstGeom prst="straightConnector1">
                <a:avLst/>
              </a:prstGeom>
              <a:ln w="38100">
                <a:solidFill>
                  <a:srgbClr val="003D6C"/>
                </a:solidFill>
                <a:prstDash val="sysDash"/>
                <a:headEnd type="triangle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8" name="Ovale 167"/>
              <p:cNvSpPr>
                <a:spLocks noChangeAspect="1"/>
              </p:cNvSpPr>
              <p:nvPr/>
            </p:nvSpPr>
            <p:spPr>
              <a:xfrm>
                <a:off x="2146478" y="4670443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69" name="Ovale 168"/>
              <p:cNvSpPr>
                <a:spLocks noChangeAspect="1"/>
              </p:cNvSpPr>
              <p:nvPr/>
            </p:nvSpPr>
            <p:spPr>
              <a:xfrm>
                <a:off x="2143852" y="3295291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70" name="Ovale 169"/>
              <p:cNvSpPr>
                <a:spLocks noChangeAspect="1"/>
              </p:cNvSpPr>
              <p:nvPr/>
            </p:nvSpPr>
            <p:spPr>
              <a:xfrm>
                <a:off x="2143852" y="5124366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71" name="Ovale 170"/>
              <p:cNvSpPr>
                <a:spLocks noChangeAspect="1"/>
              </p:cNvSpPr>
              <p:nvPr/>
            </p:nvSpPr>
            <p:spPr>
              <a:xfrm>
                <a:off x="2149345" y="2821492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72" name="Ovale 171"/>
              <p:cNvSpPr>
                <a:spLocks noChangeAspect="1"/>
              </p:cNvSpPr>
              <p:nvPr/>
            </p:nvSpPr>
            <p:spPr>
              <a:xfrm>
                <a:off x="2148857" y="5602305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73" name="Ovale 172"/>
              <p:cNvSpPr>
                <a:spLocks noChangeAspect="1"/>
              </p:cNvSpPr>
              <p:nvPr/>
            </p:nvSpPr>
            <p:spPr>
              <a:xfrm>
                <a:off x="2148784" y="3750679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cxnSp>
            <p:nvCxnSpPr>
              <p:cNvPr id="174" name="Connettore 2 173"/>
              <p:cNvCxnSpPr/>
              <p:nvPr/>
            </p:nvCxnSpPr>
            <p:spPr>
              <a:xfrm>
                <a:off x="3118380" y="2979036"/>
                <a:ext cx="0" cy="2697801"/>
              </a:xfrm>
              <a:prstGeom prst="straightConnector1">
                <a:avLst/>
              </a:prstGeom>
              <a:ln w="38100">
                <a:solidFill>
                  <a:srgbClr val="003D6C"/>
                </a:solidFill>
                <a:prstDash val="sysDash"/>
                <a:headEnd type="triangle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5" name="Ovale 174"/>
              <p:cNvSpPr>
                <a:spLocks noChangeAspect="1"/>
              </p:cNvSpPr>
              <p:nvPr/>
            </p:nvSpPr>
            <p:spPr>
              <a:xfrm>
                <a:off x="3037130" y="4669748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76" name="Ovale 175"/>
              <p:cNvSpPr>
                <a:spLocks noChangeAspect="1"/>
              </p:cNvSpPr>
              <p:nvPr/>
            </p:nvSpPr>
            <p:spPr>
              <a:xfrm>
                <a:off x="3026755" y="4211589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77" name="Ovale 176"/>
              <p:cNvSpPr>
                <a:spLocks noChangeAspect="1"/>
              </p:cNvSpPr>
              <p:nvPr/>
            </p:nvSpPr>
            <p:spPr>
              <a:xfrm>
                <a:off x="3034504" y="3294596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78" name="Ovale 177"/>
              <p:cNvSpPr>
                <a:spLocks noChangeAspect="1"/>
              </p:cNvSpPr>
              <p:nvPr/>
            </p:nvSpPr>
            <p:spPr>
              <a:xfrm>
                <a:off x="3034504" y="5123671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79" name="Ovale 178"/>
              <p:cNvSpPr>
                <a:spLocks noChangeAspect="1"/>
              </p:cNvSpPr>
              <p:nvPr/>
            </p:nvSpPr>
            <p:spPr>
              <a:xfrm>
                <a:off x="3039997" y="2820797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80" name="Ovale 179"/>
              <p:cNvSpPr>
                <a:spLocks noChangeAspect="1"/>
              </p:cNvSpPr>
              <p:nvPr/>
            </p:nvSpPr>
            <p:spPr>
              <a:xfrm>
                <a:off x="3039509" y="5601610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81" name="Ovale 180"/>
              <p:cNvSpPr>
                <a:spLocks noChangeAspect="1"/>
              </p:cNvSpPr>
              <p:nvPr/>
            </p:nvSpPr>
            <p:spPr>
              <a:xfrm>
                <a:off x="3039436" y="3749984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</p:grpSp>
      <p:grpSp>
        <p:nvGrpSpPr>
          <p:cNvPr id="5" name="Gruppo 4"/>
          <p:cNvGrpSpPr/>
          <p:nvPr/>
        </p:nvGrpSpPr>
        <p:grpSpPr>
          <a:xfrm>
            <a:off x="301298" y="2749260"/>
            <a:ext cx="3774443" cy="3067517"/>
            <a:chOff x="301298" y="2749260"/>
            <a:chExt cx="3774443" cy="3067517"/>
          </a:xfrm>
        </p:grpSpPr>
        <p:cxnSp>
          <p:nvCxnSpPr>
            <p:cNvPr id="139" name="Connettore 2 138"/>
            <p:cNvCxnSpPr/>
            <p:nvPr/>
          </p:nvCxnSpPr>
          <p:spPr>
            <a:xfrm flipV="1">
              <a:off x="813007" y="3437697"/>
              <a:ext cx="0" cy="1769055"/>
            </a:xfrm>
            <a:prstGeom prst="straightConnector1">
              <a:avLst/>
            </a:prstGeom>
            <a:ln w="38100">
              <a:solidFill>
                <a:srgbClr val="003D6C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140" name="Immagine 139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566" y="5369488"/>
              <a:ext cx="817459" cy="447289"/>
            </a:xfrm>
            <a:prstGeom prst="rect">
              <a:avLst/>
            </a:prstGeom>
          </p:spPr>
        </p:pic>
        <p:pic>
          <p:nvPicPr>
            <p:cNvPr id="141" name="Immagine 140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567" y="2755195"/>
              <a:ext cx="817458" cy="447288"/>
            </a:xfrm>
            <a:prstGeom prst="rect">
              <a:avLst/>
            </a:prstGeom>
          </p:spPr>
        </p:pic>
        <p:grpSp>
          <p:nvGrpSpPr>
            <p:cNvPr id="142" name="Gruppo 141"/>
            <p:cNvGrpSpPr/>
            <p:nvPr/>
          </p:nvGrpSpPr>
          <p:grpSpPr>
            <a:xfrm>
              <a:off x="3258283" y="2749260"/>
              <a:ext cx="817458" cy="3065007"/>
              <a:chOff x="3258283" y="2749260"/>
              <a:chExt cx="817458" cy="3065007"/>
            </a:xfrm>
          </p:grpSpPr>
          <p:cxnSp>
            <p:nvCxnSpPr>
              <p:cNvPr id="143" name="Connettore 2 142"/>
              <p:cNvCxnSpPr/>
              <p:nvPr/>
            </p:nvCxnSpPr>
            <p:spPr>
              <a:xfrm flipV="1">
                <a:off x="3582317" y="3423075"/>
                <a:ext cx="0" cy="1769055"/>
              </a:xfrm>
              <a:prstGeom prst="straightConnector1">
                <a:avLst/>
              </a:prstGeom>
              <a:ln w="38100">
                <a:solidFill>
                  <a:srgbClr val="003D6C"/>
                </a:solidFill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44" name="Gruppo 143"/>
              <p:cNvGrpSpPr/>
              <p:nvPr/>
            </p:nvGrpSpPr>
            <p:grpSpPr>
              <a:xfrm>
                <a:off x="3258283" y="2749260"/>
                <a:ext cx="817458" cy="3065007"/>
                <a:chOff x="3258283" y="2749260"/>
                <a:chExt cx="817458" cy="3065007"/>
              </a:xfrm>
            </p:grpSpPr>
            <p:pic>
              <p:nvPicPr>
                <p:cNvPr id="145" name="Immagine 144"/>
                <p:cNvPicPr>
                  <a:picLocks noChangeAspect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258283" y="5366979"/>
                  <a:ext cx="817458" cy="447288"/>
                </a:xfrm>
                <a:prstGeom prst="rect">
                  <a:avLst/>
                </a:prstGeom>
              </p:spPr>
            </p:pic>
            <p:pic>
              <p:nvPicPr>
                <p:cNvPr id="182" name="Immagine 181"/>
                <p:cNvPicPr>
                  <a:picLocks noChangeAspect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258283" y="2749260"/>
                  <a:ext cx="817458" cy="447288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83" name="Gruppo 182"/>
            <p:cNvGrpSpPr/>
            <p:nvPr/>
          </p:nvGrpSpPr>
          <p:grpSpPr>
            <a:xfrm>
              <a:off x="1325538" y="2896684"/>
              <a:ext cx="1719051" cy="2778603"/>
              <a:chOff x="1325538" y="2896684"/>
              <a:chExt cx="1719051" cy="2778603"/>
            </a:xfrm>
          </p:grpSpPr>
          <p:cxnSp>
            <p:nvCxnSpPr>
              <p:cNvPr id="184" name="Connettore 2 183"/>
              <p:cNvCxnSpPr/>
              <p:nvPr/>
            </p:nvCxnSpPr>
            <p:spPr>
              <a:xfrm rot="5400000" flipV="1">
                <a:off x="2189638" y="2041733"/>
                <a:ext cx="0" cy="1709902"/>
              </a:xfrm>
              <a:prstGeom prst="straightConnector1">
                <a:avLst/>
              </a:prstGeom>
              <a:ln w="38100">
                <a:solidFill>
                  <a:srgbClr val="003D6C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Connettore 2 184"/>
              <p:cNvCxnSpPr/>
              <p:nvPr/>
            </p:nvCxnSpPr>
            <p:spPr>
              <a:xfrm rot="5400000" flipV="1">
                <a:off x="2180489" y="4820336"/>
                <a:ext cx="0" cy="1709902"/>
              </a:xfrm>
              <a:prstGeom prst="straightConnector1">
                <a:avLst/>
              </a:prstGeom>
              <a:ln w="38100">
                <a:solidFill>
                  <a:srgbClr val="003D6C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6" name="Gruppo 185"/>
            <p:cNvGrpSpPr/>
            <p:nvPr/>
          </p:nvGrpSpPr>
          <p:grpSpPr>
            <a:xfrm>
              <a:off x="1727939" y="2974526"/>
              <a:ext cx="928450" cy="2700762"/>
              <a:chOff x="1727939" y="2895533"/>
              <a:chExt cx="928450" cy="2779754"/>
            </a:xfrm>
          </p:grpSpPr>
          <p:cxnSp>
            <p:nvCxnSpPr>
              <p:cNvPr id="187" name="Connettore 2 186"/>
              <p:cNvCxnSpPr/>
              <p:nvPr/>
            </p:nvCxnSpPr>
            <p:spPr>
              <a:xfrm>
                <a:off x="1727939" y="2897865"/>
                <a:ext cx="0" cy="2777422"/>
              </a:xfrm>
              <a:prstGeom prst="straightConnector1">
                <a:avLst/>
              </a:prstGeom>
              <a:ln w="38100">
                <a:solidFill>
                  <a:srgbClr val="003D6C"/>
                </a:solidFill>
                <a:prstDash val="sysDash"/>
                <a:headEnd type="triangle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Connettore 2 187"/>
              <p:cNvCxnSpPr/>
              <p:nvPr/>
            </p:nvCxnSpPr>
            <p:spPr>
              <a:xfrm>
                <a:off x="2656389" y="2895533"/>
                <a:ext cx="0" cy="2777422"/>
              </a:xfrm>
              <a:prstGeom prst="straightConnector1">
                <a:avLst/>
              </a:prstGeom>
              <a:ln w="38100">
                <a:solidFill>
                  <a:srgbClr val="003D6C"/>
                </a:solidFill>
                <a:prstDash val="sysDash"/>
                <a:headEnd type="triangle"/>
                <a:tailEnd type="non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9" name="Gruppo 188"/>
            <p:cNvGrpSpPr/>
            <p:nvPr/>
          </p:nvGrpSpPr>
          <p:grpSpPr>
            <a:xfrm>
              <a:off x="813007" y="3820064"/>
              <a:ext cx="2694517" cy="923399"/>
              <a:chOff x="813007" y="3820064"/>
              <a:chExt cx="2694517" cy="923399"/>
            </a:xfrm>
          </p:grpSpPr>
          <p:cxnSp>
            <p:nvCxnSpPr>
              <p:cNvPr id="190" name="Connettore 2 189"/>
              <p:cNvCxnSpPr/>
              <p:nvPr/>
            </p:nvCxnSpPr>
            <p:spPr>
              <a:xfrm>
                <a:off x="821225" y="4743463"/>
                <a:ext cx="2686299" cy="0"/>
              </a:xfrm>
              <a:prstGeom prst="straightConnector1">
                <a:avLst/>
              </a:prstGeom>
              <a:ln w="38100">
                <a:solidFill>
                  <a:srgbClr val="003D6C"/>
                </a:solidFill>
                <a:prstDash val="sysDash"/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Connettore 2 190"/>
              <p:cNvCxnSpPr/>
              <p:nvPr/>
            </p:nvCxnSpPr>
            <p:spPr>
              <a:xfrm>
                <a:off x="813007" y="3820064"/>
                <a:ext cx="2686299" cy="0"/>
              </a:xfrm>
              <a:prstGeom prst="straightConnector1">
                <a:avLst/>
              </a:prstGeom>
              <a:ln w="38100">
                <a:solidFill>
                  <a:srgbClr val="003D6C"/>
                </a:solidFill>
                <a:prstDash val="sysDash"/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2" name="Gruppo 191"/>
            <p:cNvGrpSpPr/>
            <p:nvPr/>
          </p:nvGrpSpPr>
          <p:grpSpPr>
            <a:xfrm>
              <a:off x="742915" y="3748063"/>
              <a:ext cx="1984317" cy="2006712"/>
              <a:chOff x="742915" y="3748063"/>
              <a:chExt cx="1984317" cy="2006712"/>
            </a:xfrm>
          </p:grpSpPr>
          <p:sp>
            <p:nvSpPr>
              <p:cNvPr id="193" name="Ovale 192"/>
              <p:cNvSpPr>
                <a:spLocks noChangeAspect="1"/>
              </p:cNvSpPr>
              <p:nvPr/>
            </p:nvSpPr>
            <p:spPr>
              <a:xfrm>
                <a:off x="742915" y="4670443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94" name="Ovale 193"/>
              <p:cNvSpPr>
                <a:spLocks noChangeAspect="1"/>
              </p:cNvSpPr>
              <p:nvPr/>
            </p:nvSpPr>
            <p:spPr>
              <a:xfrm>
                <a:off x="742915" y="3748063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95" name="Ovale 194"/>
              <p:cNvSpPr>
                <a:spLocks noChangeAspect="1"/>
              </p:cNvSpPr>
              <p:nvPr/>
            </p:nvSpPr>
            <p:spPr>
              <a:xfrm>
                <a:off x="1659988" y="5610775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96" name="Ovale 195"/>
              <p:cNvSpPr>
                <a:spLocks noChangeAspect="1"/>
              </p:cNvSpPr>
              <p:nvPr/>
            </p:nvSpPr>
            <p:spPr>
              <a:xfrm>
                <a:off x="2583232" y="5610775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grpSp>
          <p:nvGrpSpPr>
            <p:cNvPr id="197" name="Gruppo 196"/>
            <p:cNvGrpSpPr/>
            <p:nvPr/>
          </p:nvGrpSpPr>
          <p:grpSpPr>
            <a:xfrm>
              <a:off x="1658098" y="2824782"/>
              <a:ext cx="1999013" cy="1989661"/>
              <a:chOff x="1658098" y="2824782"/>
              <a:chExt cx="1999013" cy="1989661"/>
            </a:xfrm>
          </p:grpSpPr>
          <p:sp>
            <p:nvSpPr>
              <p:cNvPr id="198" name="Ovale 197"/>
              <p:cNvSpPr>
                <a:spLocks noChangeAspect="1"/>
              </p:cNvSpPr>
              <p:nvPr/>
            </p:nvSpPr>
            <p:spPr>
              <a:xfrm>
                <a:off x="1658276" y="4670443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199" name="Ovale 198"/>
              <p:cNvSpPr>
                <a:spLocks noChangeAspect="1"/>
              </p:cNvSpPr>
              <p:nvPr/>
            </p:nvSpPr>
            <p:spPr>
              <a:xfrm>
                <a:off x="2581520" y="4670443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200" name="Ovale 199"/>
              <p:cNvSpPr>
                <a:spLocks noChangeAspect="1"/>
              </p:cNvSpPr>
              <p:nvPr/>
            </p:nvSpPr>
            <p:spPr>
              <a:xfrm>
                <a:off x="1658276" y="3748063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201" name="Ovale 200"/>
              <p:cNvSpPr>
                <a:spLocks noChangeAspect="1"/>
              </p:cNvSpPr>
              <p:nvPr/>
            </p:nvSpPr>
            <p:spPr>
              <a:xfrm>
                <a:off x="2581520" y="3748063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202" name="Ovale 201"/>
              <p:cNvSpPr>
                <a:spLocks noChangeAspect="1"/>
              </p:cNvSpPr>
              <p:nvPr/>
            </p:nvSpPr>
            <p:spPr>
              <a:xfrm>
                <a:off x="3513111" y="3739596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203" name="Ovale 202"/>
              <p:cNvSpPr>
                <a:spLocks noChangeAspect="1"/>
              </p:cNvSpPr>
              <p:nvPr/>
            </p:nvSpPr>
            <p:spPr>
              <a:xfrm>
                <a:off x="3513111" y="4661976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204" name="Ovale 203"/>
              <p:cNvSpPr>
                <a:spLocks noChangeAspect="1"/>
              </p:cNvSpPr>
              <p:nvPr/>
            </p:nvSpPr>
            <p:spPr>
              <a:xfrm>
                <a:off x="1658098" y="2824782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205" name="Ovale 204"/>
              <p:cNvSpPr>
                <a:spLocks noChangeAspect="1"/>
              </p:cNvSpPr>
              <p:nvPr/>
            </p:nvSpPr>
            <p:spPr>
              <a:xfrm>
                <a:off x="2581342" y="2824782"/>
                <a:ext cx="144000" cy="144000"/>
              </a:xfrm>
              <a:prstGeom prst="ellipse">
                <a:avLst/>
              </a:prstGeom>
              <a:solidFill>
                <a:srgbClr val="003D6C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pic>
          <p:nvPicPr>
            <p:cNvPr id="206" name="Immagine 205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1298" y="4155830"/>
              <a:ext cx="417765" cy="2436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18393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nettore 1 5"/>
          <p:cNvCxnSpPr/>
          <p:nvPr/>
        </p:nvCxnSpPr>
        <p:spPr>
          <a:xfrm>
            <a:off x="374072" y="1031961"/>
            <a:ext cx="8285019" cy="0"/>
          </a:xfrm>
          <a:prstGeom prst="line">
            <a:avLst/>
          </a:prstGeom>
          <a:ln w="381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ttangolo 6"/>
          <p:cNvSpPr/>
          <p:nvPr/>
        </p:nvSpPr>
        <p:spPr>
          <a:xfrm>
            <a:off x="259297" y="224011"/>
            <a:ext cx="412645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baseline="30000" dirty="0" smtClean="0">
                <a:solidFill>
                  <a:srgbClr val="003D6C"/>
                </a:solidFill>
                <a:latin typeface="Candara"/>
                <a:cs typeface="Candara"/>
              </a:rPr>
              <a:t>Multiple </a:t>
            </a:r>
            <a:r>
              <a:rPr lang="fr-FR" sz="6000" b="1" baseline="30000" dirty="0" err="1" smtClean="0">
                <a:solidFill>
                  <a:srgbClr val="003D6C"/>
                </a:solidFill>
                <a:latin typeface="Candara"/>
                <a:cs typeface="Candara"/>
              </a:rPr>
              <a:t>cylinders</a:t>
            </a:r>
            <a:endParaRPr lang="it-IT" sz="60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6609332" y="6481653"/>
            <a:ext cx="2534668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S3PM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 20/06/2017  Berkeley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" y="6389764"/>
            <a:ext cx="451081" cy="433636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9"/>
          <a:stretch/>
        </p:blipFill>
        <p:spPr>
          <a:xfrm>
            <a:off x="5476848" y="3044012"/>
            <a:ext cx="2903282" cy="3321259"/>
          </a:xfrm>
          <a:prstGeom prst="rect">
            <a:avLst/>
          </a:prstGeom>
        </p:spPr>
      </p:pic>
      <p:grpSp>
        <p:nvGrpSpPr>
          <p:cNvPr id="11" name="Gruppo 10"/>
          <p:cNvGrpSpPr/>
          <p:nvPr/>
        </p:nvGrpSpPr>
        <p:grpSpPr>
          <a:xfrm>
            <a:off x="118330" y="3036028"/>
            <a:ext cx="5615317" cy="3353307"/>
            <a:chOff x="118330" y="3036028"/>
            <a:chExt cx="5615317" cy="3353307"/>
          </a:xfrm>
        </p:grpSpPr>
        <p:grpSp>
          <p:nvGrpSpPr>
            <p:cNvPr id="14" name="Gruppo 13"/>
            <p:cNvGrpSpPr/>
            <p:nvPr/>
          </p:nvGrpSpPr>
          <p:grpSpPr>
            <a:xfrm>
              <a:off x="118330" y="3092805"/>
              <a:ext cx="3020423" cy="3296530"/>
              <a:chOff x="118330" y="3092805"/>
              <a:chExt cx="3020423" cy="3296530"/>
            </a:xfrm>
          </p:grpSpPr>
          <p:pic>
            <p:nvPicPr>
              <p:cNvPr id="2" name="Immagine 1"/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58"/>
              <a:stretch/>
            </p:blipFill>
            <p:spPr>
              <a:xfrm>
                <a:off x="614704" y="3092805"/>
                <a:ext cx="2524049" cy="3296530"/>
              </a:xfrm>
              <a:prstGeom prst="rect">
                <a:avLst/>
              </a:prstGeom>
            </p:spPr>
          </p:pic>
          <p:sp>
            <p:nvSpPr>
              <p:cNvPr id="12" name="Rettangolo 11"/>
              <p:cNvSpPr/>
              <p:nvPr/>
            </p:nvSpPr>
            <p:spPr>
              <a:xfrm>
                <a:off x="118330" y="5548000"/>
                <a:ext cx="1616791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sz="1200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[Mortara et al., 2004]</a:t>
                </a:r>
                <a:endParaRPr lang="it-IT" sz="1200" b="1" dirty="0"/>
              </a:p>
            </p:txBody>
          </p:sp>
        </p:grpSp>
        <p:grpSp>
          <p:nvGrpSpPr>
            <p:cNvPr id="5" name="Gruppo 4"/>
            <p:cNvGrpSpPr/>
            <p:nvPr/>
          </p:nvGrpSpPr>
          <p:grpSpPr>
            <a:xfrm>
              <a:off x="2790160" y="3036028"/>
              <a:ext cx="2943487" cy="3345322"/>
              <a:chOff x="2790160" y="3036028"/>
              <a:chExt cx="2943487" cy="3345322"/>
            </a:xfrm>
          </p:grpSpPr>
          <p:pic>
            <p:nvPicPr>
              <p:cNvPr id="3" name="Immagine 2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10945" y="3036028"/>
                <a:ext cx="2522702" cy="3345322"/>
              </a:xfrm>
              <a:prstGeom prst="rect">
                <a:avLst/>
              </a:prstGeom>
            </p:spPr>
          </p:pic>
          <p:sp>
            <p:nvSpPr>
              <p:cNvPr id="13" name="Rettangolo 12"/>
              <p:cNvSpPr/>
              <p:nvPr/>
            </p:nvSpPr>
            <p:spPr>
              <a:xfrm>
                <a:off x="2790160" y="5548000"/>
                <a:ext cx="1616791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sz="1200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[Zhou et al., 2015]</a:t>
                </a:r>
                <a:endParaRPr lang="it-IT" sz="1200" b="1" dirty="0"/>
              </a:p>
            </p:txBody>
          </p:sp>
        </p:grpSp>
      </p:grpSp>
      <p:grpSp>
        <p:nvGrpSpPr>
          <p:cNvPr id="18" name="Gruppo 17"/>
          <p:cNvGrpSpPr/>
          <p:nvPr/>
        </p:nvGrpSpPr>
        <p:grpSpPr>
          <a:xfrm>
            <a:off x="1313531" y="2967170"/>
            <a:ext cx="3970326" cy="2707657"/>
            <a:chOff x="1313531" y="2967170"/>
            <a:chExt cx="3970326" cy="2707657"/>
          </a:xfrm>
        </p:grpSpPr>
        <p:sp>
          <p:nvSpPr>
            <p:cNvPr id="15" name="Freeform 501"/>
            <p:cNvSpPr>
              <a:spLocks noEditPoints="1"/>
            </p:cNvSpPr>
            <p:nvPr/>
          </p:nvSpPr>
          <p:spPr bwMode="auto">
            <a:xfrm rot="18299141">
              <a:off x="778568" y="3547722"/>
              <a:ext cx="2550010" cy="1480083"/>
            </a:xfrm>
            <a:custGeom>
              <a:avLst/>
              <a:gdLst>
                <a:gd name="T0" fmla="*/ 450 w 500"/>
                <a:gd name="T1" fmla="*/ 71 h 305"/>
                <a:gd name="T2" fmla="*/ 422 w 500"/>
                <a:gd name="T3" fmla="*/ 60 h 305"/>
                <a:gd name="T4" fmla="*/ 366 w 500"/>
                <a:gd name="T5" fmla="*/ 54 h 305"/>
                <a:gd name="T6" fmla="*/ 299 w 500"/>
                <a:gd name="T7" fmla="*/ 46 h 305"/>
                <a:gd name="T8" fmla="*/ 265 w 500"/>
                <a:gd name="T9" fmla="*/ 53 h 305"/>
                <a:gd name="T10" fmla="*/ 264 w 500"/>
                <a:gd name="T11" fmla="*/ 53 h 305"/>
                <a:gd name="T12" fmla="*/ 265 w 500"/>
                <a:gd name="T13" fmla="*/ 51 h 305"/>
                <a:gd name="T14" fmla="*/ 265 w 500"/>
                <a:gd name="T15" fmla="*/ 51 h 305"/>
                <a:gd name="T16" fmla="*/ 264 w 500"/>
                <a:gd name="T17" fmla="*/ 51 h 305"/>
                <a:gd name="T18" fmla="*/ 265 w 500"/>
                <a:gd name="T19" fmla="*/ 58 h 305"/>
                <a:gd name="T20" fmla="*/ 263 w 500"/>
                <a:gd name="T21" fmla="*/ 51 h 305"/>
                <a:gd name="T22" fmla="*/ 262 w 500"/>
                <a:gd name="T23" fmla="*/ 53 h 305"/>
                <a:gd name="T24" fmla="*/ 262 w 500"/>
                <a:gd name="T25" fmla="*/ 56 h 305"/>
                <a:gd name="T26" fmla="*/ 262 w 500"/>
                <a:gd name="T27" fmla="*/ 58 h 305"/>
                <a:gd name="T28" fmla="*/ 339 w 500"/>
                <a:gd name="T29" fmla="*/ 54 h 305"/>
                <a:gd name="T30" fmla="*/ 264 w 500"/>
                <a:gd name="T31" fmla="*/ 56 h 305"/>
                <a:gd name="T32" fmla="*/ 263 w 500"/>
                <a:gd name="T33" fmla="*/ 56 h 305"/>
                <a:gd name="T34" fmla="*/ 260 w 500"/>
                <a:gd name="T35" fmla="*/ 52 h 305"/>
                <a:gd name="T36" fmla="*/ 263 w 500"/>
                <a:gd name="T37" fmla="*/ 52 h 305"/>
                <a:gd name="T38" fmla="*/ 494 w 500"/>
                <a:gd name="T39" fmla="*/ 169 h 305"/>
                <a:gd name="T40" fmla="*/ 465 w 500"/>
                <a:gd name="T41" fmla="*/ 217 h 305"/>
                <a:gd name="T42" fmla="*/ 167 w 500"/>
                <a:gd name="T43" fmla="*/ 304 h 305"/>
                <a:gd name="T44" fmla="*/ 2 w 500"/>
                <a:gd name="T45" fmla="*/ 232 h 305"/>
                <a:gd name="T46" fmla="*/ 61 w 500"/>
                <a:gd name="T47" fmla="*/ 102 h 305"/>
                <a:gd name="T48" fmla="*/ 180 w 500"/>
                <a:gd name="T49" fmla="*/ 28 h 305"/>
                <a:gd name="T50" fmla="*/ 304 w 500"/>
                <a:gd name="T51" fmla="*/ 1 h 305"/>
                <a:gd name="T52" fmla="*/ 398 w 500"/>
                <a:gd name="T53" fmla="*/ 6 h 305"/>
                <a:gd name="T54" fmla="*/ 416 w 500"/>
                <a:gd name="T55" fmla="*/ 12 h 305"/>
                <a:gd name="T56" fmla="*/ 424 w 500"/>
                <a:gd name="T57" fmla="*/ 14 h 305"/>
                <a:gd name="T58" fmla="*/ 431 w 500"/>
                <a:gd name="T59" fmla="*/ 19 h 305"/>
                <a:gd name="T60" fmla="*/ 431 w 500"/>
                <a:gd name="T61" fmla="*/ 26 h 305"/>
                <a:gd name="T62" fmla="*/ 423 w 500"/>
                <a:gd name="T63" fmla="*/ 32 h 305"/>
                <a:gd name="T64" fmla="*/ 416 w 500"/>
                <a:gd name="T65" fmla="*/ 31 h 305"/>
                <a:gd name="T66" fmla="*/ 411 w 500"/>
                <a:gd name="T67" fmla="*/ 27 h 305"/>
                <a:gd name="T68" fmla="*/ 383 w 500"/>
                <a:gd name="T69" fmla="*/ 20 h 305"/>
                <a:gd name="T70" fmla="*/ 196 w 500"/>
                <a:gd name="T71" fmla="*/ 38 h 305"/>
                <a:gd name="T72" fmla="*/ 59 w 500"/>
                <a:gd name="T73" fmla="*/ 125 h 305"/>
                <a:gd name="T74" fmla="*/ 51 w 500"/>
                <a:gd name="T75" fmla="*/ 267 h 305"/>
                <a:gd name="T76" fmla="*/ 251 w 500"/>
                <a:gd name="T77" fmla="*/ 289 h 305"/>
                <a:gd name="T78" fmla="*/ 456 w 500"/>
                <a:gd name="T79" fmla="*/ 207 h 305"/>
                <a:gd name="T80" fmla="*/ 487 w 500"/>
                <a:gd name="T81" fmla="*/ 146 h 305"/>
                <a:gd name="T82" fmla="*/ 462 w 500"/>
                <a:gd name="T83" fmla="*/ 91 h 305"/>
                <a:gd name="T84" fmla="*/ 402 w 500"/>
                <a:gd name="T85" fmla="*/ 64 h 305"/>
                <a:gd name="T86" fmla="*/ 367 w 500"/>
                <a:gd name="T87" fmla="*/ 55 h 305"/>
                <a:gd name="T88" fmla="*/ 262 w 500"/>
                <a:gd name="T89" fmla="*/ 58 h 305"/>
                <a:gd name="T90" fmla="*/ 330 w 500"/>
                <a:gd name="T91" fmla="*/ 51 h 305"/>
                <a:gd name="T92" fmla="*/ 418 w 500"/>
                <a:gd name="T93" fmla="*/ 66 h 305"/>
                <a:gd name="T94" fmla="*/ 338 w 500"/>
                <a:gd name="T95" fmla="*/ 47 h 305"/>
                <a:gd name="T96" fmla="*/ 375 w 500"/>
                <a:gd name="T97" fmla="*/ 51 h 305"/>
                <a:gd name="T98" fmla="*/ 369 w 500"/>
                <a:gd name="T99" fmla="*/ 49 h 305"/>
                <a:gd name="T100" fmla="*/ 320 w 500"/>
                <a:gd name="T101" fmla="*/ 45 h 305"/>
                <a:gd name="T102" fmla="*/ 321 w 500"/>
                <a:gd name="T103" fmla="*/ 44 h 305"/>
                <a:gd name="T104" fmla="*/ 307 w 500"/>
                <a:gd name="T105" fmla="*/ 44 h 305"/>
                <a:gd name="T106" fmla="*/ 360 w 500"/>
                <a:gd name="T107" fmla="*/ 45 h 305"/>
                <a:gd name="T108" fmla="*/ 424 w 500"/>
                <a:gd name="T109" fmla="*/ 61 h 305"/>
                <a:gd name="T110" fmla="*/ 480 w 500"/>
                <a:gd name="T111" fmla="*/ 91 h 305"/>
                <a:gd name="T112" fmla="*/ 500 w 500"/>
                <a:gd name="T113" fmla="*/ 148 h 305"/>
                <a:gd name="T114" fmla="*/ 366 w 500"/>
                <a:gd name="T115" fmla="*/ 47 h 305"/>
                <a:gd name="T116" fmla="*/ 391 w 500"/>
                <a:gd name="T117" fmla="*/ 61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00" h="305">
                  <a:moveTo>
                    <a:pt x="484" y="124"/>
                  </a:moveTo>
                  <a:cubicBezTo>
                    <a:pt x="485" y="125"/>
                    <a:pt x="485" y="127"/>
                    <a:pt x="485" y="128"/>
                  </a:cubicBezTo>
                  <a:lnTo>
                    <a:pt x="484" y="124"/>
                  </a:lnTo>
                  <a:close/>
                  <a:moveTo>
                    <a:pt x="450" y="71"/>
                  </a:moveTo>
                  <a:cubicBezTo>
                    <a:pt x="449" y="70"/>
                    <a:pt x="448" y="69"/>
                    <a:pt x="445" y="68"/>
                  </a:cubicBezTo>
                  <a:cubicBezTo>
                    <a:pt x="445" y="68"/>
                    <a:pt x="449" y="70"/>
                    <a:pt x="450" y="71"/>
                  </a:cubicBezTo>
                  <a:close/>
                  <a:moveTo>
                    <a:pt x="438" y="65"/>
                  </a:moveTo>
                  <a:cubicBezTo>
                    <a:pt x="440" y="66"/>
                    <a:pt x="443" y="67"/>
                    <a:pt x="443" y="67"/>
                  </a:cubicBezTo>
                  <a:cubicBezTo>
                    <a:pt x="442" y="67"/>
                    <a:pt x="438" y="65"/>
                    <a:pt x="438" y="65"/>
                  </a:cubicBezTo>
                  <a:close/>
                  <a:moveTo>
                    <a:pt x="422" y="60"/>
                  </a:moveTo>
                  <a:cubicBezTo>
                    <a:pt x="420" y="60"/>
                    <a:pt x="417" y="58"/>
                    <a:pt x="417" y="58"/>
                  </a:cubicBezTo>
                  <a:cubicBezTo>
                    <a:pt x="418" y="59"/>
                    <a:pt x="421" y="60"/>
                    <a:pt x="422" y="60"/>
                  </a:cubicBezTo>
                  <a:close/>
                  <a:moveTo>
                    <a:pt x="413" y="55"/>
                  </a:moveTo>
                  <a:cubicBezTo>
                    <a:pt x="410" y="54"/>
                    <a:pt x="405" y="52"/>
                    <a:pt x="404" y="52"/>
                  </a:cubicBezTo>
                  <a:cubicBezTo>
                    <a:pt x="408" y="53"/>
                    <a:pt x="411" y="54"/>
                    <a:pt x="413" y="55"/>
                  </a:cubicBezTo>
                  <a:close/>
                  <a:moveTo>
                    <a:pt x="366" y="54"/>
                  </a:moveTo>
                  <a:cubicBezTo>
                    <a:pt x="370" y="55"/>
                    <a:pt x="379" y="56"/>
                    <a:pt x="384" y="57"/>
                  </a:cubicBezTo>
                  <a:cubicBezTo>
                    <a:pt x="379" y="56"/>
                    <a:pt x="372" y="55"/>
                    <a:pt x="366" y="54"/>
                  </a:cubicBezTo>
                  <a:close/>
                  <a:moveTo>
                    <a:pt x="366" y="49"/>
                  </a:moveTo>
                  <a:cubicBezTo>
                    <a:pt x="361" y="48"/>
                    <a:pt x="361" y="48"/>
                    <a:pt x="361" y="48"/>
                  </a:cubicBezTo>
                  <a:cubicBezTo>
                    <a:pt x="359" y="48"/>
                    <a:pt x="347" y="47"/>
                    <a:pt x="348" y="47"/>
                  </a:cubicBezTo>
                  <a:cubicBezTo>
                    <a:pt x="356" y="47"/>
                    <a:pt x="366" y="49"/>
                    <a:pt x="372" y="50"/>
                  </a:cubicBezTo>
                  <a:cubicBezTo>
                    <a:pt x="370" y="50"/>
                    <a:pt x="368" y="50"/>
                    <a:pt x="366" y="49"/>
                  </a:cubicBezTo>
                  <a:close/>
                  <a:moveTo>
                    <a:pt x="299" y="46"/>
                  </a:moveTo>
                  <a:cubicBezTo>
                    <a:pt x="296" y="46"/>
                    <a:pt x="296" y="46"/>
                    <a:pt x="296" y="46"/>
                  </a:cubicBezTo>
                  <a:cubicBezTo>
                    <a:pt x="296" y="47"/>
                    <a:pt x="296" y="47"/>
                    <a:pt x="297" y="47"/>
                  </a:cubicBezTo>
                  <a:cubicBezTo>
                    <a:pt x="299" y="46"/>
                    <a:pt x="299" y="46"/>
                    <a:pt x="299" y="46"/>
                  </a:cubicBezTo>
                  <a:close/>
                  <a:moveTo>
                    <a:pt x="264" y="53"/>
                  </a:moveTo>
                  <a:cubicBezTo>
                    <a:pt x="264" y="53"/>
                    <a:pt x="264" y="53"/>
                    <a:pt x="264" y="53"/>
                  </a:cubicBezTo>
                  <a:cubicBezTo>
                    <a:pt x="264" y="53"/>
                    <a:pt x="265" y="53"/>
                    <a:pt x="265" y="53"/>
                  </a:cubicBezTo>
                  <a:cubicBezTo>
                    <a:pt x="265" y="53"/>
                    <a:pt x="265" y="53"/>
                    <a:pt x="265" y="53"/>
                  </a:cubicBezTo>
                  <a:cubicBezTo>
                    <a:pt x="269" y="52"/>
                    <a:pt x="269" y="52"/>
                    <a:pt x="269" y="52"/>
                  </a:cubicBezTo>
                  <a:lnTo>
                    <a:pt x="264" y="53"/>
                  </a:lnTo>
                  <a:close/>
                  <a:moveTo>
                    <a:pt x="264" y="53"/>
                  </a:moveTo>
                  <a:cubicBezTo>
                    <a:pt x="264" y="53"/>
                    <a:pt x="264" y="53"/>
                    <a:pt x="264" y="53"/>
                  </a:cubicBezTo>
                  <a:cubicBezTo>
                    <a:pt x="264" y="53"/>
                    <a:pt x="264" y="53"/>
                    <a:pt x="264" y="53"/>
                  </a:cubicBezTo>
                  <a:cubicBezTo>
                    <a:pt x="263" y="53"/>
                    <a:pt x="264" y="53"/>
                    <a:pt x="264" y="53"/>
                  </a:cubicBezTo>
                  <a:close/>
                  <a:moveTo>
                    <a:pt x="264" y="53"/>
                  </a:moveTo>
                  <a:cubicBezTo>
                    <a:pt x="264" y="53"/>
                    <a:pt x="264" y="53"/>
                    <a:pt x="264" y="53"/>
                  </a:cubicBezTo>
                  <a:cubicBezTo>
                    <a:pt x="264" y="53"/>
                    <a:pt x="264" y="53"/>
                    <a:pt x="264" y="53"/>
                  </a:cubicBezTo>
                  <a:cubicBezTo>
                    <a:pt x="264" y="53"/>
                    <a:pt x="264" y="53"/>
                    <a:pt x="264" y="53"/>
                  </a:cubicBezTo>
                  <a:close/>
                  <a:moveTo>
                    <a:pt x="265" y="51"/>
                  </a:moveTo>
                  <a:cubicBezTo>
                    <a:pt x="264" y="51"/>
                    <a:pt x="264" y="51"/>
                    <a:pt x="264" y="51"/>
                  </a:cubicBezTo>
                  <a:cubicBezTo>
                    <a:pt x="264" y="51"/>
                    <a:pt x="264" y="51"/>
                    <a:pt x="264" y="51"/>
                  </a:cubicBezTo>
                  <a:cubicBezTo>
                    <a:pt x="264" y="51"/>
                    <a:pt x="264" y="51"/>
                    <a:pt x="265" y="51"/>
                  </a:cubicBezTo>
                  <a:cubicBezTo>
                    <a:pt x="265" y="51"/>
                    <a:pt x="265" y="51"/>
                    <a:pt x="265" y="51"/>
                  </a:cubicBezTo>
                  <a:cubicBezTo>
                    <a:pt x="265" y="51"/>
                    <a:pt x="265" y="51"/>
                    <a:pt x="265" y="50"/>
                  </a:cubicBezTo>
                  <a:cubicBezTo>
                    <a:pt x="265" y="51"/>
                    <a:pt x="265" y="51"/>
                    <a:pt x="265" y="51"/>
                  </a:cubicBezTo>
                  <a:close/>
                  <a:moveTo>
                    <a:pt x="265" y="57"/>
                  </a:moveTo>
                  <a:cubicBezTo>
                    <a:pt x="265" y="57"/>
                    <a:pt x="265" y="57"/>
                    <a:pt x="265" y="57"/>
                  </a:cubicBezTo>
                  <a:cubicBezTo>
                    <a:pt x="265" y="57"/>
                    <a:pt x="265" y="57"/>
                    <a:pt x="265" y="57"/>
                  </a:cubicBezTo>
                  <a:close/>
                  <a:moveTo>
                    <a:pt x="264" y="51"/>
                  </a:moveTo>
                  <a:cubicBezTo>
                    <a:pt x="264" y="51"/>
                    <a:pt x="264" y="52"/>
                    <a:pt x="264" y="52"/>
                  </a:cubicBezTo>
                  <a:cubicBezTo>
                    <a:pt x="264" y="52"/>
                    <a:pt x="264" y="52"/>
                    <a:pt x="264" y="51"/>
                  </a:cubicBezTo>
                  <a:close/>
                  <a:moveTo>
                    <a:pt x="264" y="51"/>
                  </a:moveTo>
                  <a:cubicBezTo>
                    <a:pt x="264" y="51"/>
                    <a:pt x="264" y="51"/>
                    <a:pt x="264" y="51"/>
                  </a:cubicBezTo>
                  <a:cubicBezTo>
                    <a:pt x="264" y="51"/>
                    <a:pt x="264" y="51"/>
                    <a:pt x="264" y="51"/>
                  </a:cubicBezTo>
                  <a:close/>
                  <a:moveTo>
                    <a:pt x="265" y="58"/>
                  </a:moveTo>
                  <a:cubicBezTo>
                    <a:pt x="265" y="58"/>
                    <a:pt x="265" y="58"/>
                    <a:pt x="265" y="58"/>
                  </a:cubicBezTo>
                  <a:cubicBezTo>
                    <a:pt x="265" y="58"/>
                    <a:pt x="265" y="58"/>
                    <a:pt x="265" y="58"/>
                  </a:cubicBezTo>
                  <a:close/>
                  <a:moveTo>
                    <a:pt x="265" y="57"/>
                  </a:moveTo>
                  <a:cubicBezTo>
                    <a:pt x="264" y="57"/>
                    <a:pt x="264" y="57"/>
                    <a:pt x="264" y="57"/>
                  </a:cubicBezTo>
                  <a:cubicBezTo>
                    <a:pt x="264" y="57"/>
                    <a:pt x="265" y="57"/>
                    <a:pt x="265" y="57"/>
                  </a:cubicBezTo>
                  <a:close/>
                  <a:moveTo>
                    <a:pt x="263" y="51"/>
                  </a:moveTo>
                  <a:cubicBezTo>
                    <a:pt x="263" y="51"/>
                    <a:pt x="263" y="51"/>
                    <a:pt x="263" y="51"/>
                  </a:cubicBezTo>
                  <a:cubicBezTo>
                    <a:pt x="263" y="51"/>
                    <a:pt x="263" y="51"/>
                    <a:pt x="263" y="51"/>
                  </a:cubicBezTo>
                  <a:close/>
                  <a:moveTo>
                    <a:pt x="263" y="54"/>
                  </a:moveTo>
                  <a:cubicBezTo>
                    <a:pt x="263" y="54"/>
                    <a:pt x="263" y="53"/>
                    <a:pt x="263" y="53"/>
                  </a:cubicBezTo>
                  <a:cubicBezTo>
                    <a:pt x="263" y="53"/>
                    <a:pt x="263" y="53"/>
                    <a:pt x="263" y="54"/>
                  </a:cubicBezTo>
                  <a:close/>
                  <a:moveTo>
                    <a:pt x="262" y="53"/>
                  </a:moveTo>
                  <a:cubicBezTo>
                    <a:pt x="263" y="53"/>
                    <a:pt x="263" y="53"/>
                    <a:pt x="263" y="53"/>
                  </a:cubicBezTo>
                  <a:cubicBezTo>
                    <a:pt x="263" y="53"/>
                    <a:pt x="262" y="53"/>
                    <a:pt x="262" y="53"/>
                  </a:cubicBezTo>
                  <a:close/>
                  <a:moveTo>
                    <a:pt x="262" y="53"/>
                  </a:moveTo>
                  <a:cubicBezTo>
                    <a:pt x="262" y="52"/>
                    <a:pt x="262" y="53"/>
                    <a:pt x="262" y="53"/>
                  </a:cubicBezTo>
                  <a:cubicBezTo>
                    <a:pt x="262" y="53"/>
                    <a:pt x="262" y="52"/>
                    <a:pt x="262" y="52"/>
                  </a:cubicBezTo>
                  <a:cubicBezTo>
                    <a:pt x="262" y="53"/>
                    <a:pt x="262" y="53"/>
                    <a:pt x="262" y="53"/>
                  </a:cubicBezTo>
                  <a:close/>
                  <a:moveTo>
                    <a:pt x="262" y="56"/>
                  </a:moveTo>
                  <a:cubicBezTo>
                    <a:pt x="263" y="56"/>
                    <a:pt x="262" y="56"/>
                    <a:pt x="262" y="56"/>
                  </a:cubicBezTo>
                  <a:close/>
                  <a:moveTo>
                    <a:pt x="261" y="58"/>
                  </a:moveTo>
                  <a:cubicBezTo>
                    <a:pt x="262" y="58"/>
                    <a:pt x="262" y="58"/>
                    <a:pt x="262" y="58"/>
                  </a:cubicBezTo>
                  <a:cubicBezTo>
                    <a:pt x="262" y="58"/>
                    <a:pt x="261" y="58"/>
                    <a:pt x="261" y="58"/>
                  </a:cubicBezTo>
                  <a:close/>
                  <a:moveTo>
                    <a:pt x="262" y="58"/>
                  </a:moveTo>
                  <a:cubicBezTo>
                    <a:pt x="262" y="58"/>
                    <a:pt x="262" y="58"/>
                    <a:pt x="262" y="58"/>
                  </a:cubicBezTo>
                  <a:cubicBezTo>
                    <a:pt x="262" y="59"/>
                    <a:pt x="262" y="59"/>
                    <a:pt x="262" y="58"/>
                  </a:cubicBezTo>
                  <a:close/>
                  <a:moveTo>
                    <a:pt x="262" y="61"/>
                  </a:moveTo>
                  <a:cubicBezTo>
                    <a:pt x="262" y="61"/>
                    <a:pt x="262" y="61"/>
                    <a:pt x="262" y="61"/>
                  </a:cubicBezTo>
                  <a:cubicBezTo>
                    <a:pt x="262" y="61"/>
                    <a:pt x="262" y="61"/>
                    <a:pt x="262" y="61"/>
                  </a:cubicBezTo>
                  <a:close/>
                  <a:moveTo>
                    <a:pt x="261" y="61"/>
                  </a:moveTo>
                  <a:cubicBezTo>
                    <a:pt x="260" y="61"/>
                    <a:pt x="260" y="61"/>
                    <a:pt x="261" y="61"/>
                  </a:cubicBezTo>
                  <a:close/>
                  <a:moveTo>
                    <a:pt x="339" y="54"/>
                  </a:moveTo>
                  <a:cubicBezTo>
                    <a:pt x="334" y="54"/>
                    <a:pt x="330" y="54"/>
                    <a:pt x="326" y="54"/>
                  </a:cubicBezTo>
                  <a:cubicBezTo>
                    <a:pt x="329" y="54"/>
                    <a:pt x="333" y="54"/>
                    <a:pt x="336" y="54"/>
                  </a:cubicBezTo>
                  <a:cubicBezTo>
                    <a:pt x="336" y="54"/>
                    <a:pt x="338" y="54"/>
                    <a:pt x="339" y="54"/>
                  </a:cubicBezTo>
                  <a:close/>
                  <a:moveTo>
                    <a:pt x="263" y="56"/>
                  </a:moveTo>
                  <a:cubicBezTo>
                    <a:pt x="264" y="56"/>
                    <a:pt x="264" y="56"/>
                    <a:pt x="264" y="56"/>
                  </a:cubicBezTo>
                  <a:cubicBezTo>
                    <a:pt x="264" y="56"/>
                    <a:pt x="264" y="56"/>
                    <a:pt x="264" y="56"/>
                  </a:cubicBezTo>
                  <a:cubicBezTo>
                    <a:pt x="264" y="56"/>
                    <a:pt x="265" y="56"/>
                    <a:pt x="265" y="56"/>
                  </a:cubicBezTo>
                  <a:cubicBezTo>
                    <a:pt x="265" y="56"/>
                    <a:pt x="265" y="56"/>
                    <a:pt x="265" y="56"/>
                  </a:cubicBezTo>
                  <a:cubicBezTo>
                    <a:pt x="265" y="56"/>
                    <a:pt x="265" y="56"/>
                    <a:pt x="265" y="56"/>
                  </a:cubicBezTo>
                  <a:cubicBezTo>
                    <a:pt x="265" y="56"/>
                    <a:pt x="265" y="56"/>
                    <a:pt x="265" y="56"/>
                  </a:cubicBezTo>
                  <a:cubicBezTo>
                    <a:pt x="265" y="56"/>
                    <a:pt x="265" y="56"/>
                    <a:pt x="265" y="55"/>
                  </a:cubicBezTo>
                  <a:cubicBezTo>
                    <a:pt x="265" y="56"/>
                    <a:pt x="264" y="56"/>
                    <a:pt x="263" y="56"/>
                  </a:cubicBezTo>
                  <a:close/>
                  <a:moveTo>
                    <a:pt x="264" y="52"/>
                  </a:moveTo>
                  <a:cubicBezTo>
                    <a:pt x="264" y="52"/>
                    <a:pt x="264" y="52"/>
                    <a:pt x="264" y="52"/>
                  </a:cubicBezTo>
                  <a:cubicBezTo>
                    <a:pt x="264" y="52"/>
                    <a:pt x="263" y="52"/>
                    <a:pt x="263" y="52"/>
                  </a:cubicBezTo>
                  <a:cubicBezTo>
                    <a:pt x="263" y="52"/>
                    <a:pt x="264" y="52"/>
                    <a:pt x="264" y="52"/>
                  </a:cubicBezTo>
                  <a:close/>
                  <a:moveTo>
                    <a:pt x="261" y="53"/>
                  </a:moveTo>
                  <a:cubicBezTo>
                    <a:pt x="261" y="52"/>
                    <a:pt x="261" y="52"/>
                    <a:pt x="260" y="52"/>
                  </a:cubicBezTo>
                  <a:cubicBezTo>
                    <a:pt x="260" y="53"/>
                    <a:pt x="259" y="53"/>
                    <a:pt x="259" y="53"/>
                  </a:cubicBezTo>
                  <a:cubicBezTo>
                    <a:pt x="259" y="53"/>
                    <a:pt x="260" y="53"/>
                    <a:pt x="260" y="53"/>
                  </a:cubicBezTo>
                  <a:cubicBezTo>
                    <a:pt x="260" y="53"/>
                    <a:pt x="260" y="53"/>
                    <a:pt x="260" y="53"/>
                  </a:cubicBezTo>
                  <a:cubicBezTo>
                    <a:pt x="261" y="53"/>
                    <a:pt x="261" y="53"/>
                    <a:pt x="262" y="52"/>
                  </a:cubicBezTo>
                  <a:cubicBezTo>
                    <a:pt x="262" y="52"/>
                    <a:pt x="262" y="52"/>
                    <a:pt x="262" y="52"/>
                  </a:cubicBezTo>
                  <a:cubicBezTo>
                    <a:pt x="262" y="52"/>
                    <a:pt x="263" y="52"/>
                    <a:pt x="263" y="52"/>
                  </a:cubicBezTo>
                  <a:cubicBezTo>
                    <a:pt x="262" y="52"/>
                    <a:pt x="262" y="52"/>
                    <a:pt x="261" y="53"/>
                  </a:cubicBezTo>
                  <a:close/>
                  <a:moveTo>
                    <a:pt x="262" y="59"/>
                  </a:moveTo>
                  <a:cubicBezTo>
                    <a:pt x="262" y="59"/>
                    <a:pt x="262" y="59"/>
                    <a:pt x="262" y="59"/>
                  </a:cubicBezTo>
                  <a:cubicBezTo>
                    <a:pt x="262" y="59"/>
                    <a:pt x="262" y="59"/>
                    <a:pt x="262" y="59"/>
                  </a:cubicBezTo>
                  <a:close/>
                  <a:moveTo>
                    <a:pt x="500" y="148"/>
                  </a:moveTo>
                  <a:cubicBezTo>
                    <a:pt x="498" y="158"/>
                    <a:pt x="496" y="166"/>
                    <a:pt x="494" y="169"/>
                  </a:cubicBezTo>
                  <a:cubicBezTo>
                    <a:pt x="493" y="172"/>
                    <a:pt x="495" y="168"/>
                    <a:pt x="494" y="170"/>
                  </a:cubicBezTo>
                  <a:cubicBezTo>
                    <a:pt x="493" y="174"/>
                    <a:pt x="490" y="181"/>
                    <a:pt x="488" y="184"/>
                  </a:cubicBezTo>
                  <a:cubicBezTo>
                    <a:pt x="486" y="189"/>
                    <a:pt x="483" y="194"/>
                    <a:pt x="480" y="199"/>
                  </a:cubicBezTo>
                  <a:cubicBezTo>
                    <a:pt x="478" y="202"/>
                    <a:pt x="477" y="204"/>
                    <a:pt x="475" y="206"/>
                  </a:cubicBezTo>
                  <a:cubicBezTo>
                    <a:pt x="470" y="212"/>
                    <a:pt x="470" y="212"/>
                    <a:pt x="470" y="212"/>
                  </a:cubicBezTo>
                  <a:cubicBezTo>
                    <a:pt x="469" y="214"/>
                    <a:pt x="466" y="216"/>
                    <a:pt x="465" y="217"/>
                  </a:cubicBezTo>
                  <a:cubicBezTo>
                    <a:pt x="462" y="221"/>
                    <a:pt x="456" y="228"/>
                    <a:pt x="452" y="232"/>
                  </a:cubicBezTo>
                  <a:cubicBezTo>
                    <a:pt x="438" y="245"/>
                    <a:pt x="422" y="256"/>
                    <a:pt x="405" y="264"/>
                  </a:cubicBezTo>
                  <a:cubicBezTo>
                    <a:pt x="387" y="272"/>
                    <a:pt x="369" y="278"/>
                    <a:pt x="351" y="284"/>
                  </a:cubicBezTo>
                  <a:cubicBezTo>
                    <a:pt x="314" y="295"/>
                    <a:pt x="277" y="301"/>
                    <a:pt x="239" y="304"/>
                  </a:cubicBezTo>
                  <a:cubicBezTo>
                    <a:pt x="221" y="305"/>
                    <a:pt x="200" y="305"/>
                    <a:pt x="183" y="305"/>
                  </a:cubicBezTo>
                  <a:cubicBezTo>
                    <a:pt x="177" y="304"/>
                    <a:pt x="172" y="304"/>
                    <a:pt x="167" y="304"/>
                  </a:cubicBezTo>
                  <a:cubicBezTo>
                    <a:pt x="155" y="303"/>
                    <a:pt x="142" y="302"/>
                    <a:pt x="129" y="301"/>
                  </a:cubicBezTo>
                  <a:cubicBezTo>
                    <a:pt x="116" y="299"/>
                    <a:pt x="103" y="298"/>
                    <a:pt x="93" y="296"/>
                  </a:cubicBezTo>
                  <a:cubicBezTo>
                    <a:pt x="77" y="292"/>
                    <a:pt x="61" y="288"/>
                    <a:pt x="45" y="280"/>
                  </a:cubicBezTo>
                  <a:cubicBezTo>
                    <a:pt x="38" y="277"/>
                    <a:pt x="32" y="273"/>
                    <a:pt x="27" y="269"/>
                  </a:cubicBezTo>
                  <a:cubicBezTo>
                    <a:pt x="24" y="268"/>
                    <a:pt x="22" y="266"/>
                    <a:pt x="20" y="264"/>
                  </a:cubicBezTo>
                  <a:cubicBezTo>
                    <a:pt x="11" y="256"/>
                    <a:pt x="4" y="244"/>
                    <a:pt x="2" y="232"/>
                  </a:cubicBezTo>
                  <a:cubicBezTo>
                    <a:pt x="1" y="225"/>
                    <a:pt x="0" y="219"/>
                    <a:pt x="0" y="213"/>
                  </a:cubicBezTo>
                  <a:cubicBezTo>
                    <a:pt x="0" y="203"/>
                    <a:pt x="2" y="191"/>
                    <a:pt x="6" y="180"/>
                  </a:cubicBezTo>
                  <a:cubicBezTo>
                    <a:pt x="10" y="169"/>
                    <a:pt x="16" y="158"/>
                    <a:pt x="22" y="148"/>
                  </a:cubicBezTo>
                  <a:cubicBezTo>
                    <a:pt x="25" y="143"/>
                    <a:pt x="29" y="139"/>
                    <a:pt x="32" y="134"/>
                  </a:cubicBezTo>
                  <a:cubicBezTo>
                    <a:pt x="34" y="132"/>
                    <a:pt x="36" y="130"/>
                    <a:pt x="38" y="127"/>
                  </a:cubicBezTo>
                  <a:cubicBezTo>
                    <a:pt x="44" y="119"/>
                    <a:pt x="54" y="109"/>
                    <a:pt x="61" y="102"/>
                  </a:cubicBezTo>
                  <a:cubicBezTo>
                    <a:pt x="65" y="98"/>
                    <a:pt x="69" y="95"/>
                    <a:pt x="74" y="91"/>
                  </a:cubicBezTo>
                  <a:cubicBezTo>
                    <a:pt x="83" y="83"/>
                    <a:pt x="92" y="76"/>
                    <a:pt x="100" y="70"/>
                  </a:cubicBezTo>
                  <a:cubicBezTo>
                    <a:pt x="111" y="62"/>
                    <a:pt x="128" y="52"/>
                    <a:pt x="143" y="45"/>
                  </a:cubicBezTo>
                  <a:cubicBezTo>
                    <a:pt x="144" y="44"/>
                    <a:pt x="144" y="44"/>
                    <a:pt x="144" y="44"/>
                  </a:cubicBezTo>
                  <a:cubicBezTo>
                    <a:pt x="155" y="39"/>
                    <a:pt x="166" y="33"/>
                    <a:pt x="177" y="29"/>
                  </a:cubicBezTo>
                  <a:cubicBezTo>
                    <a:pt x="179" y="29"/>
                    <a:pt x="179" y="29"/>
                    <a:pt x="180" y="28"/>
                  </a:cubicBezTo>
                  <a:cubicBezTo>
                    <a:pt x="194" y="23"/>
                    <a:pt x="194" y="23"/>
                    <a:pt x="194" y="23"/>
                  </a:cubicBezTo>
                  <a:cubicBezTo>
                    <a:pt x="215" y="16"/>
                    <a:pt x="231" y="12"/>
                    <a:pt x="249" y="9"/>
                  </a:cubicBezTo>
                  <a:cubicBezTo>
                    <a:pt x="259" y="6"/>
                    <a:pt x="271" y="5"/>
                    <a:pt x="281" y="3"/>
                  </a:cubicBezTo>
                  <a:cubicBezTo>
                    <a:pt x="284" y="3"/>
                    <a:pt x="287" y="2"/>
                    <a:pt x="290" y="2"/>
                  </a:cubicBezTo>
                  <a:cubicBezTo>
                    <a:pt x="293" y="2"/>
                    <a:pt x="295" y="2"/>
                    <a:pt x="297" y="1"/>
                  </a:cubicBezTo>
                  <a:cubicBezTo>
                    <a:pt x="304" y="1"/>
                    <a:pt x="304" y="1"/>
                    <a:pt x="304" y="1"/>
                  </a:cubicBezTo>
                  <a:cubicBezTo>
                    <a:pt x="307" y="1"/>
                    <a:pt x="311" y="0"/>
                    <a:pt x="314" y="0"/>
                  </a:cubicBezTo>
                  <a:cubicBezTo>
                    <a:pt x="318" y="0"/>
                    <a:pt x="321" y="0"/>
                    <a:pt x="324" y="0"/>
                  </a:cubicBezTo>
                  <a:cubicBezTo>
                    <a:pt x="327" y="0"/>
                    <a:pt x="331" y="0"/>
                    <a:pt x="334" y="0"/>
                  </a:cubicBezTo>
                  <a:cubicBezTo>
                    <a:pt x="343" y="0"/>
                    <a:pt x="351" y="0"/>
                    <a:pt x="361" y="1"/>
                  </a:cubicBezTo>
                  <a:cubicBezTo>
                    <a:pt x="368" y="2"/>
                    <a:pt x="376" y="2"/>
                    <a:pt x="384" y="4"/>
                  </a:cubicBezTo>
                  <a:cubicBezTo>
                    <a:pt x="389" y="4"/>
                    <a:pt x="394" y="5"/>
                    <a:pt x="398" y="6"/>
                  </a:cubicBezTo>
                  <a:cubicBezTo>
                    <a:pt x="400" y="7"/>
                    <a:pt x="403" y="8"/>
                    <a:pt x="405" y="8"/>
                  </a:cubicBezTo>
                  <a:cubicBezTo>
                    <a:pt x="408" y="9"/>
                    <a:pt x="410" y="10"/>
                    <a:pt x="413" y="11"/>
                  </a:cubicBezTo>
                  <a:cubicBezTo>
                    <a:pt x="415" y="11"/>
                    <a:pt x="415" y="11"/>
                    <a:pt x="415" y="11"/>
                  </a:cubicBezTo>
                  <a:cubicBezTo>
                    <a:pt x="415" y="11"/>
                    <a:pt x="415" y="11"/>
                    <a:pt x="415" y="11"/>
                  </a:cubicBezTo>
                  <a:cubicBezTo>
                    <a:pt x="415" y="11"/>
                    <a:pt x="415" y="11"/>
                    <a:pt x="415" y="11"/>
                  </a:cubicBezTo>
                  <a:cubicBezTo>
                    <a:pt x="416" y="11"/>
                    <a:pt x="416" y="11"/>
                    <a:pt x="416" y="12"/>
                  </a:cubicBezTo>
                  <a:cubicBezTo>
                    <a:pt x="417" y="12"/>
                    <a:pt x="419" y="13"/>
                    <a:pt x="420" y="12"/>
                  </a:cubicBezTo>
                  <a:cubicBezTo>
                    <a:pt x="420" y="12"/>
                    <a:pt x="420" y="12"/>
                    <a:pt x="420" y="12"/>
                  </a:cubicBezTo>
                  <a:cubicBezTo>
                    <a:pt x="421" y="12"/>
                    <a:pt x="421" y="12"/>
                    <a:pt x="421" y="12"/>
                  </a:cubicBezTo>
                  <a:cubicBezTo>
                    <a:pt x="421" y="13"/>
                    <a:pt x="422" y="13"/>
                    <a:pt x="423" y="13"/>
                  </a:cubicBezTo>
                  <a:cubicBezTo>
                    <a:pt x="423" y="13"/>
                    <a:pt x="423" y="13"/>
                    <a:pt x="423" y="13"/>
                  </a:cubicBezTo>
                  <a:cubicBezTo>
                    <a:pt x="424" y="13"/>
                    <a:pt x="424" y="14"/>
                    <a:pt x="424" y="14"/>
                  </a:cubicBezTo>
                  <a:cubicBezTo>
                    <a:pt x="425" y="14"/>
                    <a:pt x="425" y="14"/>
                    <a:pt x="425" y="14"/>
                  </a:cubicBezTo>
                  <a:cubicBezTo>
                    <a:pt x="426" y="14"/>
                    <a:pt x="426" y="14"/>
                    <a:pt x="426" y="15"/>
                  </a:cubicBezTo>
                  <a:cubicBezTo>
                    <a:pt x="426" y="15"/>
                    <a:pt x="426" y="15"/>
                    <a:pt x="426" y="15"/>
                  </a:cubicBezTo>
                  <a:cubicBezTo>
                    <a:pt x="426" y="15"/>
                    <a:pt x="427" y="16"/>
                    <a:pt x="428" y="16"/>
                  </a:cubicBezTo>
                  <a:cubicBezTo>
                    <a:pt x="428" y="17"/>
                    <a:pt x="429" y="17"/>
                    <a:pt x="429" y="17"/>
                  </a:cubicBezTo>
                  <a:cubicBezTo>
                    <a:pt x="430" y="17"/>
                    <a:pt x="430" y="19"/>
                    <a:pt x="431" y="19"/>
                  </a:cubicBezTo>
                  <a:cubicBezTo>
                    <a:pt x="430" y="20"/>
                    <a:pt x="431" y="20"/>
                    <a:pt x="431" y="20"/>
                  </a:cubicBezTo>
                  <a:cubicBezTo>
                    <a:pt x="431" y="20"/>
                    <a:pt x="431" y="21"/>
                    <a:pt x="431" y="21"/>
                  </a:cubicBezTo>
                  <a:cubicBezTo>
                    <a:pt x="431" y="21"/>
                    <a:pt x="431" y="22"/>
                    <a:pt x="431" y="22"/>
                  </a:cubicBezTo>
                  <a:cubicBezTo>
                    <a:pt x="431" y="22"/>
                    <a:pt x="431" y="23"/>
                    <a:pt x="431" y="23"/>
                  </a:cubicBezTo>
                  <a:cubicBezTo>
                    <a:pt x="431" y="23"/>
                    <a:pt x="432" y="24"/>
                    <a:pt x="432" y="24"/>
                  </a:cubicBezTo>
                  <a:cubicBezTo>
                    <a:pt x="432" y="25"/>
                    <a:pt x="431" y="25"/>
                    <a:pt x="431" y="26"/>
                  </a:cubicBezTo>
                  <a:cubicBezTo>
                    <a:pt x="431" y="27"/>
                    <a:pt x="430" y="28"/>
                    <a:pt x="430" y="29"/>
                  </a:cubicBezTo>
                  <a:cubicBezTo>
                    <a:pt x="430" y="29"/>
                    <a:pt x="430" y="29"/>
                    <a:pt x="430" y="29"/>
                  </a:cubicBezTo>
                  <a:cubicBezTo>
                    <a:pt x="429" y="29"/>
                    <a:pt x="429" y="30"/>
                    <a:pt x="428" y="30"/>
                  </a:cubicBezTo>
                  <a:cubicBezTo>
                    <a:pt x="428" y="30"/>
                    <a:pt x="428" y="30"/>
                    <a:pt x="428" y="31"/>
                  </a:cubicBezTo>
                  <a:cubicBezTo>
                    <a:pt x="427" y="31"/>
                    <a:pt x="427" y="31"/>
                    <a:pt x="427" y="31"/>
                  </a:cubicBezTo>
                  <a:cubicBezTo>
                    <a:pt x="426" y="31"/>
                    <a:pt x="424" y="32"/>
                    <a:pt x="423" y="32"/>
                  </a:cubicBezTo>
                  <a:cubicBezTo>
                    <a:pt x="423" y="32"/>
                    <a:pt x="423" y="32"/>
                    <a:pt x="423" y="32"/>
                  </a:cubicBezTo>
                  <a:cubicBezTo>
                    <a:pt x="422" y="32"/>
                    <a:pt x="422" y="32"/>
                    <a:pt x="421" y="32"/>
                  </a:cubicBezTo>
                  <a:cubicBezTo>
                    <a:pt x="421" y="33"/>
                    <a:pt x="420" y="32"/>
                    <a:pt x="420" y="32"/>
                  </a:cubicBezTo>
                  <a:cubicBezTo>
                    <a:pt x="420" y="32"/>
                    <a:pt x="419" y="32"/>
                    <a:pt x="419" y="32"/>
                  </a:cubicBezTo>
                  <a:cubicBezTo>
                    <a:pt x="419" y="32"/>
                    <a:pt x="418" y="32"/>
                    <a:pt x="418" y="32"/>
                  </a:cubicBezTo>
                  <a:cubicBezTo>
                    <a:pt x="417" y="32"/>
                    <a:pt x="417" y="31"/>
                    <a:pt x="416" y="31"/>
                  </a:cubicBezTo>
                  <a:cubicBezTo>
                    <a:pt x="416" y="31"/>
                    <a:pt x="416" y="31"/>
                    <a:pt x="416" y="31"/>
                  </a:cubicBezTo>
                  <a:cubicBezTo>
                    <a:pt x="415" y="31"/>
                    <a:pt x="415" y="30"/>
                    <a:pt x="415" y="30"/>
                  </a:cubicBezTo>
                  <a:cubicBezTo>
                    <a:pt x="415" y="30"/>
                    <a:pt x="415" y="30"/>
                    <a:pt x="414" y="30"/>
                  </a:cubicBezTo>
                  <a:cubicBezTo>
                    <a:pt x="414" y="29"/>
                    <a:pt x="415" y="29"/>
                    <a:pt x="414" y="29"/>
                  </a:cubicBezTo>
                  <a:cubicBezTo>
                    <a:pt x="414" y="28"/>
                    <a:pt x="413" y="30"/>
                    <a:pt x="413" y="29"/>
                  </a:cubicBezTo>
                  <a:cubicBezTo>
                    <a:pt x="413" y="28"/>
                    <a:pt x="412" y="28"/>
                    <a:pt x="411" y="27"/>
                  </a:cubicBezTo>
                  <a:cubicBezTo>
                    <a:pt x="410" y="27"/>
                    <a:pt x="410" y="27"/>
                    <a:pt x="410" y="27"/>
                  </a:cubicBezTo>
                  <a:cubicBezTo>
                    <a:pt x="410" y="27"/>
                    <a:pt x="410" y="27"/>
                    <a:pt x="410" y="27"/>
                  </a:cubicBezTo>
                  <a:cubicBezTo>
                    <a:pt x="410" y="27"/>
                    <a:pt x="410" y="27"/>
                    <a:pt x="410" y="27"/>
                  </a:cubicBezTo>
                  <a:cubicBezTo>
                    <a:pt x="408" y="26"/>
                    <a:pt x="408" y="26"/>
                    <a:pt x="408" y="26"/>
                  </a:cubicBezTo>
                  <a:cubicBezTo>
                    <a:pt x="407" y="26"/>
                    <a:pt x="407" y="26"/>
                    <a:pt x="407" y="26"/>
                  </a:cubicBezTo>
                  <a:cubicBezTo>
                    <a:pt x="399" y="23"/>
                    <a:pt x="390" y="21"/>
                    <a:pt x="383" y="20"/>
                  </a:cubicBezTo>
                  <a:cubicBezTo>
                    <a:pt x="376" y="19"/>
                    <a:pt x="370" y="18"/>
                    <a:pt x="363" y="17"/>
                  </a:cubicBezTo>
                  <a:cubicBezTo>
                    <a:pt x="342" y="15"/>
                    <a:pt x="321" y="16"/>
                    <a:pt x="300" y="17"/>
                  </a:cubicBezTo>
                  <a:cubicBezTo>
                    <a:pt x="288" y="18"/>
                    <a:pt x="273" y="20"/>
                    <a:pt x="262" y="22"/>
                  </a:cubicBezTo>
                  <a:cubicBezTo>
                    <a:pt x="249" y="24"/>
                    <a:pt x="236" y="27"/>
                    <a:pt x="224" y="30"/>
                  </a:cubicBezTo>
                  <a:cubicBezTo>
                    <a:pt x="217" y="32"/>
                    <a:pt x="210" y="34"/>
                    <a:pt x="203" y="36"/>
                  </a:cubicBezTo>
                  <a:cubicBezTo>
                    <a:pt x="196" y="38"/>
                    <a:pt x="196" y="38"/>
                    <a:pt x="196" y="38"/>
                  </a:cubicBezTo>
                  <a:cubicBezTo>
                    <a:pt x="190" y="41"/>
                    <a:pt x="183" y="43"/>
                    <a:pt x="176" y="46"/>
                  </a:cubicBezTo>
                  <a:cubicBezTo>
                    <a:pt x="170" y="49"/>
                    <a:pt x="164" y="51"/>
                    <a:pt x="157" y="54"/>
                  </a:cubicBezTo>
                  <a:cubicBezTo>
                    <a:pt x="148" y="58"/>
                    <a:pt x="138" y="64"/>
                    <a:pt x="127" y="70"/>
                  </a:cubicBezTo>
                  <a:cubicBezTo>
                    <a:pt x="117" y="77"/>
                    <a:pt x="106" y="84"/>
                    <a:pt x="96" y="92"/>
                  </a:cubicBezTo>
                  <a:cubicBezTo>
                    <a:pt x="93" y="94"/>
                    <a:pt x="93" y="94"/>
                    <a:pt x="93" y="94"/>
                  </a:cubicBezTo>
                  <a:cubicBezTo>
                    <a:pt x="80" y="104"/>
                    <a:pt x="69" y="115"/>
                    <a:pt x="59" y="125"/>
                  </a:cubicBezTo>
                  <a:cubicBezTo>
                    <a:pt x="47" y="138"/>
                    <a:pt x="34" y="155"/>
                    <a:pt x="26" y="171"/>
                  </a:cubicBezTo>
                  <a:cubicBezTo>
                    <a:pt x="19" y="186"/>
                    <a:pt x="14" y="201"/>
                    <a:pt x="14" y="217"/>
                  </a:cubicBezTo>
                  <a:cubicBezTo>
                    <a:pt x="15" y="222"/>
                    <a:pt x="15" y="229"/>
                    <a:pt x="17" y="234"/>
                  </a:cubicBezTo>
                  <a:cubicBezTo>
                    <a:pt x="19" y="239"/>
                    <a:pt x="22" y="244"/>
                    <a:pt x="26" y="249"/>
                  </a:cubicBezTo>
                  <a:cubicBezTo>
                    <a:pt x="28" y="252"/>
                    <a:pt x="31" y="255"/>
                    <a:pt x="35" y="258"/>
                  </a:cubicBezTo>
                  <a:cubicBezTo>
                    <a:pt x="40" y="261"/>
                    <a:pt x="45" y="264"/>
                    <a:pt x="51" y="267"/>
                  </a:cubicBezTo>
                  <a:cubicBezTo>
                    <a:pt x="61" y="272"/>
                    <a:pt x="72" y="276"/>
                    <a:pt x="84" y="279"/>
                  </a:cubicBezTo>
                  <a:cubicBezTo>
                    <a:pt x="95" y="282"/>
                    <a:pt x="106" y="284"/>
                    <a:pt x="117" y="285"/>
                  </a:cubicBezTo>
                  <a:cubicBezTo>
                    <a:pt x="121" y="286"/>
                    <a:pt x="125" y="286"/>
                    <a:pt x="129" y="287"/>
                  </a:cubicBezTo>
                  <a:cubicBezTo>
                    <a:pt x="131" y="287"/>
                    <a:pt x="134" y="287"/>
                    <a:pt x="137" y="287"/>
                  </a:cubicBezTo>
                  <a:cubicBezTo>
                    <a:pt x="150" y="289"/>
                    <a:pt x="168" y="290"/>
                    <a:pt x="184" y="291"/>
                  </a:cubicBezTo>
                  <a:cubicBezTo>
                    <a:pt x="206" y="291"/>
                    <a:pt x="227" y="291"/>
                    <a:pt x="251" y="289"/>
                  </a:cubicBezTo>
                  <a:cubicBezTo>
                    <a:pt x="268" y="287"/>
                    <a:pt x="287" y="285"/>
                    <a:pt x="306" y="281"/>
                  </a:cubicBezTo>
                  <a:cubicBezTo>
                    <a:pt x="331" y="276"/>
                    <a:pt x="357" y="268"/>
                    <a:pt x="381" y="259"/>
                  </a:cubicBezTo>
                  <a:cubicBezTo>
                    <a:pt x="395" y="254"/>
                    <a:pt x="407" y="248"/>
                    <a:pt x="419" y="241"/>
                  </a:cubicBezTo>
                  <a:cubicBezTo>
                    <a:pt x="430" y="233"/>
                    <a:pt x="440" y="224"/>
                    <a:pt x="449" y="215"/>
                  </a:cubicBezTo>
                  <a:cubicBezTo>
                    <a:pt x="450" y="214"/>
                    <a:pt x="451" y="213"/>
                    <a:pt x="453" y="211"/>
                  </a:cubicBezTo>
                  <a:cubicBezTo>
                    <a:pt x="455" y="209"/>
                    <a:pt x="454" y="210"/>
                    <a:pt x="456" y="207"/>
                  </a:cubicBezTo>
                  <a:cubicBezTo>
                    <a:pt x="458" y="205"/>
                    <a:pt x="457" y="207"/>
                    <a:pt x="458" y="205"/>
                  </a:cubicBezTo>
                  <a:cubicBezTo>
                    <a:pt x="464" y="198"/>
                    <a:pt x="464" y="198"/>
                    <a:pt x="464" y="198"/>
                  </a:cubicBezTo>
                  <a:cubicBezTo>
                    <a:pt x="465" y="197"/>
                    <a:pt x="466" y="196"/>
                    <a:pt x="467" y="195"/>
                  </a:cubicBezTo>
                  <a:cubicBezTo>
                    <a:pt x="467" y="194"/>
                    <a:pt x="468" y="193"/>
                    <a:pt x="469" y="192"/>
                  </a:cubicBezTo>
                  <a:cubicBezTo>
                    <a:pt x="472" y="187"/>
                    <a:pt x="475" y="182"/>
                    <a:pt x="477" y="177"/>
                  </a:cubicBezTo>
                  <a:cubicBezTo>
                    <a:pt x="482" y="167"/>
                    <a:pt x="486" y="156"/>
                    <a:pt x="487" y="146"/>
                  </a:cubicBezTo>
                  <a:cubicBezTo>
                    <a:pt x="487" y="143"/>
                    <a:pt x="487" y="146"/>
                    <a:pt x="488" y="144"/>
                  </a:cubicBezTo>
                  <a:cubicBezTo>
                    <a:pt x="488" y="142"/>
                    <a:pt x="488" y="141"/>
                    <a:pt x="487" y="139"/>
                  </a:cubicBezTo>
                  <a:cubicBezTo>
                    <a:pt x="487" y="137"/>
                    <a:pt x="487" y="136"/>
                    <a:pt x="487" y="134"/>
                  </a:cubicBezTo>
                  <a:cubicBezTo>
                    <a:pt x="487" y="130"/>
                    <a:pt x="486" y="126"/>
                    <a:pt x="485" y="123"/>
                  </a:cubicBezTo>
                  <a:cubicBezTo>
                    <a:pt x="483" y="115"/>
                    <a:pt x="480" y="108"/>
                    <a:pt x="475" y="103"/>
                  </a:cubicBezTo>
                  <a:cubicBezTo>
                    <a:pt x="472" y="98"/>
                    <a:pt x="467" y="94"/>
                    <a:pt x="462" y="91"/>
                  </a:cubicBezTo>
                  <a:cubicBezTo>
                    <a:pt x="460" y="90"/>
                    <a:pt x="461" y="90"/>
                    <a:pt x="460" y="90"/>
                  </a:cubicBezTo>
                  <a:cubicBezTo>
                    <a:pt x="458" y="89"/>
                    <a:pt x="459" y="89"/>
                    <a:pt x="458" y="88"/>
                  </a:cubicBezTo>
                  <a:cubicBezTo>
                    <a:pt x="456" y="87"/>
                    <a:pt x="456" y="87"/>
                    <a:pt x="456" y="87"/>
                  </a:cubicBezTo>
                  <a:cubicBezTo>
                    <a:pt x="453" y="86"/>
                    <a:pt x="453" y="86"/>
                    <a:pt x="453" y="86"/>
                  </a:cubicBezTo>
                  <a:cubicBezTo>
                    <a:pt x="439" y="78"/>
                    <a:pt x="424" y="72"/>
                    <a:pt x="409" y="67"/>
                  </a:cubicBezTo>
                  <a:cubicBezTo>
                    <a:pt x="406" y="66"/>
                    <a:pt x="406" y="66"/>
                    <a:pt x="402" y="64"/>
                  </a:cubicBezTo>
                  <a:cubicBezTo>
                    <a:pt x="398" y="63"/>
                    <a:pt x="399" y="63"/>
                    <a:pt x="396" y="63"/>
                  </a:cubicBezTo>
                  <a:cubicBezTo>
                    <a:pt x="395" y="63"/>
                    <a:pt x="392" y="61"/>
                    <a:pt x="391" y="61"/>
                  </a:cubicBezTo>
                  <a:cubicBezTo>
                    <a:pt x="390" y="61"/>
                    <a:pt x="391" y="61"/>
                    <a:pt x="391" y="61"/>
                  </a:cubicBezTo>
                  <a:cubicBezTo>
                    <a:pt x="388" y="60"/>
                    <a:pt x="378" y="58"/>
                    <a:pt x="373" y="57"/>
                  </a:cubicBezTo>
                  <a:cubicBezTo>
                    <a:pt x="366" y="56"/>
                    <a:pt x="358" y="54"/>
                    <a:pt x="350" y="53"/>
                  </a:cubicBezTo>
                  <a:cubicBezTo>
                    <a:pt x="358" y="54"/>
                    <a:pt x="365" y="55"/>
                    <a:pt x="367" y="55"/>
                  </a:cubicBezTo>
                  <a:cubicBezTo>
                    <a:pt x="359" y="53"/>
                    <a:pt x="344" y="52"/>
                    <a:pt x="336" y="51"/>
                  </a:cubicBezTo>
                  <a:cubicBezTo>
                    <a:pt x="318" y="50"/>
                    <a:pt x="294" y="52"/>
                    <a:pt x="273" y="56"/>
                  </a:cubicBezTo>
                  <a:cubicBezTo>
                    <a:pt x="272" y="56"/>
                    <a:pt x="271" y="56"/>
                    <a:pt x="271" y="56"/>
                  </a:cubicBezTo>
                  <a:cubicBezTo>
                    <a:pt x="265" y="57"/>
                    <a:pt x="265" y="57"/>
                    <a:pt x="265" y="57"/>
                  </a:cubicBezTo>
                  <a:cubicBezTo>
                    <a:pt x="264" y="58"/>
                    <a:pt x="264" y="58"/>
                    <a:pt x="264" y="58"/>
                  </a:cubicBezTo>
                  <a:cubicBezTo>
                    <a:pt x="264" y="58"/>
                    <a:pt x="263" y="58"/>
                    <a:pt x="262" y="58"/>
                  </a:cubicBezTo>
                  <a:cubicBezTo>
                    <a:pt x="264" y="58"/>
                    <a:pt x="264" y="58"/>
                    <a:pt x="264" y="58"/>
                  </a:cubicBezTo>
                  <a:cubicBezTo>
                    <a:pt x="265" y="57"/>
                    <a:pt x="265" y="57"/>
                    <a:pt x="265" y="57"/>
                  </a:cubicBezTo>
                  <a:cubicBezTo>
                    <a:pt x="266" y="57"/>
                    <a:pt x="266" y="57"/>
                    <a:pt x="266" y="57"/>
                  </a:cubicBezTo>
                  <a:cubicBezTo>
                    <a:pt x="266" y="57"/>
                    <a:pt x="266" y="57"/>
                    <a:pt x="266" y="57"/>
                  </a:cubicBezTo>
                  <a:cubicBezTo>
                    <a:pt x="267" y="57"/>
                    <a:pt x="267" y="57"/>
                    <a:pt x="267" y="57"/>
                  </a:cubicBezTo>
                  <a:cubicBezTo>
                    <a:pt x="288" y="53"/>
                    <a:pt x="309" y="50"/>
                    <a:pt x="330" y="51"/>
                  </a:cubicBezTo>
                  <a:cubicBezTo>
                    <a:pt x="335" y="51"/>
                    <a:pt x="343" y="51"/>
                    <a:pt x="352" y="52"/>
                  </a:cubicBezTo>
                  <a:cubicBezTo>
                    <a:pt x="362" y="53"/>
                    <a:pt x="371" y="55"/>
                    <a:pt x="378" y="57"/>
                  </a:cubicBezTo>
                  <a:cubicBezTo>
                    <a:pt x="387" y="58"/>
                    <a:pt x="391" y="59"/>
                    <a:pt x="387" y="58"/>
                  </a:cubicBezTo>
                  <a:cubicBezTo>
                    <a:pt x="376" y="55"/>
                    <a:pt x="367" y="53"/>
                    <a:pt x="356" y="52"/>
                  </a:cubicBezTo>
                  <a:cubicBezTo>
                    <a:pt x="354" y="51"/>
                    <a:pt x="352" y="51"/>
                    <a:pt x="355" y="51"/>
                  </a:cubicBezTo>
                  <a:cubicBezTo>
                    <a:pt x="377" y="53"/>
                    <a:pt x="401" y="60"/>
                    <a:pt x="418" y="66"/>
                  </a:cubicBezTo>
                  <a:cubicBezTo>
                    <a:pt x="428" y="70"/>
                    <a:pt x="428" y="70"/>
                    <a:pt x="428" y="70"/>
                  </a:cubicBezTo>
                  <a:cubicBezTo>
                    <a:pt x="430" y="70"/>
                    <a:pt x="431" y="71"/>
                    <a:pt x="432" y="71"/>
                  </a:cubicBezTo>
                  <a:cubicBezTo>
                    <a:pt x="432" y="71"/>
                    <a:pt x="430" y="70"/>
                    <a:pt x="430" y="70"/>
                  </a:cubicBezTo>
                  <a:cubicBezTo>
                    <a:pt x="411" y="62"/>
                    <a:pt x="395" y="56"/>
                    <a:pt x="374" y="52"/>
                  </a:cubicBezTo>
                  <a:cubicBezTo>
                    <a:pt x="371" y="51"/>
                    <a:pt x="368" y="51"/>
                    <a:pt x="365" y="50"/>
                  </a:cubicBezTo>
                  <a:cubicBezTo>
                    <a:pt x="358" y="49"/>
                    <a:pt x="347" y="48"/>
                    <a:pt x="338" y="47"/>
                  </a:cubicBezTo>
                  <a:cubicBezTo>
                    <a:pt x="336" y="47"/>
                    <a:pt x="337" y="47"/>
                    <a:pt x="336" y="47"/>
                  </a:cubicBezTo>
                  <a:cubicBezTo>
                    <a:pt x="315" y="46"/>
                    <a:pt x="296" y="48"/>
                    <a:pt x="277" y="51"/>
                  </a:cubicBezTo>
                  <a:cubicBezTo>
                    <a:pt x="293" y="48"/>
                    <a:pt x="310" y="47"/>
                    <a:pt x="325" y="47"/>
                  </a:cubicBezTo>
                  <a:cubicBezTo>
                    <a:pt x="327" y="47"/>
                    <a:pt x="328" y="46"/>
                    <a:pt x="330" y="46"/>
                  </a:cubicBezTo>
                  <a:cubicBezTo>
                    <a:pt x="343" y="47"/>
                    <a:pt x="363" y="49"/>
                    <a:pt x="379" y="52"/>
                  </a:cubicBezTo>
                  <a:cubicBezTo>
                    <a:pt x="381" y="52"/>
                    <a:pt x="382" y="52"/>
                    <a:pt x="375" y="51"/>
                  </a:cubicBezTo>
                  <a:cubicBezTo>
                    <a:pt x="377" y="51"/>
                    <a:pt x="378" y="51"/>
                    <a:pt x="381" y="52"/>
                  </a:cubicBezTo>
                  <a:cubicBezTo>
                    <a:pt x="381" y="52"/>
                    <a:pt x="380" y="52"/>
                    <a:pt x="379" y="52"/>
                  </a:cubicBezTo>
                  <a:cubicBezTo>
                    <a:pt x="388" y="53"/>
                    <a:pt x="389" y="54"/>
                    <a:pt x="398" y="56"/>
                  </a:cubicBezTo>
                  <a:cubicBezTo>
                    <a:pt x="399" y="56"/>
                    <a:pt x="400" y="56"/>
                    <a:pt x="399" y="56"/>
                  </a:cubicBezTo>
                  <a:cubicBezTo>
                    <a:pt x="392" y="54"/>
                    <a:pt x="385" y="52"/>
                    <a:pt x="379" y="51"/>
                  </a:cubicBezTo>
                  <a:cubicBezTo>
                    <a:pt x="375" y="50"/>
                    <a:pt x="372" y="50"/>
                    <a:pt x="369" y="49"/>
                  </a:cubicBezTo>
                  <a:cubicBezTo>
                    <a:pt x="367" y="49"/>
                    <a:pt x="367" y="49"/>
                    <a:pt x="365" y="48"/>
                  </a:cubicBezTo>
                  <a:cubicBezTo>
                    <a:pt x="363" y="48"/>
                    <a:pt x="360" y="48"/>
                    <a:pt x="358" y="48"/>
                  </a:cubicBezTo>
                  <a:cubicBezTo>
                    <a:pt x="353" y="47"/>
                    <a:pt x="353" y="47"/>
                    <a:pt x="353" y="47"/>
                  </a:cubicBezTo>
                  <a:cubicBezTo>
                    <a:pt x="345" y="46"/>
                    <a:pt x="336" y="46"/>
                    <a:pt x="327" y="45"/>
                  </a:cubicBezTo>
                  <a:cubicBezTo>
                    <a:pt x="321" y="45"/>
                    <a:pt x="314" y="45"/>
                    <a:pt x="307" y="46"/>
                  </a:cubicBezTo>
                  <a:cubicBezTo>
                    <a:pt x="310" y="45"/>
                    <a:pt x="315" y="45"/>
                    <a:pt x="320" y="45"/>
                  </a:cubicBezTo>
                  <a:cubicBezTo>
                    <a:pt x="337" y="45"/>
                    <a:pt x="357" y="46"/>
                    <a:pt x="371" y="49"/>
                  </a:cubicBezTo>
                  <a:cubicBezTo>
                    <a:pt x="372" y="49"/>
                    <a:pt x="369" y="48"/>
                    <a:pt x="368" y="48"/>
                  </a:cubicBezTo>
                  <a:cubicBezTo>
                    <a:pt x="363" y="47"/>
                    <a:pt x="360" y="47"/>
                    <a:pt x="356" y="46"/>
                  </a:cubicBezTo>
                  <a:cubicBezTo>
                    <a:pt x="354" y="46"/>
                    <a:pt x="357" y="46"/>
                    <a:pt x="355" y="46"/>
                  </a:cubicBezTo>
                  <a:cubicBezTo>
                    <a:pt x="345" y="45"/>
                    <a:pt x="335" y="45"/>
                    <a:pt x="323" y="45"/>
                  </a:cubicBezTo>
                  <a:cubicBezTo>
                    <a:pt x="322" y="44"/>
                    <a:pt x="319" y="44"/>
                    <a:pt x="321" y="44"/>
                  </a:cubicBezTo>
                  <a:cubicBezTo>
                    <a:pt x="319" y="44"/>
                    <a:pt x="319" y="44"/>
                    <a:pt x="317" y="44"/>
                  </a:cubicBezTo>
                  <a:cubicBezTo>
                    <a:pt x="314" y="44"/>
                    <a:pt x="318" y="44"/>
                    <a:pt x="317" y="44"/>
                  </a:cubicBezTo>
                  <a:cubicBezTo>
                    <a:pt x="314" y="44"/>
                    <a:pt x="310" y="45"/>
                    <a:pt x="308" y="45"/>
                  </a:cubicBezTo>
                  <a:cubicBezTo>
                    <a:pt x="294" y="46"/>
                    <a:pt x="282" y="47"/>
                    <a:pt x="266" y="50"/>
                  </a:cubicBezTo>
                  <a:cubicBezTo>
                    <a:pt x="276" y="48"/>
                    <a:pt x="290" y="46"/>
                    <a:pt x="305" y="45"/>
                  </a:cubicBezTo>
                  <a:cubicBezTo>
                    <a:pt x="308" y="44"/>
                    <a:pt x="304" y="45"/>
                    <a:pt x="307" y="44"/>
                  </a:cubicBezTo>
                  <a:cubicBezTo>
                    <a:pt x="311" y="44"/>
                    <a:pt x="314" y="44"/>
                    <a:pt x="318" y="44"/>
                  </a:cubicBezTo>
                  <a:cubicBezTo>
                    <a:pt x="328" y="44"/>
                    <a:pt x="328" y="44"/>
                    <a:pt x="328" y="44"/>
                  </a:cubicBezTo>
                  <a:cubicBezTo>
                    <a:pt x="333" y="44"/>
                    <a:pt x="338" y="44"/>
                    <a:pt x="343" y="44"/>
                  </a:cubicBezTo>
                  <a:cubicBezTo>
                    <a:pt x="348" y="45"/>
                    <a:pt x="351" y="45"/>
                    <a:pt x="356" y="45"/>
                  </a:cubicBezTo>
                  <a:cubicBezTo>
                    <a:pt x="358" y="46"/>
                    <a:pt x="358" y="45"/>
                    <a:pt x="361" y="46"/>
                  </a:cubicBezTo>
                  <a:cubicBezTo>
                    <a:pt x="362" y="46"/>
                    <a:pt x="357" y="45"/>
                    <a:pt x="360" y="45"/>
                  </a:cubicBezTo>
                  <a:cubicBezTo>
                    <a:pt x="363" y="46"/>
                    <a:pt x="360" y="45"/>
                    <a:pt x="362" y="46"/>
                  </a:cubicBezTo>
                  <a:cubicBezTo>
                    <a:pt x="365" y="46"/>
                    <a:pt x="366" y="46"/>
                    <a:pt x="368" y="46"/>
                  </a:cubicBezTo>
                  <a:cubicBezTo>
                    <a:pt x="375" y="48"/>
                    <a:pt x="382" y="49"/>
                    <a:pt x="389" y="51"/>
                  </a:cubicBezTo>
                  <a:cubicBezTo>
                    <a:pt x="391" y="51"/>
                    <a:pt x="386" y="50"/>
                    <a:pt x="388" y="50"/>
                  </a:cubicBezTo>
                  <a:cubicBezTo>
                    <a:pt x="391" y="51"/>
                    <a:pt x="401" y="54"/>
                    <a:pt x="403" y="54"/>
                  </a:cubicBezTo>
                  <a:cubicBezTo>
                    <a:pt x="411" y="57"/>
                    <a:pt x="415" y="58"/>
                    <a:pt x="424" y="61"/>
                  </a:cubicBezTo>
                  <a:cubicBezTo>
                    <a:pt x="427" y="63"/>
                    <a:pt x="424" y="61"/>
                    <a:pt x="426" y="62"/>
                  </a:cubicBezTo>
                  <a:cubicBezTo>
                    <a:pt x="431" y="64"/>
                    <a:pt x="434" y="65"/>
                    <a:pt x="440" y="68"/>
                  </a:cubicBezTo>
                  <a:cubicBezTo>
                    <a:pt x="444" y="69"/>
                    <a:pt x="450" y="72"/>
                    <a:pt x="455" y="75"/>
                  </a:cubicBezTo>
                  <a:cubicBezTo>
                    <a:pt x="455" y="74"/>
                    <a:pt x="452" y="73"/>
                    <a:pt x="449" y="71"/>
                  </a:cubicBezTo>
                  <a:cubicBezTo>
                    <a:pt x="451" y="72"/>
                    <a:pt x="456" y="75"/>
                    <a:pt x="458" y="76"/>
                  </a:cubicBezTo>
                  <a:cubicBezTo>
                    <a:pt x="466" y="80"/>
                    <a:pt x="473" y="84"/>
                    <a:pt x="480" y="91"/>
                  </a:cubicBezTo>
                  <a:cubicBezTo>
                    <a:pt x="486" y="97"/>
                    <a:pt x="492" y="105"/>
                    <a:pt x="495" y="116"/>
                  </a:cubicBezTo>
                  <a:cubicBezTo>
                    <a:pt x="496" y="119"/>
                    <a:pt x="497" y="120"/>
                    <a:pt x="498" y="123"/>
                  </a:cubicBezTo>
                  <a:cubicBezTo>
                    <a:pt x="498" y="124"/>
                    <a:pt x="498" y="124"/>
                    <a:pt x="498" y="123"/>
                  </a:cubicBezTo>
                  <a:cubicBezTo>
                    <a:pt x="498" y="126"/>
                    <a:pt x="499" y="130"/>
                    <a:pt x="499" y="134"/>
                  </a:cubicBezTo>
                  <a:cubicBezTo>
                    <a:pt x="500" y="136"/>
                    <a:pt x="500" y="139"/>
                    <a:pt x="500" y="141"/>
                  </a:cubicBezTo>
                  <a:cubicBezTo>
                    <a:pt x="500" y="143"/>
                    <a:pt x="500" y="146"/>
                    <a:pt x="500" y="148"/>
                  </a:cubicBezTo>
                  <a:close/>
                  <a:moveTo>
                    <a:pt x="385" y="50"/>
                  </a:moveTo>
                  <a:cubicBezTo>
                    <a:pt x="380" y="49"/>
                    <a:pt x="378" y="49"/>
                    <a:pt x="371" y="47"/>
                  </a:cubicBezTo>
                  <a:cubicBezTo>
                    <a:pt x="369" y="47"/>
                    <a:pt x="367" y="47"/>
                    <a:pt x="364" y="46"/>
                  </a:cubicBezTo>
                  <a:cubicBezTo>
                    <a:pt x="363" y="47"/>
                    <a:pt x="354" y="45"/>
                    <a:pt x="354" y="46"/>
                  </a:cubicBezTo>
                  <a:cubicBezTo>
                    <a:pt x="359" y="46"/>
                    <a:pt x="362" y="47"/>
                    <a:pt x="365" y="47"/>
                  </a:cubicBezTo>
                  <a:cubicBezTo>
                    <a:pt x="367" y="47"/>
                    <a:pt x="364" y="47"/>
                    <a:pt x="366" y="47"/>
                  </a:cubicBezTo>
                  <a:cubicBezTo>
                    <a:pt x="370" y="48"/>
                    <a:pt x="380" y="49"/>
                    <a:pt x="386" y="51"/>
                  </a:cubicBezTo>
                  <a:cubicBezTo>
                    <a:pt x="386" y="51"/>
                    <a:pt x="384" y="50"/>
                    <a:pt x="385" y="50"/>
                  </a:cubicBezTo>
                  <a:close/>
                  <a:moveTo>
                    <a:pt x="387" y="51"/>
                  </a:moveTo>
                  <a:cubicBezTo>
                    <a:pt x="387" y="51"/>
                    <a:pt x="388" y="51"/>
                    <a:pt x="388" y="51"/>
                  </a:cubicBezTo>
                  <a:cubicBezTo>
                    <a:pt x="392" y="52"/>
                    <a:pt x="389" y="51"/>
                    <a:pt x="387" y="51"/>
                  </a:cubicBezTo>
                  <a:close/>
                  <a:moveTo>
                    <a:pt x="391" y="61"/>
                  </a:moveTo>
                  <a:cubicBezTo>
                    <a:pt x="391" y="61"/>
                    <a:pt x="391" y="61"/>
                    <a:pt x="391" y="61"/>
                  </a:cubicBezTo>
                  <a:cubicBezTo>
                    <a:pt x="391" y="61"/>
                    <a:pt x="391" y="61"/>
                    <a:pt x="391" y="61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ffectLst>
              <a:outerShdw blurRad="508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</a:endParaRPr>
            </a:p>
          </p:txBody>
        </p:sp>
        <p:sp>
          <p:nvSpPr>
            <p:cNvPr id="16" name="Freeform 501"/>
            <p:cNvSpPr>
              <a:spLocks noEditPoints="1"/>
            </p:cNvSpPr>
            <p:nvPr/>
          </p:nvSpPr>
          <p:spPr bwMode="auto">
            <a:xfrm rot="18310333">
              <a:off x="3292801" y="3683772"/>
              <a:ext cx="2707657" cy="1274454"/>
            </a:xfrm>
            <a:custGeom>
              <a:avLst/>
              <a:gdLst>
                <a:gd name="T0" fmla="*/ 450 w 500"/>
                <a:gd name="T1" fmla="*/ 71 h 305"/>
                <a:gd name="T2" fmla="*/ 422 w 500"/>
                <a:gd name="T3" fmla="*/ 60 h 305"/>
                <a:gd name="T4" fmla="*/ 366 w 500"/>
                <a:gd name="T5" fmla="*/ 54 h 305"/>
                <a:gd name="T6" fmla="*/ 299 w 500"/>
                <a:gd name="T7" fmla="*/ 46 h 305"/>
                <a:gd name="T8" fmla="*/ 265 w 500"/>
                <a:gd name="T9" fmla="*/ 53 h 305"/>
                <a:gd name="T10" fmla="*/ 264 w 500"/>
                <a:gd name="T11" fmla="*/ 53 h 305"/>
                <a:gd name="T12" fmla="*/ 265 w 500"/>
                <a:gd name="T13" fmla="*/ 51 h 305"/>
                <a:gd name="T14" fmla="*/ 265 w 500"/>
                <a:gd name="T15" fmla="*/ 51 h 305"/>
                <a:gd name="T16" fmla="*/ 264 w 500"/>
                <a:gd name="T17" fmla="*/ 51 h 305"/>
                <a:gd name="T18" fmla="*/ 265 w 500"/>
                <a:gd name="T19" fmla="*/ 58 h 305"/>
                <a:gd name="T20" fmla="*/ 263 w 500"/>
                <a:gd name="T21" fmla="*/ 51 h 305"/>
                <a:gd name="T22" fmla="*/ 262 w 500"/>
                <a:gd name="T23" fmla="*/ 53 h 305"/>
                <a:gd name="T24" fmla="*/ 262 w 500"/>
                <a:gd name="T25" fmla="*/ 56 h 305"/>
                <a:gd name="T26" fmla="*/ 262 w 500"/>
                <a:gd name="T27" fmla="*/ 58 h 305"/>
                <a:gd name="T28" fmla="*/ 339 w 500"/>
                <a:gd name="T29" fmla="*/ 54 h 305"/>
                <a:gd name="T30" fmla="*/ 264 w 500"/>
                <a:gd name="T31" fmla="*/ 56 h 305"/>
                <a:gd name="T32" fmla="*/ 263 w 500"/>
                <a:gd name="T33" fmla="*/ 56 h 305"/>
                <a:gd name="T34" fmla="*/ 260 w 500"/>
                <a:gd name="T35" fmla="*/ 52 h 305"/>
                <a:gd name="T36" fmla="*/ 263 w 500"/>
                <a:gd name="T37" fmla="*/ 52 h 305"/>
                <a:gd name="T38" fmla="*/ 494 w 500"/>
                <a:gd name="T39" fmla="*/ 169 h 305"/>
                <a:gd name="T40" fmla="*/ 465 w 500"/>
                <a:gd name="T41" fmla="*/ 217 h 305"/>
                <a:gd name="T42" fmla="*/ 167 w 500"/>
                <a:gd name="T43" fmla="*/ 304 h 305"/>
                <a:gd name="T44" fmla="*/ 2 w 500"/>
                <a:gd name="T45" fmla="*/ 232 h 305"/>
                <a:gd name="T46" fmla="*/ 61 w 500"/>
                <a:gd name="T47" fmla="*/ 102 h 305"/>
                <a:gd name="T48" fmla="*/ 180 w 500"/>
                <a:gd name="T49" fmla="*/ 28 h 305"/>
                <a:gd name="T50" fmla="*/ 304 w 500"/>
                <a:gd name="T51" fmla="*/ 1 h 305"/>
                <a:gd name="T52" fmla="*/ 398 w 500"/>
                <a:gd name="T53" fmla="*/ 6 h 305"/>
                <a:gd name="T54" fmla="*/ 416 w 500"/>
                <a:gd name="T55" fmla="*/ 12 h 305"/>
                <a:gd name="T56" fmla="*/ 424 w 500"/>
                <a:gd name="T57" fmla="*/ 14 h 305"/>
                <a:gd name="T58" fmla="*/ 431 w 500"/>
                <a:gd name="T59" fmla="*/ 19 h 305"/>
                <a:gd name="T60" fmla="*/ 431 w 500"/>
                <a:gd name="T61" fmla="*/ 26 h 305"/>
                <a:gd name="T62" fmla="*/ 423 w 500"/>
                <a:gd name="T63" fmla="*/ 32 h 305"/>
                <a:gd name="T64" fmla="*/ 416 w 500"/>
                <a:gd name="T65" fmla="*/ 31 h 305"/>
                <a:gd name="T66" fmla="*/ 411 w 500"/>
                <a:gd name="T67" fmla="*/ 27 h 305"/>
                <a:gd name="T68" fmla="*/ 383 w 500"/>
                <a:gd name="T69" fmla="*/ 20 h 305"/>
                <a:gd name="T70" fmla="*/ 196 w 500"/>
                <a:gd name="T71" fmla="*/ 38 h 305"/>
                <a:gd name="T72" fmla="*/ 59 w 500"/>
                <a:gd name="T73" fmla="*/ 125 h 305"/>
                <a:gd name="T74" fmla="*/ 51 w 500"/>
                <a:gd name="T75" fmla="*/ 267 h 305"/>
                <a:gd name="T76" fmla="*/ 251 w 500"/>
                <a:gd name="T77" fmla="*/ 289 h 305"/>
                <a:gd name="T78" fmla="*/ 456 w 500"/>
                <a:gd name="T79" fmla="*/ 207 h 305"/>
                <a:gd name="T80" fmla="*/ 487 w 500"/>
                <a:gd name="T81" fmla="*/ 146 h 305"/>
                <a:gd name="T82" fmla="*/ 462 w 500"/>
                <a:gd name="T83" fmla="*/ 91 h 305"/>
                <a:gd name="T84" fmla="*/ 402 w 500"/>
                <a:gd name="T85" fmla="*/ 64 h 305"/>
                <a:gd name="T86" fmla="*/ 367 w 500"/>
                <a:gd name="T87" fmla="*/ 55 h 305"/>
                <a:gd name="T88" fmla="*/ 262 w 500"/>
                <a:gd name="T89" fmla="*/ 58 h 305"/>
                <a:gd name="T90" fmla="*/ 330 w 500"/>
                <a:gd name="T91" fmla="*/ 51 h 305"/>
                <a:gd name="T92" fmla="*/ 418 w 500"/>
                <a:gd name="T93" fmla="*/ 66 h 305"/>
                <a:gd name="T94" fmla="*/ 338 w 500"/>
                <a:gd name="T95" fmla="*/ 47 h 305"/>
                <a:gd name="T96" fmla="*/ 375 w 500"/>
                <a:gd name="T97" fmla="*/ 51 h 305"/>
                <a:gd name="T98" fmla="*/ 369 w 500"/>
                <a:gd name="T99" fmla="*/ 49 h 305"/>
                <a:gd name="T100" fmla="*/ 320 w 500"/>
                <a:gd name="T101" fmla="*/ 45 h 305"/>
                <a:gd name="T102" fmla="*/ 321 w 500"/>
                <a:gd name="T103" fmla="*/ 44 h 305"/>
                <a:gd name="T104" fmla="*/ 307 w 500"/>
                <a:gd name="T105" fmla="*/ 44 h 305"/>
                <a:gd name="T106" fmla="*/ 360 w 500"/>
                <a:gd name="T107" fmla="*/ 45 h 305"/>
                <a:gd name="T108" fmla="*/ 424 w 500"/>
                <a:gd name="T109" fmla="*/ 61 h 305"/>
                <a:gd name="T110" fmla="*/ 480 w 500"/>
                <a:gd name="T111" fmla="*/ 91 h 305"/>
                <a:gd name="T112" fmla="*/ 500 w 500"/>
                <a:gd name="T113" fmla="*/ 148 h 305"/>
                <a:gd name="T114" fmla="*/ 366 w 500"/>
                <a:gd name="T115" fmla="*/ 47 h 305"/>
                <a:gd name="T116" fmla="*/ 391 w 500"/>
                <a:gd name="T117" fmla="*/ 61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00" h="305">
                  <a:moveTo>
                    <a:pt x="484" y="124"/>
                  </a:moveTo>
                  <a:cubicBezTo>
                    <a:pt x="485" y="125"/>
                    <a:pt x="485" y="127"/>
                    <a:pt x="485" y="128"/>
                  </a:cubicBezTo>
                  <a:lnTo>
                    <a:pt x="484" y="124"/>
                  </a:lnTo>
                  <a:close/>
                  <a:moveTo>
                    <a:pt x="450" y="71"/>
                  </a:moveTo>
                  <a:cubicBezTo>
                    <a:pt x="449" y="70"/>
                    <a:pt x="448" y="69"/>
                    <a:pt x="445" y="68"/>
                  </a:cubicBezTo>
                  <a:cubicBezTo>
                    <a:pt x="445" y="68"/>
                    <a:pt x="449" y="70"/>
                    <a:pt x="450" y="71"/>
                  </a:cubicBezTo>
                  <a:close/>
                  <a:moveTo>
                    <a:pt x="438" y="65"/>
                  </a:moveTo>
                  <a:cubicBezTo>
                    <a:pt x="440" y="66"/>
                    <a:pt x="443" y="67"/>
                    <a:pt x="443" y="67"/>
                  </a:cubicBezTo>
                  <a:cubicBezTo>
                    <a:pt x="442" y="67"/>
                    <a:pt x="438" y="65"/>
                    <a:pt x="438" y="65"/>
                  </a:cubicBezTo>
                  <a:close/>
                  <a:moveTo>
                    <a:pt x="422" y="60"/>
                  </a:moveTo>
                  <a:cubicBezTo>
                    <a:pt x="420" y="60"/>
                    <a:pt x="417" y="58"/>
                    <a:pt x="417" y="58"/>
                  </a:cubicBezTo>
                  <a:cubicBezTo>
                    <a:pt x="418" y="59"/>
                    <a:pt x="421" y="60"/>
                    <a:pt x="422" y="60"/>
                  </a:cubicBezTo>
                  <a:close/>
                  <a:moveTo>
                    <a:pt x="413" y="55"/>
                  </a:moveTo>
                  <a:cubicBezTo>
                    <a:pt x="410" y="54"/>
                    <a:pt x="405" y="52"/>
                    <a:pt x="404" y="52"/>
                  </a:cubicBezTo>
                  <a:cubicBezTo>
                    <a:pt x="408" y="53"/>
                    <a:pt x="411" y="54"/>
                    <a:pt x="413" y="55"/>
                  </a:cubicBezTo>
                  <a:close/>
                  <a:moveTo>
                    <a:pt x="366" y="54"/>
                  </a:moveTo>
                  <a:cubicBezTo>
                    <a:pt x="370" y="55"/>
                    <a:pt x="379" y="56"/>
                    <a:pt x="384" y="57"/>
                  </a:cubicBezTo>
                  <a:cubicBezTo>
                    <a:pt x="379" y="56"/>
                    <a:pt x="372" y="55"/>
                    <a:pt x="366" y="54"/>
                  </a:cubicBezTo>
                  <a:close/>
                  <a:moveTo>
                    <a:pt x="366" y="49"/>
                  </a:moveTo>
                  <a:cubicBezTo>
                    <a:pt x="361" y="48"/>
                    <a:pt x="361" y="48"/>
                    <a:pt x="361" y="48"/>
                  </a:cubicBezTo>
                  <a:cubicBezTo>
                    <a:pt x="359" y="48"/>
                    <a:pt x="347" y="47"/>
                    <a:pt x="348" y="47"/>
                  </a:cubicBezTo>
                  <a:cubicBezTo>
                    <a:pt x="356" y="47"/>
                    <a:pt x="366" y="49"/>
                    <a:pt x="372" y="50"/>
                  </a:cubicBezTo>
                  <a:cubicBezTo>
                    <a:pt x="370" y="50"/>
                    <a:pt x="368" y="50"/>
                    <a:pt x="366" y="49"/>
                  </a:cubicBezTo>
                  <a:close/>
                  <a:moveTo>
                    <a:pt x="299" y="46"/>
                  </a:moveTo>
                  <a:cubicBezTo>
                    <a:pt x="296" y="46"/>
                    <a:pt x="296" y="46"/>
                    <a:pt x="296" y="46"/>
                  </a:cubicBezTo>
                  <a:cubicBezTo>
                    <a:pt x="296" y="47"/>
                    <a:pt x="296" y="47"/>
                    <a:pt x="297" y="47"/>
                  </a:cubicBezTo>
                  <a:cubicBezTo>
                    <a:pt x="299" y="46"/>
                    <a:pt x="299" y="46"/>
                    <a:pt x="299" y="46"/>
                  </a:cubicBezTo>
                  <a:close/>
                  <a:moveTo>
                    <a:pt x="264" y="53"/>
                  </a:moveTo>
                  <a:cubicBezTo>
                    <a:pt x="264" y="53"/>
                    <a:pt x="264" y="53"/>
                    <a:pt x="264" y="53"/>
                  </a:cubicBezTo>
                  <a:cubicBezTo>
                    <a:pt x="264" y="53"/>
                    <a:pt x="265" y="53"/>
                    <a:pt x="265" y="53"/>
                  </a:cubicBezTo>
                  <a:cubicBezTo>
                    <a:pt x="265" y="53"/>
                    <a:pt x="265" y="53"/>
                    <a:pt x="265" y="53"/>
                  </a:cubicBezTo>
                  <a:cubicBezTo>
                    <a:pt x="269" y="52"/>
                    <a:pt x="269" y="52"/>
                    <a:pt x="269" y="52"/>
                  </a:cubicBezTo>
                  <a:lnTo>
                    <a:pt x="264" y="53"/>
                  </a:lnTo>
                  <a:close/>
                  <a:moveTo>
                    <a:pt x="264" y="53"/>
                  </a:moveTo>
                  <a:cubicBezTo>
                    <a:pt x="264" y="53"/>
                    <a:pt x="264" y="53"/>
                    <a:pt x="264" y="53"/>
                  </a:cubicBezTo>
                  <a:cubicBezTo>
                    <a:pt x="264" y="53"/>
                    <a:pt x="264" y="53"/>
                    <a:pt x="264" y="53"/>
                  </a:cubicBezTo>
                  <a:cubicBezTo>
                    <a:pt x="263" y="53"/>
                    <a:pt x="264" y="53"/>
                    <a:pt x="264" y="53"/>
                  </a:cubicBezTo>
                  <a:close/>
                  <a:moveTo>
                    <a:pt x="264" y="53"/>
                  </a:moveTo>
                  <a:cubicBezTo>
                    <a:pt x="264" y="53"/>
                    <a:pt x="264" y="53"/>
                    <a:pt x="264" y="53"/>
                  </a:cubicBezTo>
                  <a:cubicBezTo>
                    <a:pt x="264" y="53"/>
                    <a:pt x="264" y="53"/>
                    <a:pt x="264" y="53"/>
                  </a:cubicBezTo>
                  <a:cubicBezTo>
                    <a:pt x="264" y="53"/>
                    <a:pt x="264" y="53"/>
                    <a:pt x="264" y="53"/>
                  </a:cubicBezTo>
                  <a:close/>
                  <a:moveTo>
                    <a:pt x="265" y="51"/>
                  </a:moveTo>
                  <a:cubicBezTo>
                    <a:pt x="264" y="51"/>
                    <a:pt x="264" y="51"/>
                    <a:pt x="264" y="51"/>
                  </a:cubicBezTo>
                  <a:cubicBezTo>
                    <a:pt x="264" y="51"/>
                    <a:pt x="264" y="51"/>
                    <a:pt x="264" y="51"/>
                  </a:cubicBezTo>
                  <a:cubicBezTo>
                    <a:pt x="264" y="51"/>
                    <a:pt x="264" y="51"/>
                    <a:pt x="265" y="51"/>
                  </a:cubicBezTo>
                  <a:cubicBezTo>
                    <a:pt x="265" y="51"/>
                    <a:pt x="265" y="51"/>
                    <a:pt x="265" y="51"/>
                  </a:cubicBezTo>
                  <a:cubicBezTo>
                    <a:pt x="265" y="51"/>
                    <a:pt x="265" y="51"/>
                    <a:pt x="265" y="50"/>
                  </a:cubicBezTo>
                  <a:cubicBezTo>
                    <a:pt x="265" y="51"/>
                    <a:pt x="265" y="51"/>
                    <a:pt x="265" y="51"/>
                  </a:cubicBezTo>
                  <a:close/>
                  <a:moveTo>
                    <a:pt x="265" y="57"/>
                  </a:moveTo>
                  <a:cubicBezTo>
                    <a:pt x="265" y="57"/>
                    <a:pt x="265" y="57"/>
                    <a:pt x="265" y="57"/>
                  </a:cubicBezTo>
                  <a:cubicBezTo>
                    <a:pt x="265" y="57"/>
                    <a:pt x="265" y="57"/>
                    <a:pt x="265" y="57"/>
                  </a:cubicBezTo>
                  <a:close/>
                  <a:moveTo>
                    <a:pt x="264" y="51"/>
                  </a:moveTo>
                  <a:cubicBezTo>
                    <a:pt x="264" y="51"/>
                    <a:pt x="264" y="52"/>
                    <a:pt x="264" y="52"/>
                  </a:cubicBezTo>
                  <a:cubicBezTo>
                    <a:pt x="264" y="52"/>
                    <a:pt x="264" y="52"/>
                    <a:pt x="264" y="51"/>
                  </a:cubicBezTo>
                  <a:close/>
                  <a:moveTo>
                    <a:pt x="264" y="51"/>
                  </a:moveTo>
                  <a:cubicBezTo>
                    <a:pt x="264" y="51"/>
                    <a:pt x="264" y="51"/>
                    <a:pt x="264" y="51"/>
                  </a:cubicBezTo>
                  <a:cubicBezTo>
                    <a:pt x="264" y="51"/>
                    <a:pt x="264" y="51"/>
                    <a:pt x="264" y="51"/>
                  </a:cubicBezTo>
                  <a:close/>
                  <a:moveTo>
                    <a:pt x="265" y="58"/>
                  </a:moveTo>
                  <a:cubicBezTo>
                    <a:pt x="265" y="58"/>
                    <a:pt x="265" y="58"/>
                    <a:pt x="265" y="58"/>
                  </a:cubicBezTo>
                  <a:cubicBezTo>
                    <a:pt x="265" y="58"/>
                    <a:pt x="265" y="58"/>
                    <a:pt x="265" y="58"/>
                  </a:cubicBezTo>
                  <a:close/>
                  <a:moveTo>
                    <a:pt x="265" y="57"/>
                  </a:moveTo>
                  <a:cubicBezTo>
                    <a:pt x="264" y="57"/>
                    <a:pt x="264" y="57"/>
                    <a:pt x="264" y="57"/>
                  </a:cubicBezTo>
                  <a:cubicBezTo>
                    <a:pt x="264" y="57"/>
                    <a:pt x="265" y="57"/>
                    <a:pt x="265" y="57"/>
                  </a:cubicBezTo>
                  <a:close/>
                  <a:moveTo>
                    <a:pt x="263" y="51"/>
                  </a:moveTo>
                  <a:cubicBezTo>
                    <a:pt x="263" y="51"/>
                    <a:pt x="263" y="51"/>
                    <a:pt x="263" y="51"/>
                  </a:cubicBezTo>
                  <a:cubicBezTo>
                    <a:pt x="263" y="51"/>
                    <a:pt x="263" y="51"/>
                    <a:pt x="263" y="51"/>
                  </a:cubicBezTo>
                  <a:close/>
                  <a:moveTo>
                    <a:pt x="263" y="54"/>
                  </a:moveTo>
                  <a:cubicBezTo>
                    <a:pt x="263" y="54"/>
                    <a:pt x="263" y="53"/>
                    <a:pt x="263" y="53"/>
                  </a:cubicBezTo>
                  <a:cubicBezTo>
                    <a:pt x="263" y="53"/>
                    <a:pt x="263" y="53"/>
                    <a:pt x="263" y="54"/>
                  </a:cubicBezTo>
                  <a:close/>
                  <a:moveTo>
                    <a:pt x="262" y="53"/>
                  </a:moveTo>
                  <a:cubicBezTo>
                    <a:pt x="263" y="53"/>
                    <a:pt x="263" y="53"/>
                    <a:pt x="263" y="53"/>
                  </a:cubicBezTo>
                  <a:cubicBezTo>
                    <a:pt x="263" y="53"/>
                    <a:pt x="262" y="53"/>
                    <a:pt x="262" y="53"/>
                  </a:cubicBezTo>
                  <a:close/>
                  <a:moveTo>
                    <a:pt x="262" y="53"/>
                  </a:moveTo>
                  <a:cubicBezTo>
                    <a:pt x="262" y="52"/>
                    <a:pt x="262" y="53"/>
                    <a:pt x="262" y="53"/>
                  </a:cubicBezTo>
                  <a:cubicBezTo>
                    <a:pt x="262" y="53"/>
                    <a:pt x="262" y="52"/>
                    <a:pt x="262" y="52"/>
                  </a:cubicBezTo>
                  <a:cubicBezTo>
                    <a:pt x="262" y="53"/>
                    <a:pt x="262" y="53"/>
                    <a:pt x="262" y="53"/>
                  </a:cubicBezTo>
                  <a:close/>
                  <a:moveTo>
                    <a:pt x="262" y="56"/>
                  </a:moveTo>
                  <a:cubicBezTo>
                    <a:pt x="263" y="56"/>
                    <a:pt x="262" y="56"/>
                    <a:pt x="262" y="56"/>
                  </a:cubicBezTo>
                  <a:close/>
                  <a:moveTo>
                    <a:pt x="261" y="58"/>
                  </a:moveTo>
                  <a:cubicBezTo>
                    <a:pt x="262" y="58"/>
                    <a:pt x="262" y="58"/>
                    <a:pt x="262" y="58"/>
                  </a:cubicBezTo>
                  <a:cubicBezTo>
                    <a:pt x="262" y="58"/>
                    <a:pt x="261" y="58"/>
                    <a:pt x="261" y="58"/>
                  </a:cubicBezTo>
                  <a:close/>
                  <a:moveTo>
                    <a:pt x="262" y="58"/>
                  </a:moveTo>
                  <a:cubicBezTo>
                    <a:pt x="262" y="58"/>
                    <a:pt x="262" y="58"/>
                    <a:pt x="262" y="58"/>
                  </a:cubicBezTo>
                  <a:cubicBezTo>
                    <a:pt x="262" y="59"/>
                    <a:pt x="262" y="59"/>
                    <a:pt x="262" y="58"/>
                  </a:cubicBezTo>
                  <a:close/>
                  <a:moveTo>
                    <a:pt x="262" y="61"/>
                  </a:moveTo>
                  <a:cubicBezTo>
                    <a:pt x="262" y="61"/>
                    <a:pt x="262" y="61"/>
                    <a:pt x="262" y="61"/>
                  </a:cubicBezTo>
                  <a:cubicBezTo>
                    <a:pt x="262" y="61"/>
                    <a:pt x="262" y="61"/>
                    <a:pt x="262" y="61"/>
                  </a:cubicBezTo>
                  <a:close/>
                  <a:moveTo>
                    <a:pt x="261" y="61"/>
                  </a:moveTo>
                  <a:cubicBezTo>
                    <a:pt x="260" y="61"/>
                    <a:pt x="260" y="61"/>
                    <a:pt x="261" y="61"/>
                  </a:cubicBezTo>
                  <a:close/>
                  <a:moveTo>
                    <a:pt x="339" y="54"/>
                  </a:moveTo>
                  <a:cubicBezTo>
                    <a:pt x="334" y="54"/>
                    <a:pt x="330" y="54"/>
                    <a:pt x="326" y="54"/>
                  </a:cubicBezTo>
                  <a:cubicBezTo>
                    <a:pt x="329" y="54"/>
                    <a:pt x="333" y="54"/>
                    <a:pt x="336" y="54"/>
                  </a:cubicBezTo>
                  <a:cubicBezTo>
                    <a:pt x="336" y="54"/>
                    <a:pt x="338" y="54"/>
                    <a:pt x="339" y="54"/>
                  </a:cubicBezTo>
                  <a:close/>
                  <a:moveTo>
                    <a:pt x="263" y="56"/>
                  </a:moveTo>
                  <a:cubicBezTo>
                    <a:pt x="264" y="56"/>
                    <a:pt x="264" y="56"/>
                    <a:pt x="264" y="56"/>
                  </a:cubicBezTo>
                  <a:cubicBezTo>
                    <a:pt x="264" y="56"/>
                    <a:pt x="264" y="56"/>
                    <a:pt x="264" y="56"/>
                  </a:cubicBezTo>
                  <a:cubicBezTo>
                    <a:pt x="264" y="56"/>
                    <a:pt x="265" y="56"/>
                    <a:pt x="265" y="56"/>
                  </a:cubicBezTo>
                  <a:cubicBezTo>
                    <a:pt x="265" y="56"/>
                    <a:pt x="265" y="56"/>
                    <a:pt x="265" y="56"/>
                  </a:cubicBezTo>
                  <a:cubicBezTo>
                    <a:pt x="265" y="56"/>
                    <a:pt x="265" y="56"/>
                    <a:pt x="265" y="56"/>
                  </a:cubicBezTo>
                  <a:cubicBezTo>
                    <a:pt x="265" y="56"/>
                    <a:pt x="265" y="56"/>
                    <a:pt x="265" y="56"/>
                  </a:cubicBezTo>
                  <a:cubicBezTo>
                    <a:pt x="265" y="56"/>
                    <a:pt x="265" y="56"/>
                    <a:pt x="265" y="55"/>
                  </a:cubicBezTo>
                  <a:cubicBezTo>
                    <a:pt x="265" y="56"/>
                    <a:pt x="264" y="56"/>
                    <a:pt x="263" y="56"/>
                  </a:cubicBezTo>
                  <a:close/>
                  <a:moveTo>
                    <a:pt x="264" y="52"/>
                  </a:moveTo>
                  <a:cubicBezTo>
                    <a:pt x="264" y="52"/>
                    <a:pt x="264" y="52"/>
                    <a:pt x="264" y="52"/>
                  </a:cubicBezTo>
                  <a:cubicBezTo>
                    <a:pt x="264" y="52"/>
                    <a:pt x="263" y="52"/>
                    <a:pt x="263" y="52"/>
                  </a:cubicBezTo>
                  <a:cubicBezTo>
                    <a:pt x="263" y="52"/>
                    <a:pt x="264" y="52"/>
                    <a:pt x="264" y="52"/>
                  </a:cubicBezTo>
                  <a:close/>
                  <a:moveTo>
                    <a:pt x="261" y="53"/>
                  </a:moveTo>
                  <a:cubicBezTo>
                    <a:pt x="261" y="52"/>
                    <a:pt x="261" y="52"/>
                    <a:pt x="260" y="52"/>
                  </a:cubicBezTo>
                  <a:cubicBezTo>
                    <a:pt x="260" y="53"/>
                    <a:pt x="259" y="53"/>
                    <a:pt x="259" y="53"/>
                  </a:cubicBezTo>
                  <a:cubicBezTo>
                    <a:pt x="259" y="53"/>
                    <a:pt x="260" y="53"/>
                    <a:pt x="260" y="53"/>
                  </a:cubicBezTo>
                  <a:cubicBezTo>
                    <a:pt x="260" y="53"/>
                    <a:pt x="260" y="53"/>
                    <a:pt x="260" y="53"/>
                  </a:cubicBezTo>
                  <a:cubicBezTo>
                    <a:pt x="261" y="53"/>
                    <a:pt x="261" y="53"/>
                    <a:pt x="262" y="52"/>
                  </a:cubicBezTo>
                  <a:cubicBezTo>
                    <a:pt x="262" y="52"/>
                    <a:pt x="262" y="52"/>
                    <a:pt x="262" y="52"/>
                  </a:cubicBezTo>
                  <a:cubicBezTo>
                    <a:pt x="262" y="52"/>
                    <a:pt x="263" y="52"/>
                    <a:pt x="263" y="52"/>
                  </a:cubicBezTo>
                  <a:cubicBezTo>
                    <a:pt x="262" y="52"/>
                    <a:pt x="262" y="52"/>
                    <a:pt x="261" y="53"/>
                  </a:cubicBezTo>
                  <a:close/>
                  <a:moveTo>
                    <a:pt x="262" y="59"/>
                  </a:moveTo>
                  <a:cubicBezTo>
                    <a:pt x="262" y="59"/>
                    <a:pt x="262" y="59"/>
                    <a:pt x="262" y="59"/>
                  </a:cubicBezTo>
                  <a:cubicBezTo>
                    <a:pt x="262" y="59"/>
                    <a:pt x="262" y="59"/>
                    <a:pt x="262" y="59"/>
                  </a:cubicBezTo>
                  <a:close/>
                  <a:moveTo>
                    <a:pt x="500" y="148"/>
                  </a:moveTo>
                  <a:cubicBezTo>
                    <a:pt x="498" y="158"/>
                    <a:pt x="496" y="166"/>
                    <a:pt x="494" y="169"/>
                  </a:cubicBezTo>
                  <a:cubicBezTo>
                    <a:pt x="493" y="172"/>
                    <a:pt x="495" y="168"/>
                    <a:pt x="494" y="170"/>
                  </a:cubicBezTo>
                  <a:cubicBezTo>
                    <a:pt x="493" y="174"/>
                    <a:pt x="490" y="181"/>
                    <a:pt x="488" y="184"/>
                  </a:cubicBezTo>
                  <a:cubicBezTo>
                    <a:pt x="486" y="189"/>
                    <a:pt x="483" y="194"/>
                    <a:pt x="480" y="199"/>
                  </a:cubicBezTo>
                  <a:cubicBezTo>
                    <a:pt x="478" y="202"/>
                    <a:pt x="477" y="204"/>
                    <a:pt x="475" y="206"/>
                  </a:cubicBezTo>
                  <a:cubicBezTo>
                    <a:pt x="470" y="212"/>
                    <a:pt x="470" y="212"/>
                    <a:pt x="470" y="212"/>
                  </a:cubicBezTo>
                  <a:cubicBezTo>
                    <a:pt x="469" y="214"/>
                    <a:pt x="466" y="216"/>
                    <a:pt x="465" y="217"/>
                  </a:cubicBezTo>
                  <a:cubicBezTo>
                    <a:pt x="462" y="221"/>
                    <a:pt x="456" y="228"/>
                    <a:pt x="452" y="232"/>
                  </a:cubicBezTo>
                  <a:cubicBezTo>
                    <a:pt x="438" y="245"/>
                    <a:pt x="422" y="256"/>
                    <a:pt x="405" y="264"/>
                  </a:cubicBezTo>
                  <a:cubicBezTo>
                    <a:pt x="387" y="272"/>
                    <a:pt x="369" y="278"/>
                    <a:pt x="351" y="284"/>
                  </a:cubicBezTo>
                  <a:cubicBezTo>
                    <a:pt x="314" y="295"/>
                    <a:pt x="277" y="301"/>
                    <a:pt x="239" y="304"/>
                  </a:cubicBezTo>
                  <a:cubicBezTo>
                    <a:pt x="221" y="305"/>
                    <a:pt x="200" y="305"/>
                    <a:pt x="183" y="305"/>
                  </a:cubicBezTo>
                  <a:cubicBezTo>
                    <a:pt x="177" y="304"/>
                    <a:pt x="172" y="304"/>
                    <a:pt x="167" y="304"/>
                  </a:cubicBezTo>
                  <a:cubicBezTo>
                    <a:pt x="155" y="303"/>
                    <a:pt x="142" y="302"/>
                    <a:pt x="129" y="301"/>
                  </a:cubicBezTo>
                  <a:cubicBezTo>
                    <a:pt x="116" y="299"/>
                    <a:pt x="103" y="298"/>
                    <a:pt x="93" y="296"/>
                  </a:cubicBezTo>
                  <a:cubicBezTo>
                    <a:pt x="77" y="292"/>
                    <a:pt x="61" y="288"/>
                    <a:pt x="45" y="280"/>
                  </a:cubicBezTo>
                  <a:cubicBezTo>
                    <a:pt x="38" y="277"/>
                    <a:pt x="32" y="273"/>
                    <a:pt x="27" y="269"/>
                  </a:cubicBezTo>
                  <a:cubicBezTo>
                    <a:pt x="24" y="268"/>
                    <a:pt x="22" y="266"/>
                    <a:pt x="20" y="264"/>
                  </a:cubicBezTo>
                  <a:cubicBezTo>
                    <a:pt x="11" y="256"/>
                    <a:pt x="4" y="244"/>
                    <a:pt x="2" y="232"/>
                  </a:cubicBezTo>
                  <a:cubicBezTo>
                    <a:pt x="1" y="225"/>
                    <a:pt x="0" y="219"/>
                    <a:pt x="0" y="213"/>
                  </a:cubicBezTo>
                  <a:cubicBezTo>
                    <a:pt x="0" y="203"/>
                    <a:pt x="2" y="191"/>
                    <a:pt x="6" y="180"/>
                  </a:cubicBezTo>
                  <a:cubicBezTo>
                    <a:pt x="10" y="169"/>
                    <a:pt x="16" y="158"/>
                    <a:pt x="22" y="148"/>
                  </a:cubicBezTo>
                  <a:cubicBezTo>
                    <a:pt x="25" y="143"/>
                    <a:pt x="29" y="139"/>
                    <a:pt x="32" y="134"/>
                  </a:cubicBezTo>
                  <a:cubicBezTo>
                    <a:pt x="34" y="132"/>
                    <a:pt x="36" y="130"/>
                    <a:pt x="38" y="127"/>
                  </a:cubicBezTo>
                  <a:cubicBezTo>
                    <a:pt x="44" y="119"/>
                    <a:pt x="54" y="109"/>
                    <a:pt x="61" y="102"/>
                  </a:cubicBezTo>
                  <a:cubicBezTo>
                    <a:pt x="65" y="98"/>
                    <a:pt x="69" y="95"/>
                    <a:pt x="74" y="91"/>
                  </a:cubicBezTo>
                  <a:cubicBezTo>
                    <a:pt x="83" y="83"/>
                    <a:pt x="92" y="76"/>
                    <a:pt x="100" y="70"/>
                  </a:cubicBezTo>
                  <a:cubicBezTo>
                    <a:pt x="111" y="62"/>
                    <a:pt x="128" y="52"/>
                    <a:pt x="143" y="45"/>
                  </a:cubicBezTo>
                  <a:cubicBezTo>
                    <a:pt x="144" y="44"/>
                    <a:pt x="144" y="44"/>
                    <a:pt x="144" y="44"/>
                  </a:cubicBezTo>
                  <a:cubicBezTo>
                    <a:pt x="155" y="39"/>
                    <a:pt x="166" y="33"/>
                    <a:pt x="177" y="29"/>
                  </a:cubicBezTo>
                  <a:cubicBezTo>
                    <a:pt x="179" y="29"/>
                    <a:pt x="179" y="29"/>
                    <a:pt x="180" y="28"/>
                  </a:cubicBezTo>
                  <a:cubicBezTo>
                    <a:pt x="194" y="23"/>
                    <a:pt x="194" y="23"/>
                    <a:pt x="194" y="23"/>
                  </a:cubicBezTo>
                  <a:cubicBezTo>
                    <a:pt x="215" y="16"/>
                    <a:pt x="231" y="12"/>
                    <a:pt x="249" y="9"/>
                  </a:cubicBezTo>
                  <a:cubicBezTo>
                    <a:pt x="259" y="6"/>
                    <a:pt x="271" y="5"/>
                    <a:pt x="281" y="3"/>
                  </a:cubicBezTo>
                  <a:cubicBezTo>
                    <a:pt x="284" y="3"/>
                    <a:pt x="287" y="2"/>
                    <a:pt x="290" y="2"/>
                  </a:cubicBezTo>
                  <a:cubicBezTo>
                    <a:pt x="293" y="2"/>
                    <a:pt x="295" y="2"/>
                    <a:pt x="297" y="1"/>
                  </a:cubicBezTo>
                  <a:cubicBezTo>
                    <a:pt x="304" y="1"/>
                    <a:pt x="304" y="1"/>
                    <a:pt x="304" y="1"/>
                  </a:cubicBezTo>
                  <a:cubicBezTo>
                    <a:pt x="307" y="1"/>
                    <a:pt x="311" y="0"/>
                    <a:pt x="314" y="0"/>
                  </a:cubicBezTo>
                  <a:cubicBezTo>
                    <a:pt x="318" y="0"/>
                    <a:pt x="321" y="0"/>
                    <a:pt x="324" y="0"/>
                  </a:cubicBezTo>
                  <a:cubicBezTo>
                    <a:pt x="327" y="0"/>
                    <a:pt x="331" y="0"/>
                    <a:pt x="334" y="0"/>
                  </a:cubicBezTo>
                  <a:cubicBezTo>
                    <a:pt x="343" y="0"/>
                    <a:pt x="351" y="0"/>
                    <a:pt x="361" y="1"/>
                  </a:cubicBezTo>
                  <a:cubicBezTo>
                    <a:pt x="368" y="2"/>
                    <a:pt x="376" y="2"/>
                    <a:pt x="384" y="4"/>
                  </a:cubicBezTo>
                  <a:cubicBezTo>
                    <a:pt x="389" y="4"/>
                    <a:pt x="394" y="5"/>
                    <a:pt x="398" y="6"/>
                  </a:cubicBezTo>
                  <a:cubicBezTo>
                    <a:pt x="400" y="7"/>
                    <a:pt x="403" y="8"/>
                    <a:pt x="405" y="8"/>
                  </a:cubicBezTo>
                  <a:cubicBezTo>
                    <a:pt x="408" y="9"/>
                    <a:pt x="410" y="10"/>
                    <a:pt x="413" y="11"/>
                  </a:cubicBezTo>
                  <a:cubicBezTo>
                    <a:pt x="415" y="11"/>
                    <a:pt x="415" y="11"/>
                    <a:pt x="415" y="11"/>
                  </a:cubicBezTo>
                  <a:cubicBezTo>
                    <a:pt x="415" y="11"/>
                    <a:pt x="415" y="11"/>
                    <a:pt x="415" y="11"/>
                  </a:cubicBezTo>
                  <a:cubicBezTo>
                    <a:pt x="415" y="11"/>
                    <a:pt x="415" y="11"/>
                    <a:pt x="415" y="11"/>
                  </a:cubicBezTo>
                  <a:cubicBezTo>
                    <a:pt x="416" y="11"/>
                    <a:pt x="416" y="11"/>
                    <a:pt x="416" y="12"/>
                  </a:cubicBezTo>
                  <a:cubicBezTo>
                    <a:pt x="417" y="12"/>
                    <a:pt x="419" y="13"/>
                    <a:pt x="420" y="12"/>
                  </a:cubicBezTo>
                  <a:cubicBezTo>
                    <a:pt x="420" y="12"/>
                    <a:pt x="420" y="12"/>
                    <a:pt x="420" y="12"/>
                  </a:cubicBezTo>
                  <a:cubicBezTo>
                    <a:pt x="421" y="12"/>
                    <a:pt x="421" y="12"/>
                    <a:pt x="421" y="12"/>
                  </a:cubicBezTo>
                  <a:cubicBezTo>
                    <a:pt x="421" y="13"/>
                    <a:pt x="422" y="13"/>
                    <a:pt x="423" y="13"/>
                  </a:cubicBezTo>
                  <a:cubicBezTo>
                    <a:pt x="423" y="13"/>
                    <a:pt x="423" y="13"/>
                    <a:pt x="423" y="13"/>
                  </a:cubicBezTo>
                  <a:cubicBezTo>
                    <a:pt x="424" y="13"/>
                    <a:pt x="424" y="14"/>
                    <a:pt x="424" y="14"/>
                  </a:cubicBezTo>
                  <a:cubicBezTo>
                    <a:pt x="425" y="14"/>
                    <a:pt x="425" y="14"/>
                    <a:pt x="425" y="14"/>
                  </a:cubicBezTo>
                  <a:cubicBezTo>
                    <a:pt x="426" y="14"/>
                    <a:pt x="426" y="14"/>
                    <a:pt x="426" y="15"/>
                  </a:cubicBezTo>
                  <a:cubicBezTo>
                    <a:pt x="426" y="15"/>
                    <a:pt x="426" y="15"/>
                    <a:pt x="426" y="15"/>
                  </a:cubicBezTo>
                  <a:cubicBezTo>
                    <a:pt x="426" y="15"/>
                    <a:pt x="427" y="16"/>
                    <a:pt x="428" y="16"/>
                  </a:cubicBezTo>
                  <a:cubicBezTo>
                    <a:pt x="428" y="17"/>
                    <a:pt x="429" y="17"/>
                    <a:pt x="429" y="17"/>
                  </a:cubicBezTo>
                  <a:cubicBezTo>
                    <a:pt x="430" y="17"/>
                    <a:pt x="430" y="19"/>
                    <a:pt x="431" y="19"/>
                  </a:cubicBezTo>
                  <a:cubicBezTo>
                    <a:pt x="430" y="20"/>
                    <a:pt x="431" y="20"/>
                    <a:pt x="431" y="20"/>
                  </a:cubicBezTo>
                  <a:cubicBezTo>
                    <a:pt x="431" y="20"/>
                    <a:pt x="431" y="21"/>
                    <a:pt x="431" y="21"/>
                  </a:cubicBezTo>
                  <a:cubicBezTo>
                    <a:pt x="431" y="21"/>
                    <a:pt x="431" y="22"/>
                    <a:pt x="431" y="22"/>
                  </a:cubicBezTo>
                  <a:cubicBezTo>
                    <a:pt x="431" y="22"/>
                    <a:pt x="431" y="23"/>
                    <a:pt x="431" y="23"/>
                  </a:cubicBezTo>
                  <a:cubicBezTo>
                    <a:pt x="431" y="23"/>
                    <a:pt x="432" y="24"/>
                    <a:pt x="432" y="24"/>
                  </a:cubicBezTo>
                  <a:cubicBezTo>
                    <a:pt x="432" y="25"/>
                    <a:pt x="431" y="25"/>
                    <a:pt x="431" y="26"/>
                  </a:cubicBezTo>
                  <a:cubicBezTo>
                    <a:pt x="431" y="27"/>
                    <a:pt x="430" y="28"/>
                    <a:pt x="430" y="29"/>
                  </a:cubicBezTo>
                  <a:cubicBezTo>
                    <a:pt x="430" y="29"/>
                    <a:pt x="430" y="29"/>
                    <a:pt x="430" y="29"/>
                  </a:cubicBezTo>
                  <a:cubicBezTo>
                    <a:pt x="429" y="29"/>
                    <a:pt x="429" y="30"/>
                    <a:pt x="428" y="30"/>
                  </a:cubicBezTo>
                  <a:cubicBezTo>
                    <a:pt x="428" y="30"/>
                    <a:pt x="428" y="30"/>
                    <a:pt x="428" y="31"/>
                  </a:cubicBezTo>
                  <a:cubicBezTo>
                    <a:pt x="427" y="31"/>
                    <a:pt x="427" y="31"/>
                    <a:pt x="427" y="31"/>
                  </a:cubicBezTo>
                  <a:cubicBezTo>
                    <a:pt x="426" y="31"/>
                    <a:pt x="424" y="32"/>
                    <a:pt x="423" y="32"/>
                  </a:cubicBezTo>
                  <a:cubicBezTo>
                    <a:pt x="423" y="32"/>
                    <a:pt x="423" y="32"/>
                    <a:pt x="423" y="32"/>
                  </a:cubicBezTo>
                  <a:cubicBezTo>
                    <a:pt x="422" y="32"/>
                    <a:pt x="422" y="32"/>
                    <a:pt x="421" y="32"/>
                  </a:cubicBezTo>
                  <a:cubicBezTo>
                    <a:pt x="421" y="33"/>
                    <a:pt x="420" y="32"/>
                    <a:pt x="420" y="32"/>
                  </a:cubicBezTo>
                  <a:cubicBezTo>
                    <a:pt x="420" y="32"/>
                    <a:pt x="419" y="32"/>
                    <a:pt x="419" y="32"/>
                  </a:cubicBezTo>
                  <a:cubicBezTo>
                    <a:pt x="419" y="32"/>
                    <a:pt x="418" y="32"/>
                    <a:pt x="418" y="32"/>
                  </a:cubicBezTo>
                  <a:cubicBezTo>
                    <a:pt x="417" y="32"/>
                    <a:pt x="417" y="31"/>
                    <a:pt x="416" y="31"/>
                  </a:cubicBezTo>
                  <a:cubicBezTo>
                    <a:pt x="416" y="31"/>
                    <a:pt x="416" y="31"/>
                    <a:pt x="416" y="31"/>
                  </a:cubicBezTo>
                  <a:cubicBezTo>
                    <a:pt x="415" y="31"/>
                    <a:pt x="415" y="30"/>
                    <a:pt x="415" y="30"/>
                  </a:cubicBezTo>
                  <a:cubicBezTo>
                    <a:pt x="415" y="30"/>
                    <a:pt x="415" y="30"/>
                    <a:pt x="414" y="30"/>
                  </a:cubicBezTo>
                  <a:cubicBezTo>
                    <a:pt x="414" y="29"/>
                    <a:pt x="415" y="29"/>
                    <a:pt x="414" y="29"/>
                  </a:cubicBezTo>
                  <a:cubicBezTo>
                    <a:pt x="414" y="28"/>
                    <a:pt x="413" y="30"/>
                    <a:pt x="413" y="29"/>
                  </a:cubicBezTo>
                  <a:cubicBezTo>
                    <a:pt x="413" y="28"/>
                    <a:pt x="412" y="28"/>
                    <a:pt x="411" y="27"/>
                  </a:cubicBezTo>
                  <a:cubicBezTo>
                    <a:pt x="410" y="27"/>
                    <a:pt x="410" y="27"/>
                    <a:pt x="410" y="27"/>
                  </a:cubicBezTo>
                  <a:cubicBezTo>
                    <a:pt x="410" y="27"/>
                    <a:pt x="410" y="27"/>
                    <a:pt x="410" y="27"/>
                  </a:cubicBezTo>
                  <a:cubicBezTo>
                    <a:pt x="410" y="27"/>
                    <a:pt x="410" y="27"/>
                    <a:pt x="410" y="27"/>
                  </a:cubicBezTo>
                  <a:cubicBezTo>
                    <a:pt x="408" y="26"/>
                    <a:pt x="408" y="26"/>
                    <a:pt x="408" y="26"/>
                  </a:cubicBezTo>
                  <a:cubicBezTo>
                    <a:pt x="407" y="26"/>
                    <a:pt x="407" y="26"/>
                    <a:pt x="407" y="26"/>
                  </a:cubicBezTo>
                  <a:cubicBezTo>
                    <a:pt x="399" y="23"/>
                    <a:pt x="390" y="21"/>
                    <a:pt x="383" y="20"/>
                  </a:cubicBezTo>
                  <a:cubicBezTo>
                    <a:pt x="376" y="19"/>
                    <a:pt x="370" y="18"/>
                    <a:pt x="363" y="17"/>
                  </a:cubicBezTo>
                  <a:cubicBezTo>
                    <a:pt x="342" y="15"/>
                    <a:pt x="321" y="16"/>
                    <a:pt x="300" y="17"/>
                  </a:cubicBezTo>
                  <a:cubicBezTo>
                    <a:pt x="288" y="18"/>
                    <a:pt x="273" y="20"/>
                    <a:pt x="262" y="22"/>
                  </a:cubicBezTo>
                  <a:cubicBezTo>
                    <a:pt x="249" y="24"/>
                    <a:pt x="236" y="27"/>
                    <a:pt x="224" y="30"/>
                  </a:cubicBezTo>
                  <a:cubicBezTo>
                    <a:pt x="217" y="32"/>
                    <a:pt x="210" y="34"/>
                    <a:pt x="203" y="36"/>
                  </a:cubicBezTo>
                  <a:cubicBezTo>
                    <a:pt x="196" y="38"/>
                    <a:pt x="196" y="38"/>
                    <a:pt x="196" y="38"/>
                  </a:cubicBezTo>
                  <a:cubicBezTo>
                    <a:pt x="190" y="41"/>
                    <a:pt x="183" y="43"/>
                    <a:pt x="176" y="46"/>
                  </a:cubicBezTo>
                  <a:cubicBezTo>
                    <a:pt x="170" y="49"/>
                    <a:pt x="164" y="51"/>
                    <a:pt x="157" y="54"/>
                  </a:cubicBezTo>
                  <a:cubicBezTo>
                    <a:pt x="148" y="58"/>
                    <a:pt x="138" y="64"/>
                    <a:pt x="127" y="70"/>
                  </a:cubicBezTo>
                  <a:cubicBezTo>
                    <a:pt x="117" y="77"/>
                    <a:pt x="106" y="84"/>
                    <a:pt x="96" y="92"/>
                  </a:cubicBezTo>
                  <a:cubicBezTo>
                    <a:pt x="93" y="94"/>
                    <a:pt x="93" y="94"/>
                    <a:pt x="93" y="94"/>
                  </a:cubicBezTo>
                  <a:cubicBezTo>
                    <a:pt x="80" y="104"/>
                    <a:pt x="69" y="115"/>
                    <a:pt x="59" y="125"/>
                  </a:cubicBezTo>
                  <a:cubicBezTo>
                    <a:pt x="47" y="138"/>
                    <a:pt x="34" y="155"/>
                    <a:pt x="26" y="171"/>
                  </a:cubicBezTo>
                  <a:cubicBezTo>
                    <a:pt x="19" y="186"/>
                    <a:pt x="14" y="201"/>
                    <a:pt x="14" y="217"/>
                  </a:cubicBezTo>
                  <a:cubicBezTo>
                    <a:pt x="15" y="222"/>
                    <a:pt x="15" y="229"/>
                    <a:pt x="17" y="234"/>
                  </a:cubicBezTo>
                  <a:cubicBezTo>
                    <a:pt x="19" y="239"/>
                    <a:pt x="22" y="244"/>
                    <a:pt x="26" y="249"/>
                  </a:cubicBezTo>
                  <a:cubicBezTo>
                    <a:pt x="28" y="252"/>
                    <a:pt x="31" y="255"/>
                    <a:pt x="35" y="258"/>
                  </a:cubicBezTo>
                  <a:cubicBezTo>
                    <a:pt x="40" y="261"/>
                    <a:pt x="45" y="264"/>
                    <a:pt x="51" y="267"/>
                  </a:cubicBezTo>
                  <a:cubicBezTo>
                    <a:pt x="61" y="272"/>
                    <a:pt x="72" y="276"/>
                    <a:pt x="84" y="279"/>
                  </a:cubicBezTo>
                  <a:cubicBezTo>
                    <a:pt x="95" y="282"/>
                    <a:pt x="106" y="284"/>
                    <a:pt x="117" y="285"/>
                  </a:cubicBezTo>
                  <a:cubicBezTo>
                    <a:pt x="121" y="286"/>
                    <a:pt x="125" y="286"/>
                    <a:pt x="129" y="287"/>
                  </a:cubicBezTo>
                  <a:cubicBezTo>
                    <a:pt x="131" y="287"/>
                    <a:pt x="134" y="287"/>
                    <a:pt x="137" y="287"/>
                  </a:cubicBezTo>
                  <a:cubicBezTo>
                    <a:pt x="150" y="289"/>
                    <a:pt x="168" y="290"/>
                    <a:pt x="184" y="291"/>
                  </a:cubicBezTo>
                  <a:cubicBezTo>
                    <a:pt x="206" y="291"/>
                    <a:pt x="227" y="291"/>
                    <a:pt x="251" y="289"/>
                  </a:cubicBezTo>
                  <a:cubicBezTo>
                    <a:pt x="268" y="287"/>
                    <a:pt x="287" y="285"/>
                    <a:pt x="306" y="281"/>
                  </a:cubicBezTo>
                  <a:cubicBezTo>
                    <a:pt x="331" y="276"/>
                    <a:pt x="357" y="268"/>
                    <a:pt x="381" y="259"/>
                  </a:cubicBezTo>
                  <a:cubicBezTo>
                    <a:pt x="395" y="254"/>
                    <a:pt x="407" y="248"/>
                    <a:pt x="419" y="241"/>
                  </a:cubicBezTo>
                  <a:cubicBezTo>
                    <a:pt x="430" y="233"/>
                    <a:pt x="440" y="224"/>
                    <a:pt x="449" y="215"/>
                  </a:cubicBezTo>
                  <a:cubicBezTo>
                    <a:pt x="450" y="214"/>
                    <a:pt x="451" y="213"/>
                    <a:pt x="453" y="211"/>
                  </a:cubicBezTo>
                  <a:cubicBezTo>
                    <a:pt x="455" y="209"/>
                    <a:pt x="454" y="210"/>
                    <a:pt x="456" y="207"/>
                  </a:cubicBezTo>
                  <a:cubicBezTo>
                    <a:pt x="458" y="205"/>
                    <a:pt x="457" y="207"/>
                    <a:pt x="458" y="205"/>
                  </a:cubicBezTo>
                  <a:cubicBezTo>
                    <a:pt x="464" y="198"/>
                    <a:pt x="464" y="198"/>
                    <a:pt x="464" y="198"/>
                  </a:cubicBezTo>
                  <a:cubicBezTo>
                    <a:pt x="465" y="197"/>
                    <a:pt x="466" y="196"/>
                    <a:pt x="467" y="195"/>
                  </a:cubicBezTo>
                  <a:cubicBezTo>
                    <a:pt x="467" y="194"/>
                    <a:pt x="468" y="193"/>
                    <a:pt x="469" y="192"/>
                  </a:cubicBezTo>
                  <a:cubicBezTo>
                    <a:pt x="472" y="187"/>
                    <a:pt x="475" y="182"/>
                    <a:pt x="477" y="177"/>
                  </a:cubicBezTo>
                  <a:cubicBezTo>
                    <a:pt x="482" y="167"/>
                    <a:pt x="486" y="156"/>
                    <a:pt x="487" y="146"/>
                  </a:cubicBezTo>
                  <a:cubicBezTo>
                    <a:pt x="487" y="143"/>
                    <a:pt x="487" y="146"/>
                    <a:pt x="488" y="144"/>
                  </a:cubicBezTo>
                  <a:cubicBezTo>
                    <a:pt x="488" y="142"/>
                    <a:pt x="488" y="141"/>
                    <a:pt x="487" y="139"/>
                  </a:cubicBezTo>
                  <a:cubicBezTo>
                    <a:pt x="487" y="137"/>
                    <a:pt x="487" y="136"/>
                    <a:pt x="487" y="134"/>
                  </a:cubicBezTo>
                  <a:cubicBezTo>
                    <a:pt x="487" y="130"/>
                    <a:pt x="486" y="126"/>
                    <a:pt x="485" y="123"/>
                  </a:cubicBezTo>
                  <a:cubicBezTo>
                    <a:pt x="483" y="115"/>
                    <a:pt x="480" y="108"/>
                    <a:pt x="475" y="103"/>
                  </a:cubicBezTo>
                  <a:cubicBezTo>
                    <a:pt x="472" y="98"/>
                    <a:pt x="467" y="94"/>
                    <a:pt x="462" y="91"/>
                  </a:cubicBezTo>
                  <a:cubicBezTo>
                    <a:pt x="460" y="90"/>
                    <a:pt x="461" y="90"/>
                    <a:pt x="460" y="90"/>
                  </a:cubicBezTo>
                  <a:cubicBezTo>
                    <a:pt x="458" y="89"/>
                    <a:pt x="459" y="89"/>
                    <a:pt x="458" y="88"/>
                  </a:cubicBezTo>
                  <a:cubicBezTo>
                    <a:pt x="456" y="87"/>
                    <a:pt x="456" y="87"/>
                    <a:pt x="456" y="87"/>
                  </a:cubicBezTo>
                  <a:cubicBezTo>
                    <a:pt x="453" y="86"/>
                    <a:pt x="453" y="86"/>
                    <a:pt x="453" y="86"/>
                  </a:cubicBezTo>
                  <a:cubicBezTo>
                    <a:pt x="439" y="78"/>
                    <a:pt x="424" y="72"/>
                    <a:pt x="409" y="67"/>
                  </a:cubicBezTo>
                  <a:cubicBezTo>
                    <a:pt x="406" y="66"/>
                    <a:pt x="406" y="66"/>
                    <a:pt x="402" y="64"/>
                  </a:cubicBezTo>
                  <a:cubicBezTo>
                    <a:pt x="398" y="63"/>
                    <a:pt x="399" y="63"/>
                    <a:pt x="396" y="63"/>
                  </a:cubicBezTo>
                  <a:cubicBezTo>
                    <a:pt x="395" y="63"/>
                    <a:pt x="392" y="61"/>
                    <a:pt x="391" y="61"/>
                  </a:cubicBezTo>
                  <a:cubicBezTo>
                    <a:pt x="390" y="61"/>
                    <a:pt x="391" y="61"/>
                    <a:pt x="391" y="61"/>
                  </a:cubicBezTo>
                  <a:cubicBezTo>
                    <a:pt x="388" y="60"/>
                    <a:pt x="378" y="58"/>
                    <a:pt x="373" y="57"/>
                  </a:cubicBezTo>
                  <a:cubicBezTo>
                    <a:pt x="366" y="56"/>
                    <a:pt x="358" y="54"/>
                    <a:pt x="350" y="53"/>
                  </a:cubicBezTo>
                  <a:cubicBezTo>
                    <a:pt x="358" y="54"/>
                    <a:pt x="365" y="55"/>
                    <a:pt x="367" y="55"/>
                  </a:cubicBezTo>
                  <a:cubicBezTo>
                    <a:pt x="359" y="53"/>
                    <a:pt x="344" y="52"/>
                    <a:pt x="336" y="51"/>
                  </a:cubicBezTo>
                  <a:cubicBezTo>
                    <a:pt x="318" y="50"/>
                    <a:pt x="294" y="52"/>
                    <a:pt x="273" y="56"/>
                  </a:cubicBezTo>
                  <a:cubicBezTo>
                    <a:pt x="272" y="56"/>
                    <a:pt x="271" y="56"/>
                    <a:pt x="271" y="56"/>
                  </a:cubicBezTo>
                  <a:cubicBezTo>
                    <a:pt x="265" y="57"/>
                    <a:pt x="265" y="57"/>
                    <a:pt x="265" y="57"/>
                  </a:cubicBezTo>
                  <a:cubicBezTo>
                    <a:pt x="264" y="58"/>
                    <a:pt x="264" y="58"/>
                    <a:pt x="264" y="58"/>
                  </a:cubicBezTo>
                  <a:cubicBezTo>
                    <a:pt x="264" y="58"/>
                    <a:pt x="263" y="58"/>
                    <a:pt x="262" y="58"/>
                  </a:cubicBezTo>
                  <a:cubicBezTo>
                    <a:pt x="264" y="58"/>
                    <a:pt x="264" y="58"/>
                    <a:pt x="264" y="58"/>
                  </a:cubicBezTo>
                  <a:cubicBezTo>
                    <a:pt x="265" y="57"/>
                    <a:pt x="265" y="57"/>
                    <a:pt x="265" y="57"/>
                  </a:cubicBezTo>
                  <a:cubicBezTo>
                    <a:pt x="266" y="57"/>
                    <a:pt x="266" y="57"/>
                    <a:pt x="266" y="57"/>
                  </a:cubicBezTo>
                  <a:cubicBezTo>
                    <a:pt x="266" y="57"/>
                    <a:pt x="266" y="57"/>
                    <a:pt x="266" y="57"/>
                  </a:cubicBezTo>
                  <a:cubicBezTo>
                    <a:pt x="267" y="57"/>
                    <a:pt x="267" y="57"/>
                    <a:pt x="267" y="57"/>
                  </a:cubicBezTo>
                  <a:cubicBezTo>
                    <a:pt x="288" y="53"/>
                    <a:pt x="309" y="50"/>
                    <a:pt x="330" y="51"/>
                  </a:cubicBezTo>
                  <a:cubicBezTo>
                    <a:pt x="335" y="51"/>
                    <a:pt x="343" y="51"/>
                    <a:pt x="352" y="52"/>
                  </a:cubicBezTo>
                  <a:cubicBezTo>
                    <a:pt x="362" y="53"/>
                    <a:pt x="371" y="55"/>
                    <a:pt x="378" y="57"/>
                  </a:cubicBezTo>
                  <a:cubicBezTo>
                    <a:pt x="387" y="58"/>
                    <a:pt x="391" y="59"/>
                    <a:pt x="387" y="58"/>
                  </a:cubicBezTo>
                  <a:cubicBezTo>
                    <a:pt x="376" y="55"/>
                    <a:pt x="367" y="53"/>
                    <a:pt x="356" y="52"/>
                  </a:cubicBezTo>
                  <a:cubicBezTo>
                    <a:pt x="354" y="51"/>
                    <a:pt x="352" y="51"/>
                    <a:pt x="355" y="51"/>
                  </a:cubicBezTo>
                  <a:cubicBezTo>
                    <a:pt x="377" y="53"/>
                    <a:pt x="401" y="60"/>
                    <a:pt x="418" y="66"/>
                  </a:cubicBezTo>
                  <a:cubicBezTo>
                    <a:pt x="428" y="70"/>
                    <a:pt x="428" y="70"/>
                    <a:pt x="428" y="70"/>
                  </a:cubicBezTo>
                  <a:cubicBezTo>
                    <a:pt x="430" y="70"/>
                    <a:pt x="431" y="71"/>
                    <a:pt x="432" y="71"/>
                  </a:cubicBezTo>
                  <a:cubicBezTo>
                    <a:pt x="432" y="71"/>
                    <a:pt x="430" y="70"/>
                    <a:pt x="430" y="70"/>
                  </a:cubicBezTo>
                  <a:cubicBezTo>
                    <a:pt x="411" y="62"/>
                    <a:pt x="395" y="56"/>
                    <a:pt x="374" y="52"/>
                  </a:cubicBezTo>
                  <a:cubicBezTo>
                    <a:pt x="371" y="51"/>
                    <a:pt x="368" y="51"/>
                    <a:pt x="365" y="50"/>
                  </a:cubicBezTo>
                  <a:cubicBezTo>
                    <a:pt x="358" y="49"/>
                    <a:pt x="347" y="48"/>
                    <a:pt x="338" y="47"/>
                  </a:cubicBezTo>
                  <a:cubicBezTo>
                    <a:pt x="336" y="47"/>
                    <a:pt x="337" y="47"/>
                    <a:pt x="336" y="47"/>
                  </a:cubicBezTo>
                  <a:cubicBezTo>
                    <a:pt x="315" y="46"/>
                    <a:pt x="296" y="48"/>
                    <a:pt x="277" y="51"/>
                  </a:cubicBezTo>
                  <a:cubicBezTo>
                    <a:pt x="293" y="48"/>
                    <a:pt x="310" y="47"/>
                    <a:pt x="325" y="47"/>
                  </a:cubicBezTo>
                  <a:cubicBezTo>
                    <a:pt x="327" y="47"/>
                    <a:pt x="328" y="46"/>
                    <a:pt x="330" y="46"/>
                  </a:cubicBezTo>
                  <a:cubicBezTo>
                    <a:pt x="343" y="47"/>
                    <a:pt x="363" y="49"/>
                    <a:pt x="379" y="52"/>
                  </a:cubicBezTo>
                  <a:cubicBezTo>
                    <a:pt x="381" y="52"/>
                    <a:pt x="382" y="52"/>
                    <a:pt x="375" y="51"/>
                  </a:cubicBezTo>
                  <a:cubicBezTo>
                    <a:pt x="377" y="51"/>
                    <a:pt x="378" y="51"/>
                    <a:pt x="381" y="52"/>
                  </a:cubicBezTo>
                  <a:cubicBezTo>
                    <a:pt x="381" y="52"/>
                    <a:pt x="380" y="52"/>
                    <a:pt x="379" y="52"/>
                  </a:cubicBezTo>
                  <a:cubicBezTo>
                    <a:pt x="388" y="53"/>
                    <a:pt x="389" y="54"/>
                    <a:pt x="398" y="56"/>
                  </a:cubicBezTo>
                  <a:cubicBezTo>
                    <a:pt x="399" y="56"/>
                    <a:pt x="400" y="56"/>
                    <a:pt x="399" y="56"/>
                  </a:cubicBezTo>
                  <a:cubicBezTo>
                    <a:pt x="392" y="54"/>
                    <a:pt x="385" y="52"/>
                    <a:pt x="379" y="51"/>
                  </a:cubicBezTo>
                  <a:cubicBezTo>
                    <a:pt x="375" y="50"/>
                    <a:pt x="372" y="50"/>
                    <a:pt x="369" y="49"/>
                  </a:cubicBezTo>
                  <a:cubicBezTo>
                    <a:pt x="367" y="49"/>
                    <a:pt x="367" y="49"/>
                    <a:pt x="365" y="48"/>
                  </a:cubicBezTo>
                  <a:cubicBezTo>
                    <a:pt x="363" y="48"/>
                    <a:pt x="360" y="48"/>
                    <a:pt x="358" y="48"/>
                  </a:cubicBezTo>
                  <a:cubicBezTo>
                    <a:pt x="353" y="47"/>
                    <a:pt x="353" y="47"/>
                    <a:pt x="353" y="47"/>
                  </a:cubicBezTo>
                  <a:cubicBezTo>
                    <a:pt x="345" y="46"/>
                    <a:pt x="336" y="46"/>
                    <a:pt x="327" y="45"/>
                  </a:cubicBezTo>
                  <a:cubicBezTo>
                    <a:pt x="321" y="45"/>
                    <a:pt x="314" y="45"/>
                    <a:pt x="307" y="46"/>
                  </a:cubicBezTo>
                  <a:cubicBezTo>
                    <a:pt x="310" y="45"/>
                    <a:pt x="315" y="45"/>
                    <a:pt x="320" y="45"/>
                  </a:cubicBezTo>
                  <a:cubicBezTo>
                    <a:pt x="337" y="45"/>
                    <a:pt x="357" y="46"/>
                    <a:pt x="371" y="49"/>
                  </a:cubicBezTo>
                  <a:cubicBezTo>
                    <a:pt x="372" y="49"/>
                    <a:pt x="369" y="48"/>
                    <a:pt x="368" y="48"/>
                  </a:cubicBezTo>
                  <a:cubicBezTo>
                    <a:pt x="363" y="47"/>
                    <a:pt x="360" y="47"/>
                    <a:pt x="356" y="46"/>
                  </a:cubicBezTo>
                  <a:cubicBezTo>
                    <a:pt x="354" y="46"/>
                    <a:pt x="357" y="46"/>
                    <a:pt x="355" y="46"/>
                  </a:cubicBezTo>
                  <a:cubicBezTo>
                    <a:pt x="345" y="45"/>
                    <a:pt x="335" y="45"/>
                    <a:pt x="323" y="45"/>
                  </a:cubicBezTo>
                  <a:cubicBezTo>
                    <a:pt x="322" y="44"/>
                    <a:pt x="319" y="44"/>
                    <a:pt x="321" y="44"/>
                  </a:cubicBezTo>
                  <a:cubicBezTo>
                    <a:pt x="319" y="44"/>
                    <a:pt x="319" y="44"/>
                    <a:pt x="317" y="44"/>
                  </a:cubicBezTo>
                  <a:cubicBezTo>
                    <a:pt x="314" y="44"/>
                    <a:pt x="318" y="44"/>
                    <a:pt x="317" y="44"/>
                  </a:cubicBezTo>
                  <a:cubicBezTo>
                    <a:pt x="314" y="44"/>
                    <a:pt x="310" y="45"/>
                    <a:pt x="308" y="45"/>
                  </a:cubicBezTo>
                  <a:cubicBezTo>
                    <a:pt x="294" y="46"/>
                    <a:pt x="282" y="47"/>
                    <a:pt x="266" y="50"/>
                  </a:cubicBezTo>
                  <a:cubicBezTo>
                    <a:pt x="276" y="48"/>
                    <a:pt x="290" y="46"/>
                    <a:pt x="305" y="45"/>
                  </a:cubicBezTo>
                  <a:cubicBezTo>
                    <a:pt x="308" y="44"/>
                    <a:pt x="304" y="45"/>
                    <a:pt x="307" y="44"/>
                  </a:cubicBezTo>
                  <a:cubicBezTo>
                    <a:pt x="311" y="44"/>
                    <a:pt x="314" y="44"/>
                    <a:pt x="318" y="44"/>
                  </a:cubicBezTo>
                  <a:cubicBezTo>
                    <a:pt x="328" y="44"/>
                    <a:pt x="328" y="44"/>
                    <a:pt x="328" y="44"/>
                  </a:cubicBezTo>
                  <a:cubicBezTo>
                    <a:pt x="333" y="44"/>
                    <a:pt x="338" y="44"/>
                    <a:pt x="343" y="44"/>
                  </a:cubicBezTo>
                  <a:cubicBezTo>
                    <a:pt x="348" y="45"/>
                    <a:pt x="351" y="45"/>
                    <a:pt x="356" y="45"/>
                  </a:cubicBezTo>
                  <a:cubicBezTo>
                    <a:pt x="358" y="46"/>
                    <a:pt x="358" y="45"/>
                    <a:pt x="361" y="46"/>
                  </a:cubicBezTo>
                  <a:cubicBezTo>
                    <a:pt x="362" y="46"/>
                    <a:pt x="357" y="45"/>
                    <a:pt x="360" y="45"/>
                  </a:cubicBezTo>
                  <a:cubicBezTo>
                    <a:pt x="363" y="46"/>
                    <a:pt x="360" y="45"/>
                    <a:pt x="362" y="46"/>
                  </a:cubicBezTo>
                  <a:cubicBezTo>
                    <a:pt x="365" y="46"/>
                    <a:pt x="366" y="46"/>
                    <a:pt x="368" y="46"/>
                  </a:cubicBezTo>
                  <a:cubicBezTo>
                    <a:pt x="375" y="48"/>
                    <a:pt x="382" y="49"/>
                    <a:pt x="389" y="51"/>
                  </a:cubicBezTo>
                  <a:cubicBezTo>
                    <a:pt x="391" y="51"/>
                    <a:pt x="386" y="50"/>
                    <a:pt x="388" y="50"/>
                  </a:cubicBezTo>
                  <a:cubicBezTo>
                    <a:pt x="391" y="51"/>
                    <a:pt x="401" y="54"/>
                    <a:pt x="403" y="54"/>
                  </a:cubicBezTo>
                  <a:cubicBezTo>
                    <a:pt x="411" y="57"/>
                    <a:pt x="415" y="58"/>
                    <a:pt x="424" y="61"/>
                  </a:cubicBezTo>
                  <a:cubicBezTo>
                    <a:pt x="427" y="63"/>
                    <a:pt x="424" y="61"/>
                    <a:pt x="426" y="62"/>
                  </a:cubicBezTo>
                  <a:cubicBezTo>
                    <a:pt x="431" y="64"/>
                    <a:pt x="434" y="65"/>
                    <a:pt x="440" y="68"/>
                  </a:cubicBezTo>
                  <a:cubicBezTo>
                    <a:pt x="444" y="69"/>
                    <a:pt x="450" y="72"/>
                    <a:pt x="455" y="75"/>
                  </a:cubicBezTo>
                  <a:cubicBezTo>
                    <a:pt x="455" y="74"/>
                    <a:pt x="452" y="73"/>
                    <a:pt x="449" y="71"/>
                  </a:cubicBezTo>
                  <a:cubicBezTo>
                    <a:pt x="451" y="72"/>
                    <a:pt x="456" y="75"/>
                    <a:pt x="458" y="76"/>
                  </a:cubicBezTo>
                  <a:cubicBezTo>
                    <a:pt x="466" y="80"/>
                    <a:pt x="473" y="84"/>
                    <a:pt x="480" y="91"/>
                  </a:cubicBezTo>
                  <a:cubicBezTo>
                    <a:pt x="486" y="97"/>
                    <a:pt x="492" y="105"/>
                    <a:pt x="495" y="116"/>
                  </a:cubicBezTo>
                  <a:cubicBezTo>
                    <a:pt x="496" y="119"/>
                    <a:pt x="497" y="120"/>
                    <a:pt x="498" y="123"/>
                  </a:cubicBezTo>
                  <a:cubicBezTo>
                    <a:pt x="498" y="124"/>
                    <a:pt x="498" y="124"/>
                    <a:pt x="498" y="123"/>
                  </a:cubicBezTo>
                  <a:cubicBezTo>
                    <a:pt x="498" y="126"/>
                    <a:pt x="499" y="130"/>
                    <a:pt x="499" y="134"/>
                  </a:cubicBezTo>
                  <a:cubicBezTo>
                    <a:pt x="500" y="136"/>
                    <a:pt x="500" y="139"/>
                    <a:pt x="500" y="141"/>
                  </a:cubicBezTo>
                  <a:cubicBezTo>
                    <a:pt x="500" y="143"/>
                    <a:pt x="500" y="146"/>
                    <a:pt x="500" y="148"/>
                  </a:cubicBezTo>
                  <a:close/>
                  <a:moveTo>
                    <a:pt x="385" y="50"/>
                  </a:moveTo>
                  <a:cubicBezTo>
                    <a:pt x="380" y="49"/>
                    <a:pt x="378" y="49"/>
                    <a:pt x="371" y="47"/>
                  </a:cubicBezTo>
                  <a:cubicBezTo>
                    <a:pt x="369" y="47"/>
                    <a:pt x="367" y="47"/>
                    <a:pt x="364" y="46"/>
                  </a:cubicBezTo>
                  <a:cubicBezTo>
                    <a:pt x="363" y="47"/>
                    <a:pt x="354" y="45"/>
                    <a:pt x="354" y="46"/>
                  </a:cubicBezTo>
                  <a:cubicBezTo>
                    <a:pt x="359" y="46"/>
                    <a:pt x="362" y="47"/>
                    <a:pt x="365" y="47"/>
                  </a:cubicBezTo>
                  <a:cubicBezTo>
                    <a:pt x="367" y="47"/>
                    <a:pt x="364" y="47"/>
                    <a:pt x="366" y="47"/>
                  </a:cubicBezTo>
                  <a:cubicBezTo>
                    <a:pt x="370" y="48"/>
                    <a:pt x="380" y="49"/>
                    <a:pt x="386" y="51"/>
                  </a:cubicBezTo>
                  <a:cubicBezTo>
                    <a:pt x="386" y="51"/>
                    <a:pt x="384" y="50"/>
                    <a:pt x="385" y="50"/>
                  </a:cubicBezTo>
                  <a:close/>
                  <a:moveTo>
                    <a:pt x="387" y="51"/>
                  </a:moveTo>
                  <a:cubicBezTo>
                    <a:pt x="387" y="51"/>
                    <a:pt x="388" y="51"/>
                    <a:pt x="388" y="51"/>
                  </a:cubicBezTo>
                  <a:cubicBezTo>
                    <a:pt x="392" y="52"/>
                    <a:pt x="389" y="51"/>
                    <a:pt x="387" y="51"/>
                  </a:cubicBezTo>
                  <a:close/>
                  <a:moveTo>
                    <a:pt x="391" y="61"/>
                  </a:moveTo>
                  <a:cubicBezTo>
                    <a:pt x="391" y="61"/>
                    <a:pt x="391" y="61"/>
                    <a:pt x="391" y="61"/>
                  </a:cubicBezTo>
                  <a:cubicBezTo>
                    <a:pt x="391" y="61"/>
                    <a:pt x="391" y="61"/>
                    <a:pt x="391" y="61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ffectLst>
              <a:outerShdw blurRad="50800" dist="25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0000"/>
                </a:solidFill>
              </a:endParaRPr>
            </a:p>
          </p:txBody>
        </p:sp>
      </p:grpSp>
      <p:sp>
        <p:nvSpPr>
          <p:cNvPr id="17" name="CasellaDiTesto 16"/>
          <p:cNvSpPr txBox="1"/>
          <p:nvPr/>
        </p:nvSpPr>
        <p:spPr>
          <a:xfrm>
            <a:off x="259297" y="1311829"/>
            <a:ext cx="765466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</a:pPr>
            <a:r>
              <a:rPr lang="it-IT" sz="2300" b="1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Desiderata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:</a:t>
            </a:r>
          </a:p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One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topological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cylinder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for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each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skeleton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bone</a:t>
            </a:r>
          </a:p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Skeleton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bone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cylinder’s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axis</a:t>
            </a:r>
            <a:endParaRPr lang="it-IT" sz="2300" dirty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Adjacent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cylinders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touch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at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shared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cylinders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’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bases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914400" lvl="1" indent="-457200">
              <a:buSzPct val="60000"/>
              <a:buFont typeface="Lucida Grande"/>
              <a:buChar char="▶"/>
            </a:pP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</p:txBody>
      </p:sp>
    </p:spTree>
    <p:extLst>
      <p:ext uri="{BB962C8B-B14F-4D97-AF65-F5344CB8AC3E}">
        <p14:creationId xmlns:p14="http://schemas.microsoft.com/office/powerpoint/2010/main" val="368687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nettore 1 5"/>
          <p:cNvCxnSpPr/>
          <p:nvPr/>
        </p:nvCxnSpPr>
        <p:spPr>
          <a:xfrm>
            <a:off x="374072" y="1031961"/>
            <a:ext cx="8285019" cy="0"/>
          </a:xfrm>
          <a:prstGeom prst="line">
            <a:avLst/>
          </a:prstGeom>
          <a:ln w="381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ttangolo 6"/>
          <p:cNvSpPr/>
          <p:nvPr/>
        </p:nvSpPr>
        <p:spPr>
          <a:xfrm>
            <a:off x="259297" y="224011"/>
            <a:ext cx="412645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baseline="30000" dirty="0" smtClean="0">
                <a:solidFill>
                  <a:srgbClr val="003D6C"/>
                </a:solidFill>
                <a:latin typeface="Candara"/>
                <a:cs typeface="Candara"/>
              </a:rPr>
              <a:t>Multiple </a:t>
            </a:r>
            <a:r>
              <a:rPr lang="fr-FR" sz="6000" b="1" baseline="30000" dirty="0" err="1" smtClean="0">
                <a:solidFill>
                  <a:srgbClr val="003D6C"/>
                </a:solidFill>
                <a:latin typeface="Candara"/>
                <a:cs typeface="Candara"/>
              </a:rPr>
              <a:t>cylinders</a:t>
            </a:r>
            <a:endParaRPr lang="it-IT" sz="60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6609332" y="6481653"/>
            <a:ext cx="2534668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S3PM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 20/06/2017  Berkeley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" y="6389764"/>
            <a:ext cx="451081" cy="433636"/>
          </a:xfrm>
          <a:prstGeom prst="rect">
            <a:avLst/>
          </a:prstGeom>
        </p:spPr>
      </p:pic>
      <p:sp>
        <p:nvSpPr>
          <p:cNvPr id="10" name="CasellaDiTesto 9"/>
          <p:cNvSpPr txBox="1"/>
          <p:nvPr/>
        </p:nvSpPr>
        <p:spPr>
          <a:xfrm>
            <a:off x="259297" y="1311829"/>
            <a:ext cx="765466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</a:pPr>
            <a:r>
              <a:rPr lang="it-IT" sz="2300" b="1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Desiderata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:</a:t>
            </a:r>
          </a:p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One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topological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cylinder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for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each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skeleton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bone</a:t>
            </a:r>
          </a:p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Skeleton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bone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cylinder’s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axis</a:t>
            </a:r>
            <a:endParaRPr lang="it-IT" sz="2300" dirty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Adjacent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cylinders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touch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at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shared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cylinders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’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bases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914400" lvl="1" indent="-457200">
              <a:buSzPct val="60000"/>
              <a:buFont typeface="Lucida Grande"/>
              <a:buChar char="▶"/>
            </a:pP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</p:txBody>
      </p:sp>
      <p:pic>
        <p:nvPicPr>
          <p:cNvPr id="11" name="Immagin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726" y="4686328"/>
            <a:ext cx="4886826" cy="751819"/>
          </a:xfrm>
          <a:prstGeom prst="rect">
            <a:avLst/>
          </a:prstGeom>
        </p:spPr>
      </p:pic>
      <p:grpSp>
        <p:nvGrpSpPr>
          <p:cNvPr id="2" name="Gruppo 1"/>
          <p:cNvGrpSpPr/>
          <p:nvPr/>
        </p:nvGrpSpPr>
        <p:grpSpPr>
          <a:xfrm>
            <a:off x="2186737" y="5154376"/>
            <a:ext cx="1041997" cy="908810"/>
            <a:chOff x="2186737" y="5268676"/>
            <a:chExt cx="1041997" cy="908810"/>
          </a:xfrm>
        </p:grpSpPr>
        <p:sp>
          <p:nvSpPr>
            <p:cNvPr id="17" name="Parentesi graffa chiusa 16"/>
            <p:cNvSpPr/>
            <p:nvPr/>
          </p:nvSpPr>
          <p:spPr>
            <a:xfrm rot="5400000">
              <a:off x="2565851" y="5002124"/>
              <a:ext cx="283771" cy="816875"/>
            </a:xfrm>
            <a:prstGeom prst="rightBrace">
              <a:avLst>
                <a:gd name="adj1" fmla="val 71748"/>
                <a:gd name="adj2" fmla="val 50000"/>
              </a:avLst>
            </a:prstGeom>
            <a:ln w="50800">
              <a:solidFill>
                <a:srgbClr val="003D6C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8" name="Rettangolo 17"/>
            <p:cNvSpPr/>
            <p:nvPr/>
          </p:nvSpPr>
          <p:spPr>
            <a:xfrm>
              <a:off x="2186737" y="5654266"/>
              <a:ext cx="104199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sz="14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TET-BONE</a:t>
              </a:r>
              <a:br>
                <a:rPr lang="it-IT" sz="14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</a:br>
              <a:r>
                <a:rPr lang="it-IT" sz="14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DISTANCE</a:t>
              </a:r>
              <a:endParaRPr lang="it-IT" sz="1400" b="1" dirty="0">
                <a:solidFill>
                  <a:srgbClr val="003D6C"/>
                </a:solidFill>
              </a:endParaRPr>
            </a:p>
          </p:txBody>
        </p:sp>
      </p:grpSp>
      <p:sp>
        <p:nvSpPr>
          <p:cNvPr id="21" name="CasellaDiTesto 20"/>
          <p:cNvSpPr txBox="1"/>
          <p:nvPr/>
        </p:nvSpPr>
        <p:spPr>
          <a:xfrm>
            <a:off x="259297" y="2979332"/>
            <a:ext cx="765466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</a:pPr>
            <a:r>
              <a:rPr lang="it-IT" sz="2300" b="1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Discrete </a:t>
            </a:r>
            <a:r>
              <a:rPr lang="it-IT" sz="2300" b="1" i="1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optimization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: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constrained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labeling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of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dual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mesh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One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label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for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each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skeleton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bone</a:t>
            </a:r>
          </a:p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One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node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for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each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tetrahedron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One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arc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for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each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pair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of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adj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tets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</p:txBody>
      </p:sp>
      <p:grpSp>
        <p:nvGrpSpPr>
          <p:cNvPr id="3" name="Gruppo 2"/>
          <p:cNvGrpSpPr/>
          <p:nvPr/>
        </p:nvGrpSpPr>
        <p:grpSpPr>
          <a:xfrm>
            <a:off x="3659925" y="5154375"/>
            <a:ext cx="2841862" cy="1386592"/>
            <a:chOff x="3659925" y="5268675"/>
            <a:chExt cx="2841862" cy="1386592"/>
          </a:xfrm>
        </p:grpSpPr>
        <p:sp>
          <p:nvSpPr>
            <p:cNvPr id="19" name="Parentesi graffa chiusa 18"/>
            <p:cNvSpPr/>
            <p:nvPr/>
          </p:nvSpPr>
          <p:spPr>
            <a:xfrm rot="5400000">
              <a:off x="4891375" y="4521252"/>
              <a:ext cx="265594" cy="1760439"/>
            </a:xfrm>
            <a:prstGeom prst="rightBrace">
              <a:avLst>
                <a:gd name="adj1" fmla="val 71748"/>
                <a:gd name="adj2" fmla="val 50000"/>
              </a:avLst>
            </a:prstGeom>
            <a:ln w="50800">
              <a:solidFill>
                <a:srgbClr val="003D6C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0" name="Rettangolo 19"/>
            <p:cNvSpPr/>
            <p:nvPr/>
          </p:nvSpPr>
          <p:spPr>
            <a:xfrm>
              <a:off x="3659925" y="5643617"/>
              <a:ext cx="272849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sz="1400" b="1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STRUCTURAL CONSTRAINTS</a:t>
              </a:r>
              <a:endParaRPr lang="it-IT" sz="1400" b="1" dirty="0">
                <a:solidFill>
                  <a:srgbClr val="003D6C"/>
                </a:solidFill>
              </a:endParaRPr>
            </a:p>
          </p:txBody>
        </p:sp>
        <p:pic>
          <p:nvPicPr>
            <p:cNvPr id="25" name="Immagine 2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51093" y="5945458"/>
              <a:ext cx="2550694" cy="7098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3943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nettore 1 5"/>
          <p:cNvCxnSpPr/>
          <p:nvPr/>
        </p:nvCxnSpPr>
        <p:spPr>
          <a:xfrm>
            <a:off x="374072" y="1031961"/>
            <a:ext cx="8285019" cy="0"/>
          </a:xfrm>
          <a:prstGeom prst="line">
            <a:avLst/>
          </a:prstGeom>
          <a:ln w="381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ttangolo 6"/>
          <p:cNvSpPr/>
          <p:nvPr/>
        </p:nvSpPr>
        <p:spPr>
          <a:xfrm>
            <a:off x="259297" y="224011"/>
            <a:ext cx="177965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baseline="30000" dirty="0" err="1" smtClean="0">
                <a:solidFill>
                  <a:srgbClr val="003D6C"/>
                </a:solidFill>
                <a:latin typeface="Candara"/>
                <a:cs typeface="Candara"/>
              </a:rPr>
              <a:t>Results</a:t>
            </a:r>
            <a:endParaRPr lang="it-IT" sz="60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6609332" y="6481653"/>
            <a:ext cx="2534668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S3PM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 20/06/2017  Berkeley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" y="6389764"/>
            <a:ext cx="451081" cy="433636"/>
          </a:xfrm>
          <a:prstGeom prst="rect">
            <a:avLst/>
          </a:prstGeom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330" y="2057343"/>
            <a:ext cx="1922483" cy="1423970"/>
          </a:xfrm>
          <a:prstGeom prst="rect">
            <a:avLst/>
          </a:prstGeom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30" y="3971291"/>
            <a:ext cx="1567323" cy="2352670"/>
          </a:xfrm>
          <a:prstGeom prst="rect">
            <a:avLst/>
          </a:prstGeom>
        </p:spPr>
      </p:pic>
      <p:grpSp>
        <p:nvGrpSpPr>
          <p:cNvPr id="2" name="Gruppo 1"/>
          <p:cNvGrpSpPr/>
          <p:nvPr/>
        </p:nvGrpSpPr>
        <p:grpSpPr>
          <a:xfrm>
            <a:off x="1973152" y="1896666"/>
            <a:ext cx="6916848" cy="4556370"/>
            <a:chOff x="1973152" y="1896666"/>
            <a:chExt cx="6916848" cy="4556370"/>
          </a:xfrm>
        </p:grpSpPr>
        <p:grpSp>
          <p:nvGrpSpPr>
            <p:cNvPr id="42" name="Gruppo 41"/>
            <p:cNvGrpSpPr/>
            <p:nvPr/>
          </p:nvGrpSpPr>
          <p:grpSpPr>
            <a:xfrm>
              <a:off x="6713639" y="1896666"/>
              <a:ext cx="2176361" cy="1643877"/>
              <a:chOff x="6581072" y="1412435"/>
              <a:chExt cx="2501374" cy="1889369"/>
            </a:xfrm>
          </p:grpSpPr>
          <p:pic>
            <p:nvPicPr>
              <p:cNvPr id="13" name="Immagine 12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581072" y="1412435"/>
                <a:ext cx="2501374" cy="1761488"/>
              </a:xfrm>
              <a:prstGeom prst="rect">
                <a:avLst/>
              </a:prstGeom>
            </p:spPr>
          </p:pic>
          <p:pic>
            <p:nvPicPr>
              <p:cNvPr id="33" name="Immagine 32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31759" y="2957250"/>
                <a:ext cx="304019" cy="344554"/>
              </a:xfrm>
              <a:prstGeom prst="rect">
                <a:avLst/>
              </a:prstGeom>
            </p:spPr>
          </p:pic>
        </p:grpSp>
        <p:grpSp>
          <p:nvGrpSpPr>
            <p:cNvPr id="41" name="Gruppo 40"/>
            <p:cNvGrpSpPr/>
            <p:nvPr/>
          </p:nvGrpSpPr>
          <p:grpSpPr>
            <a:xfrm>
              <a:off x="4277615" y="1923334"/>
              <a:ext cx="2489056" cy="1776156"/>
              <a:chOff x="4194860" y="1399879"/>
              <a:chExt cx="2860766" cy="2041403"/>
            </a:xfrm>
          </p:grpSpPr>
          <p:pic>
            <p:nvPicPr>
              <p:cNvPr id="28" name="Immagine 27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94860" y="1399879"/>
                <a:ext cx="2860766" cy="2041403"/>
              </a:xfrm>
              <a:prstGeom prst="rect">
                <a:avLst/>
              </a:prstGeom>
            </p:spPr>
          </p:pic>
          <p:pic>
            <p:nvPicPr>
              <p:cNvPr id="34" name="Immagine 33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54219" y="2957250"/>
                <a:ext cx="314153" cy="374956"/>
              </a:xfrm>
              <a:prstGeom prst="rect">
                <a:avLst/>
              </a:prstGeom>
            </p:spPr>
          </p:pic>
        </p:grpSp>
        <p:grpSp>
          <p:nvGrpSpPr>
            <p:cNvPr id="40" name="Gruppo 39"/>
            <p:cNvGrpSpPr/>
            <p:nvPr/>
          </p:nvGrpSpPr>
          <p:grpSpPr>
            <a:xfrm>
              <a:off x="1973152" y="2041506"/>
              <a:ext cx="2400388" cy="1499035"/>
              <a:chOff x="1793890" y="1578906"/>
              <a:chExt cx="2758856" cy="1722898"/>
            </a:xfrm>
          </p:grpSpPr>
          <p:pic>
            <p:nvPicPr>
              <p:cNvPr id="27" name="Immagine 26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703660">
                <a:off x="1793890" y="1578906"/>
                <a:ext cx="2758856" cy="1459953"/>
              </a:xfrm>
              <a:prstGeom prst="rect">
                <a:avLst/>
              </a:prstGeom>
            </p:spPr>
          </p:pic>
          <p:pic>
            <p:nvPicPr>
              <p:cNvPr id="35" name="Immagine 34"/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26296" y="2957250"/>
                <a:ext cx="304019" cy="344554"/>
              </a:xfrm>
              <a:prstGeom prst="rect">
                <a:avLst/>
              </a:prstGeom>
            </p:spPr>
          </p:pic>
        </p:grpSp>
        <p:grpSp>
          <p:nvGrpSpPr>
            <p:cNvPr id="45" name="Gruppo 44"/>
            <p:cNvGrpSpPr/>
            <p:nvPr/>
          </p:nvGrpSpPr>
          <p:grpSpPr>
            <a:xfrm>
              <a:off x="7098954" y="4047428"/>
              <a:ext cx="1673324" cy="2334796"/>
              <a:chOff x="7151691" y="3644157"/>
              <a:chExt cx="1923215" cy="2683469"/>
            </a:xfrm>
          </p:grpSpPr>
          <p:pic>
            <p:nvPicPr>
              <p:cNvPr id="32" name="Immagine 31"/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51691" y="3644157"/>
                <a:ext cx="1923215" cy="2683469"/>
              </a:xfrm>
              <a:prstGeom prst="rect">
                <a:avLst/>
              </a:prstGeom>
            </p:spPr>
          </p:pic>
          <p:pic>
            <p:nvPicPr>
              <p:cNvPr id="36" name="Immagine 35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77414" y="5729324"/>
                <a:ext cx="304019" cy="344554"/>
              </a:xfrm>
              <a:prstGeom prst="rect">
                <a:avLst/>
              </a:prstGeom>
            </p:spPr>
          </p:pic>
        </p:grpSp>
        <p:grpSp>
          <p:nvGrpSpPr>
            <p:cNvPr id="44" name="Gruppo 43"/>
            <p:cNvGrpSpPr/>
            <p:nvPr/>
          </p:nvGrpSpPr>
          <p:grpSpPr>
            <a:xfrm>
              <a:off x="4513550" y="4392173"/>
              <a:ext cx="2406146" cy="1822302"/>
              <a:chOff x="4333948" y="4085983"/>
              <a:chExt cx="2765475" cy="2094441"/>
            </a:xfrm>
          </p:grpSpPr>
          <p:pic>
            <p:nvPicPr>
              <p:cNvPr id="31" name="Immagine 30"/>
              <p:cNvPicPr>
                <a:picLocks noChangeAspect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33948" y="4085983"/>
                <a:ext cx="2765475" cy="2094441"/>
              </a:xfrm>
              <a:prstGeom prst="rect">
                <a:avLst/>
              </a:prstGeom>
            </p:spPr>
          </p:pic>
          <p:pic>
            <p:nvPicPr>
              <p:cNvPr id="37" name="Immagine 36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67442" y="5734451"/>
                <a:ext cx="314153" cy="374956"/>
              </a:xfrm>
              <a:prstGeom prst="rect">
                <a:avLst/>
              </a:prstGeom>
            </p:spPr>
          </p:pic>
        </p:grpSp>
        <p:grpSp>
          <p:nvGrpSpPr>
            <p:cNvPr id="43" name="Gruppo 42"/>
            <p:cNvGrpSpPr/>
            <p:nvPr/>
          </p:nvGrpSpPr>
          <p:grpSpPr>
            <a:xfrm>
              <a:off x="2316248" y="4064177"/>
              <a:ext cx="2076162" cy="2388859"/>
              <a:chOff x="2027015" y="3644157"/>
              <a:chExt cx="2386212" cy="2745607"/>
            </a:xfrm>
          </p:grpSpPr>
          <p:pic>
            <p:nvPicPr>
              <p:cNvPr id="30" name="Immagine 29"/>
              <p:cNvPicPr>
                <a:picLocks noChangeAspect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27015" y="3644157"/>
                <a:ext cx="2386212" cy="2745607"/>
              </a:xfrm>
              <a:prstGeom prst="rect">
                <a:avLst/>
              </a:prstGeom>
            </p:spPr>
          </p:pic>
          <p:pic>
            <p:nvPicPr>
              <p:cNvPr id="38" name="Immagine 37"/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69128" y="5729324"/>
                <a:ext cx="304019" cy="344554"/>
              </a:xfrm>
              <a:prstGeom prst="rect">
                <a:avLst/>
              </a:prstGeom>
            </p:spPr>
          </p:pic>
        </p:grpSp>
      </p:grpSp>
      <p:sp>
        <p:nvSpPr>
          <p:cNvPr id="46" name="CasellaDiTesto 45"/>
          <p:cNvSpPr txBox="1"/>
          <p:nvPr/>
        </p:nvSpPr>
        <p:spPr>
          <a:xfrm>
            <a:off x="259297" y="1311829"/>
            <a:ext cx="7654660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</a:pP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Gallery of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results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: from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decomposition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to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harmonic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maps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</p:txBody>
      </p:sp>
    </p:spTree>
    <p:extLst>
      <p:ext uri="{BB962C8B-B14F-4D97-AF65-F5344CB8AC3E}">
        <p14:creationId xmlns:p14="http://schemas.microsoft.com/office/powerpoint/2010/main" val="156335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nettore 1 5"/>
          <p:cNvCxnSpPr/>
          <p:nvPr/>
        </p:nvCxnSpPr>
        <p:spPr>
          <a:xfrm>
            <a:off x="374072" y="1031961"/>
            <a:ext cx="8285019" cy="0"/>
          </a:xfrm>
          <a:prstGeom prst="line">
            <a:avLst/>
          </a:prstGeom>
          <a:ln w="381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ttangolo 6"/>
          <p:cNvSpPr/>
          <p:nvPr/>
        </p:nvSpPr>
        <p:spPr>
          <a:xfrm>
            <a:off x="259297" y="224011"/>
            <a:ext cx="247696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baseline="30000" dirty="0" err="1" smtClean="0">
                <a:solidFill>
                  <a:srgbClr val="003D6C"/>
                </a:solidFill>
                <a:latin typeface="Candara"/>
                <a:cs typeface="Candara"/>
              </a:rPr>
              <a:t>Continuity</a:t>
            </a:r>
            <a:endParaRPr lang="it-IT" sz="60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6609332" y="6481653"/>
            <a:ext cx="2534668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S3PM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 20/06/2017  Berkeley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" y="6389764"/>
            <a:ext cx="451081" cy="433636"/>
          </a:xfrm>
          <a:prstGeom prst="rect">
            <a:avLst/>
          </a:prstGeom>
        </p:spPr>
      </p:pic>
      <p:grpSp>
        <p:nvGrpSpPr>
          <p:cNvPr id="2" name="Gruppo 1"/>
          <p:cNvGrpSpPr/>
          <p:nvPr/>
        </p:nvGrpSpPr>
        <p:grpSpPr>
          <a:xfrm>
            <a:off x="259297" y="3060188"/>
            <a:ext cx="7617369" cy="3036738"/>
            <a:chOff x="259297" y="3060188"/>
            <a:chExt cx="7617369" cy="3036738"/>
          </a:xfrm>
        </p:grpSpPr>
        <p:pic>
          <p:nvPicPr>
            <p:cNvPr id="10" name="Immagin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297" y="3346953"/>
              <a:ext cx="2201837" cy="2463207"/>
            </a:xfrm>
            <a:prstGeom prst="rect">
              <a:avLst/>
            </a:prstGeom>
          </p:spPr>
        </p:pic>
        <p:pic>
          <p:nvPicPr>
            <p:cNvPr id="11" name="Immagin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5387" y="3060188"/>
              <a:ext cx="5331279" cy="3036738"/>
            </a:xfrm>
            <a:prstGeom prst="rect">
              <a:avLst/>
            </a:prstGeom>
          </p:spPr>
        </p:pic>
      </p:grpSp>
      <p:sp>
        <p:nvSpPr>
          <p:cNvPr id="12" name="CasellaDiTesto 11"/>
          <p:cNvSpPr txBox="1"/>
          <p:nvPr/>
        </p:nvSpPr>
        <p:spPr>
          <a:xfrm>
            <a:off x="259297" y="1311829"/>
            <a:ext cx="8399794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</a:pPr>
            <a:r>
              <a:rPr lang="it-IT" sz="2300" b="1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Single tube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: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harmonic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map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is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     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at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BCs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and       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elsewhere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457200" indent="-457200">
              <a:buSzPct val="60000"/>
              <a:buFont typeface="Lucida Grande"/>
              <a:buChar char="▶"/>
            </a:pPr>
            <a:r>
              <a:rPr lang="it-IT" sz="2300" b="1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Multi </a:t>
            </a:r>
            <a:r>
              <a:rPr lang="it-IT" sz="2300" b="1" i="1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tubes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: </a:t>
            </a:r>
          </a:p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Radius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and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height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can be made      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across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adjacent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tubes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</p:txBody>
      </p:sp>
      <p:grpSp>
        <p:nvGrpSpPr>
          <p:cNvPr id="3" name="Gruppo 2"/>
          <p:cNvGrpSpPr/>
          <p:nvPr/>
        </p:nvGrpSpPr>
        <p:grpSpPr>
          <a:xfrm>
            <a:off x="4419053" y="1325007"/>
            <a:ext cx="2079855" cy="305346"/>
            <a:chOff x="4419053" y="1325007"/>
            <a:chExt cx="2079855" cy="305346"/>
          </a:xfrm>
        </p:grpSpPr>
        <p:pic>
          <p:nvPicPr>
            <p:cNvPr id="13" name="Immagine 1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93563" y="1325007"/>
              <a:ext cx="305345" cy="305345"/>
            </a:xfrm>
            <a:prstGeom prst="rect">
              <a:avLst/>
            </a:prstGeom>
          </p:spPr>
        </p:pic>
        <p:pic>
          <p:nvPicPr>
            <p:cNvPr id="14" name="Immagine 1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19053" y="1325008"/>
              <a:ext cx="314598" cy="305345"/>
            </a:xfrm>
            <a:prstGeom prst="rect">
              <a:avLst/>
            </a:prstGeom>
          </p:spPr>
        </p:pic>
      </p:grpSp>
      <p:pic>
        <p:nvPicPr>
          <p:cNvPr id="15" name="Immagin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0303" y="2033336"/>
            <a:ext cx="314598" cy="305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59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po 37"/>
          <p:cNvGrpSpPr/>
          <p:nvPr/>
        </p:nvGrpSpPr>
        <p:grpSpPr>
          <a:xfrm>
            <a:off x="285418" y="3093968"/>
            <a:ext cx="1877355" cy="3120602"/>
            <a:chOff x="285418" y="3093968"/>
            <a:chExt cx="1877355" cy="3120602"/>
          </a:xfrm>
        </p:grpSpPr>
        <p:pic>
          <p:nvPicPr>
            <p:cNvPr id="16" name="Immagin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87326" flipH="1">
              <a:off x="457667" y="3093968"/>
              <a:ext cx="1705106" cy="3102962"/>
            </a:xfrm>
            <a:prstGeom prst="rect">
              <a:avLst/>
            </a:prstGeom>
          </p:spPr>
        </p:pic>
        <p:grpSp>
          <p:nvGrpSpPr>
            <p:cNvPr id="34" name="Gruppo 33"/>
            <p:cNvGrpSpPr/>
            <p:nvPr/>
          </p:nvGrpSpPr>
          <p:grpSpPr>
            <a:xfrm>
              <a:off x="285418" y="4601792"/>
              <a:ext cx="202682" cy="1612778"/>
              <a:chOff x="8568924" y="4675389"/>
              <a:chExt cx="202682" cy="1612778"/>
            </a:xfrm>
          </p:grpSpPr>
          <p:pic>
            <p:nvPicPr>
              <p:cNvPr id="35" name="Immagine 34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6200000" flipV="1">
                <a:off x="8151759" y="5419731"/>
                <a:ext cx="1014663" cy="149774"/>
              </a:xfrm>
              <a:prstGeom prst="rect">
                <a:avLst/>
              </a:prstGeom>
            </p:spPr>
          </p:pic>
          <p:sp>
            <p:nvSpPr>
              <p:cNvPr id="36" name="Rettangolo 35"/>
              <p:cNvSpPr/>
              <p:nvPr/>
            </p:nvSpPr>
            <p:spPr>
              <a:xfrm>
                <a:off x="8568924" y="4675389"/>
                <a:ext cx="17654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b="1" dirty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1</a:t>
                </a:r>
                <a:endParaRPr lang="it-IT" b="1" dirty="0">
                  <a:solidFill>
                    <a:srgbClr val="003D6C"/>
                  </a:solidFill>
                </a:endParaRPr>
              </a:p>
            </p:txBody>
          </p:sp>
          <p:sp>
            <p:nvSpPr>
              <p:cNvPr id="37" name="Rettangolo 36"/>
              <p:cNvSpPr/>
              <p:nvPr/>
            </p:nvSpPr>
            <p:spPr>
              <a:xfrm>
                <a:off x="8577405" y="5918835"/>
                <a:ext cx="19420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b="1" dirty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0</a:t>
                </a:r>
                <a:endParaRPr lang="it-IT" b="1" dirty="0">
                  <a:solidFill>
                    <a:srgbClr val="003D6C"/>
                  </a:solidFill>
                </a:endParaRPr>
              </a:p>
            </p:txBody>
          </p:sp>
        </p:grpSp>
      </p:grpSp>
      <p:cxnSp>
        <p:nvCxnSpPr>
          <p:cNvPr id="6" name="Connettore 1 5"/>
          <p:cNvCxnSpPr/>
          <p:nvPr/>
        </p:nvCxnSpPr>
        <p:spPr>
          <a:xfrm>
            <a:off x="374072" y="1031961"/>
            <a:ext cx="8285019" cy="0"/>
          </a:xfrm>
          <a:prstGeom prst="line">
            <a:avLst/>
          </a:prstGeom>
          <a:ln w="381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ttangolo 6"/>
          <p:cNvSpPr/>
          <p:nvPr/>
        </p:nvSpPr>
        <p:spPr>
          <a:xfrm>
            <a:off x="259297" y="224011"/>
            <a:ext cx="247696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baseline="30000" dirty="0" err="1" smtClean="0">
                <a:solidFill>
                  <a:srgbClr val="003D6C"/>
                </a:solidFill>
                <a:latin typeface="Candara"/>
                <a:cs typeface="Candara"/>
              </a:rPr>
              <a:t>Continuity</a:t>
            </a:r>
            <a:endParaRPr lang="it-IT" sz="60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6609332" y="6481653"/>
            <a:ext cx="2534668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S3PM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 20/06/2017  Berkeley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" y="6389764"/>
            <a:ext cx="451081" cy="433636"/>
          </a:xfrm>
          <a:prstGeom prst="rect">
            <a:avLst/>
          </a:prstGeom>
        </p:spPr>
      </p:pic>
      <p:sp>
        <p:nvSpPr>
          <p:cNvPr id="12" name="CasellaDiTesto 11"/>
          <p:cNvSpPr txBox="1"/>
          <p:nvPr/>
        </p:nvSpPr>
        <p:spPr>
          <a:xfrm>
            <a:off x="259297" y="1323404"/>
            <a:ext cx="839979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</a:pPr>
            <a:r>
              <a:rPr lang="it-IT" sz="2300" b="1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Single tube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: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harmonic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map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is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     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at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BCs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and       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elsewhere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457200" indent="-457200">
              <a:buSzPct val="60000"/>
              <a:buFont typeface="Lucida Grande"/>
              <a:buChar char="▶"/>
            </a:pPr>
            <a:r>
              <a:rPr lang="it-IT" sz="2300" b="1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Multi </a:t>
            </a:r>
            <a:r>
              <a:rPr lang="it-IT" sz="2300" b="1" i="1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tubes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: </a:t>
            </a:r>
          </a:p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Radius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and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height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can be made      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across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adjacent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tubes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Azimuth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is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still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discontinuous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!</a:t>
            </a:r>
            <a:endParaRPr lang="it-IT" sz="2300" dirty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3563" y="1325007"/>
            <a:ext cx="305345" cy="305345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053" y="1325008"/>
            <a:ext cx="314598" cy="305345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0303" y="2033336"/>
            <a:ext cx="314598" cy="305345"/>
          </a:xfrm>
          <a:prstGeom prst="rect">
            <a:avLst/>
          </a:prstGeom>
        </p:spPr>
      </p:pic>
      <p:grpSp>
        <p:nvGrpSpPr>
          <p:cNvPr id="31" name="Gruppo 30"/>
          <p:cNvGrpSpPr/>
          <p:nvPr/>
        </p:nvGrpSpPr>
        <p:grpSpPr>
          <a:xfrm>
            <a:off x="738790" y="3054844"/>
            <a:ext cx="4837414" cy="2726393"/>
            <a:chOff x="1682721" y="3060188"/>
            <a:chExt cx="4837414" cy="2726393"/>
          </a:xfrm>
        </p:grpSpPr>
        <p:pic>
          <p:nvPicPr>
            <p:cNvPr id="17" name="Immagine 1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958" t="18084" r="17214" b="35557"/>
            <a:stretch/>
          </p:blipFill>
          <p:spPr>
            <a:xfrm flipH="1">
              <a:off x="3787746" y="3085513"/>
              <a:ext cx="2732389" cy="2688400"/>
            </a:xfrm>
            <a:prstGeom prst="rect">
              <a:avLst/>
            </a:prstGeom>
          </p:spPr>
        </p:pic>
        <p:sp>
          <p:nvSpPr>
            <p:cNvPr id="27" name="Rettangolo 26"/>
            <p:cNvSpPr/>
            <p:nvPr/>
          </p:nvSpPr>
          <p:spPr>
            <a:xfrm>
              <a:off x="3787746" y="3065335"/>
              <a:ext cx="2711162" cy="2721246"/>
            </a:xfrm>
            <a:prstGeom prst="rect">
              <a:avLst/>
            </a:prstGeom>
            <a:noFill/>
            <a:ln w="38100">
              <a:solidFill>
                <a:srgbClr val="003D6C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24" name="Connettore 1 23"/>
            <p:cNvCxnSpPr/>
            <p:nvPr/>
          </p:nvCxnSpPr>
          <p:spPr>
            <a:xfrm>
              <a:off x="3101575" y="5061026"/>
              <a:ext cx="686171" cy="725555"/>
            </a:xfrm>
            <a:prstGeom prst="line">
              <a:avLst/>
            </a:prstGeom>
            <a:ln w="38100">
              <a:solidFill>
                <a:srgbClr val="003D6C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Connettore 1 24"/>
            <p:cNvCxnSpPr/>
            <p:nvPr/>
          </p:nvCxnSpPr>
          <p:spPr>
            <a:xfrm flipH="1">
              <a:off x="3101575" y="3060188"/>
              <a:ext cx="686171" cy="576707"/>
            </a:xfrm>
            <a:prstGeom prst="line">
              <a:avLst/>
            </a:prstGeom>
            <a:ln w="38100">
              <a:solidFill>
                <a:srgbClr val="003D6C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Rettangolo 27"/>
            <p:cNvSpPr/>
            <p:nvPr/>
          </p:nvSpPr>
          <p:spPr>
            <a:xfrm>
              <a:off x="1682721" y="3636895"/>
              <a:ext cx="1418854" cy="1424131"/>
            </a:xfrm>
            <a:prstGeom prst="rect">
              <a:avLst/>
            </a:prstGeom>
            <a:noFill/>
            <a:ln w="38100">
              <a:solidFill>
                <a:srgbClr val="003D6C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33" name="CasellaDiTesto 32"/>
          <p:cNvSpPr txBox="1"/>
          <p:nvPr/>
        </p:nvSpPr>
        <p:spPr>
          <a:xfrm>
            <a:off x="5747654" y="3843533"/>
            <a:ext cx="3196321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</a:pPr>
            <a:r>
              <a:rPr lang="it-IT" sz="2300" b="1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Easy </a:t>
            </a:r>
            <a:r>
              <a:rPr lang="it-IT" sz="2300" b="1" i="1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fix</a:t>
            </a:r>
            <a:r>
              <a:rPr lang="it-IT" sz="2300" b="1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: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memorize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/>
            </a:r>
            <a:b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</a:b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pairwise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azimuth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displacement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!</a:t>
            </a:r>
            <a:endParaRPr lang="it-IT" sz="2300" dirty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</p:txBody>
      </p:sp>
    </p:spTree>
    <p:extLst>
      <p:ext uri="{BB962C8B-B14F-4D97-AF65-F5344CB8AC3E}">
        <p14:creationId xmlns:p14="http://schemas.microsoft.com/office/powerpoint/2010/main" val="135627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nettore 1 5"/>
          <p:cNvCxnSpPr/>
          <p:nvPr/>
        </p:nvCxnSpPr>
        <p:spPr>
          <a:xfrm>
            <a:off x="374072" y="1031961"/>
            <a:ext cx="8285019" cy="0"/>
          </a:xfrm>
          <a:prstGeom prst="line">
            <a:avLst/>
          </a:prstGeom>
          <a:ln w="381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ttangolo 6"/>
          <p:cNvSpPr/>
          <p:nvPr/>
        </p:nvSpPr>
        <p:spPr>
          <a:xfrm>
            <a:off x="259297" y="224011"/>
            <a:ext cx="287771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baseline="30000" dirty="0" err="1" smtClean="0">
                <a:solidFill>
                  <a:srgbClr val="003D6C"/>
                </a:solidFill>
                <a:latin typeface="Candara"/>
                <a:cs typeface="Candara"/>
              </a:rPr>
              <a:t>Map</a:t>
            </a:r>
            <a:r>
              <a:rPr lang="fr-FR" sz="6000" b="1" baseline="30000" dirty="0" smtClean="0">
                <a:solidFill>
                  <a:srgbClr val="003D6C"/>
                </a:solidFill>
                <a:latin typeface="Candara"/>
                <a:cs typeface="Candara"/>
              </a:rPr>
              <a:t> control</a:t>
            </a:r>
            <a:endParaRPr lang="it-IT" sz="60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6609332" y="6481653"/>
            <a:ext cx="2534668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S3PM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 20/06/2017  Berkeley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" y="6389764"/>
            <a:ext cx="451081" cy="433636"/>
          </a:xfrm>
          <a:prstGeom prst="rect">
            <a:avLst/>
          </a:prstGeom>
        </p:spPr>
      </p:pic>
      <p:sp>
        <p:nvSpPr>
          <p:cNvPr id="10" name="CasellaDiTesto 9"/>
          <p:cNvSpPr txBox="1"/>
          <p:nvPr/>
        </p:nvSpPr>
        <p:spPr>
          <a:xfrm>
            <a:off x="283783" y="1604284"/>
            <a:ext cx="4575605" cy="398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Skeleton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a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tool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to </a:t>
            </a:r>
            <a:r>
              <a:rPr lang="it-IT" sz="2300" b="1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control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b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</a:br>
            <a:r>
              <a:rPr lang="it-IT" sz="2300" b="1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the </a:t>
            </a:r>
            <a:r>
              <a:rPr lang="it-IT" sz="2300" b="1" i="1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parameterization</a:t>
            </a:r>
            <a:endParaRPr lang="it-IT" sz="2300" b="1" i="1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How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many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curves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?</a:t>
            </a:r>
          </a:p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With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what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shape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?</a:t>
            </a:r>
          </a:p>
          <a:p>
            <a:pPr marL="914400" lvl="1" indent="-457200">
              <a:buSzPct val="60000"/>
              <a:buFont typeface="Lucida Grande"/>
              <a:buChar char="▶"/>
            </a:pP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457200" indent="-457200">
              <a:buSzPct val="60000"/>
              <a:buFont typeface="Lucida Grande"/>
              <a:buChar char="▶"/>
            </a:pPr>
            <a:endParaRPr lang="it-IT" sz="2300" dirty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457200" indent="-457200">
              <a:buSzPct val="60000"/>
              <a:buFont typeface="Lucida Grande"/>
              <a:buChar char="▶"/>
            </a:pP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914400" lvl="1" indent="-457200">
              <a:buSzPct val="60000"/>
              <a:buFont typeface="Lucida Grande"/>
              <a:buChar char="▶"/>
            </a:pPr>
            <a:endParaRPr lang="it-IT" sz="2300" dirty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457200" indent="-457200">
              <a:buSzPct val="60000"/>
              <a:buFont typeface="Lucida Grande"/>
              <a:buChar char="▶"/>
            </a:pPr>
            <a:r>
              <a:rPr lang="it-IT" sz="2300" b="1" i="1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Skeleton</a:t>
            </a:r>
            <a:r>
              <a:rPr lang="it-IT" sz="2300" b="1" i="1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editing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tools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Academic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(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SkelLab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)</a:t>
            </a:r>
          </a:p>
          <a:p>
            <a:pPr marL="914400" lvl="1" indent="-457200">
              <a:buSzPct val="60000"/>
              <a:buFont typeface="Lucida Grande"/>
              <a:buChar char="▶"/>
            </a:pP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Commercial (Maya,</a:t>
            </a:r>
            <a:r>
              <a:rPr lang="mr-IN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…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)</a:t>
            </a:r>
          </a:p>
        </p:txBody>
      </p:sp>
      <p:grpSp>
        <p:nvGrpSpPr>
          <p:cNvPr id="11" name="Gruppo 10"/>
          <p:cNvGrpSpPr/>
          <p:nvPr/>
        </p:nvGrpSpPr>
        <p:grpSpPr>
          <a:xfrm>
            <a:off x="4734083" y="1235031"/>
            <a:ext cx="3876480" cy="2346236"/>
            <a:chOff x="101227" y="1651257"/>
            <a:chExt cx="5788596" cy="3503542"/>
          </a:xfrm>
        </p:grpSpPr>
        <p:pic>
          <p:nvPicPr>
            <p:cNvPr id="12" name="Immagine 11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000" t="2857" r="30152" b="5705"/>
            <a:stretch/>
          </p:blipFill>
          <p:spPr>
            <a:xfrm>
              <a:off x="1832345" y="1787832"/>
              <a:ext cx="2282229" cy="3273069"/>
            </a:xfrm>
            <a:prstGeom prst="rect">
              <a:avLst/>
            </a:prstGeom>
          </p:spPr>
        </p:pic>
        <p:pic>
          <p:nvPicPr>
            <p:cNvPr id="13" name="Immagine 12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310" r="29445"/>
            <a:stretch/>
          </p:blipFill>
          <p:spPr>
            <a:xfrm>
              <a:off x="101227" y="1730708"/>
              <a:ext cx="1914061" cy="3373401"/>
            </a:xfrm>
            <a:prstGeom prst="rect">
              <a:avLst/>
            </a:prstGeom>
          </p:spPr>
        </p:pic>
        <p:pic>
          <p:nvPicPr>
            <p:cNvPr id="14" name="Immagine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87326" flipH="1">
              <a:off x="3964593" y="1651257"/>
              <a:ext cx="1925230" cy="3503542"/>
            </a:xfrm>
            <a:prstGeom prst="rect">
              <a:avLst/>
            </a:prstGeom>
          </p:spPr>
        </p:pic>
      </p:grpSp>
      <p:grpSp>
        <p:nvGrpSpPr>
          <p:cNvPr id="5" name="Gruppo 4"/>
          <p:cNvGrpSpPr/>
          <p:nvPr/>
        </p:nvGrpSpPr>
        <p:grpSpPr>
          <a:xfrm>
            <a:off x="4840360" y="3901418"/>
            <a:ext cx="3852757" cy="2361785"/>
            <a:chOff x="694613" y="2522819"/>
            <a:chExt cx="5095378" cy="3123527"/>
          </a:xfrm>
        </p:grpSpPr>
        <p:pic>
          <p:nvPicPr>
            <p:cNvPr id="2" name="Immagine 1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478" t="7505" r="29045" b="9286"/>
            <a:stretch/>
          </p:blipFill>
          <p:spPr>
            <a:xfrm>
              <a:off x="2453027" y="2538146"/>
              <a:ext cx="1810307" cy="2990935"/>
            </a:xfrm>
            <a:prstGeom prst="rect">
              <a:avLst/>
            </a:prstGeom>
          </p:spPr>
        </p:pic>
        <p:pic>
          <p:nvPicPr>
            <p:cNvPr id="3" name="Immagine 2"/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724" t="9864" r="35865" b="11446"/>
            <a:stretch/>
          </p:blipFill>
          <p:spPr>
            <a:xfrm>
              <a:off x="4176120" y="2522819"/>
              <a:ext cx="1613871" cy="3123527"/>
            </a:xfrm>
            <a:prstGeom prst="rect">
              <a:avLst/>
            </a:prstGeom>
          </p:spPr>
        </p:pic>
        <p:pic>
          <p:nvPicPr>
            <p:cNvPr id="4" name="Immagine 3"/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127" r="28607"/>
            <a:stretch/>
          </p:blipFill>
          <p:spPr>
            <a:xfrm>
              <a:off x="694613" y="2558086"/>
              <a:ext cx="1723704" cy="2892607"/>
            </a:xfrm>
            <a:prstGeom prst="rect">
              <a:avLst/>
            </a:prstGeom>
          </p:spPr>
        </p:pic>
      </p:grpSp>
      <p:grpSp>
        <p:nvGrpSpPr>
          <p:cNvPr id="15" name="Gruppo 14"/>
          <p:cNvGrpSpPr/>
          <p:nvPr/>
        </p:nvGrpSpPr>
        <p:grpSpPr>
          <a:xfrm>
            <a:off x="8782582" y="2790748"/>
            <a:ext cx="202682" cy="1612778"/>
            <a:chOff x="8568924" y="4675389"/>
            <a:chExt cx="202682" cy="1612778"/>
          </a:xfrm>
        </p:grpSpPr>
        <p:pic>
          <p:nvPicPr>
            <p:cNvPr id="16" name="Immagine 15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 flipV="1">
              <a:off x="8151759" y="5419731"/>
              <a:ext cx="1014663" cy="149774"/>
            </a:xfrm>
            <a:prstGeom prst="rect">
              <a:avLst/>
            </a:prstGeom>
          </p:spPr>
        </p:pic>
        <p:sp>
          <p:nvSpPr>
            <p:cNvPr id="17" name="Rettangolo 16"/>
            <p:cNvSpPr/>
            <p:nvPr/>
          </p:nvSpPr>
          <p:spPr>
            <a:xfrm>
              <a:off x="8568924" y="4675389"/>
              <a:ext cx="17654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b="1" dirty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1</a:t>
              </a:r>
              <a:endParaRPr lang="it-IT" b="1" dirty="0">
                <a:solidFill>
                  <a:srgbClr val="003D6C"/>
                </a:solidFill>
              </a:endParaRPr>
            </a:p>
          </p:txBody>
        </p:sp>
        <p:sp>
          <p:nvSpPr>
            <p:cNvPr id="18" name="Rettangolo 17"/>
            <p:cNvSpPr/>
            <p:nvPr/>
          </p:nvSpPr>
          <p:spPr>
            <a:xfrm>
              <a:off x="8577405" y="5918835"/>
              <a:ext cx="19420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t-IT" b="1" dirty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0</a:t>
              </a:r>
              <a:endParaRPr lang="it-IT" b="1" dirty="0">
                <a:solidFill>
                  <a:srgbClr val="003D6C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6978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nettore 1 5"/>
          <p:cNvCxnSpPr/>
          <p:nvPr/>
        </p:nvCxnSpPr>
        <p:spPr>
          <a:xfrm>
            <a:off x="374072" y="1031961"/>
            <a:ext cx="8285019" cy="0"/>
          </a:xfrm>
          <a:prstGeom prst="line">
            <a:avLst/>
          </a:prstGeom>
          <a:ln w="381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ttangolo 6"/>
          <p:cNvSpPr/>
          <p:nvPr/>
        </p:nvSpPr>
        <p:spPr>
          <a:xfrm>
            <a:off x="259297" y="224011"/>
            <a:ext cx="585128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baseline="30000" dirty="0" smtClean="0">
                <a:solidFill>
                  <a:srgbClr val="003D6C"/>
                </a:solidFill>
                <a:latin typeface="Candara"/>
                <a:cs typeface="Candara"/>
              </a:rPr>
              <a:t>Applications: </a:t>
            </a:r>
            <a:r>
              <a:rPr lang="fr-FR" sz="6000" b="1" baseline="30000" dirty="0" err="1" smtClean="0">
                <a:solidFill>
                  <a:srgbClr val="003D6C"/>
                </a:solidFill>
                <a:latin typeface="Candara"/>
                <a:cs typeface="Candara"/>
              </a:rPr>
              <a:t>hexmeshing</a:t>
            </a:r>
            <a:endParaRPr lang="it-IT" sz="60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6609332" y="6481653"/>
            <a:ext cx="2534668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S3PM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 20/06/2017  Berkeley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" y="6389764"/>
            <a:ext cx="451081" cy="433636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65991"/>
            <a:ext cx="9144000" cy="3385472"/>
          </a:xfrm>
          <a:prstGeom prst="rect">
            <a:avLst/>
          </a:prstGeom>
        </p:spPr>
      </p:pic>
      <p:sp>
        <p:nvSpPr>
          <p:cNvPr id="10" name="CasellaDiTesto 9"/>
          <p:cNvSpPr txBox="1"/>
          <p:nvPr/>
        </p:nvSpPr>
        <p:spPr>
          <a:xfrm>
            <a:off x="259296" y="1311829"/>
            <a:ext cx="7275823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Meshing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b="1" i="1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patterns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(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polar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,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gridded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,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mixed</a:t>
            </a:r>
            <a:r>
              <a:rPr lang="mr-IN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…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)</a:t>
            </a:r>
          </a:p>
          <a:p>
            <a:pPr marL="457200" indent="-457200">
              <a:buSzPct val="60000"/>
              <a:buFont typeface="Lucida Grande"/>
              <a:buChar char="▶"/>
            </a:pP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Direct control on </a:t>
            </a:r>
            <a:r>
              <a:rPr lang="it-IT" sz="2300" b="1" i="1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singularity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placement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  <a:p>
            <a:pPr marL="457200" indent="-457200">
              <a:buSzPct val="60000"/>
              <a:buFont typeface="Lucida Grande"/>
              <a:buChar char="▶"/>
            </a:pP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Direct control on </a:t>
            </a:r>
            <a:r>
              <a:rPr lang="it-IT" sz="2300" b="1" i="1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torsion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</p:txBody>
      </p:sp>
    </p:spTree>
    <p:extLst>
      <p:ext uri="{BB962C8B-B14F-4D97-AF65-F5344CB8AC3E}">
        <p14:creationId xmlns:p14="http://schemas.microsoft.com/office/powerpoint/2010/main" val="137921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nettore 1 5"/>
          <p:cNvCxnSpPr/>
          <p:nvPr/>
        </p:nvCxnSpPr>
        <p:spPr>
          <a:xfrm>
            <a:off x="374072" y="1031961"/>
            <a:ext cx="8285019" cy="0"/>
          </a:xfrm>
          <a:prstGeom prst="line">
            <a:avLst/>
          </a:prstGeom>
          <a:ln w="38100" cap="rnd" cmpd="sng">
            <a:solidFill>
              <a:srgbClr val="003D6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ttangolo 6"/>
          <p:cNvSpPr/>
          <p:nvPr/>
        </p:nvSpPr>
        <p:spPr>
          <a:xfrm>
            <a:off x="259297" y="224011"/>
            <a:ext cx="617829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baseline="30000" dirty="0" smtClean="0">
                <a:solidFill>
                  <a:srgbClr val="003D6C"/>
                </a:solidFill>
                <a:latin typeface="Candara"/>
                <a:cs typeface="Candara"/>
              </a:rPr>
              <a:t>Applications: </a:t>
            </a:r>
            <a:r>
              <a:rPr lang="fr-FR" sz="6000" b="1" baseline="30000" dirty="0" err="1" smtClean="0">
                <a:solidFill>
                  <a:srgbClr val="003D6C"/>
                </a:solidFill>
                <a:latin typeface="Candara"/>
                <a:cs typeface="Candara"/>
              </a:rPr>
              <a:t>shell</a:t>
            </a:r>
            <a:r>
              <a:rPr lang="fr-FR" sz="6000" b="1" baseline="30000" dirty="0" smtClean="0">
                <a:solidFill>
                  <a:srgbClr val="003D6C"/>
                </a:solidFill>
                <a:latin typeface="Candara"/>
                <a:cs typeface="Candara"/>
              </a:rPr>
              <a:t> </a:t>
            </a:r>
            <a:r>
              <a:rPr lang="fr-FR" sz="6000" b="1" baseline="30000" dirty="0" err="1" smtClean="0">
                <a:solidFill>
                  <a:srgbClr val="003D6C"/>
                </a:solidFill>
                <a:latin typeface="Candara"/>
                <a:cs typeface="Candara"/>
              </a:rPr>
              <a:t>meshing</a:t>
            </a:r>
            <a:endParaRPr lang="it-IT" sz="6000" dirty="0">
              <a:solidFill>
                <a:srgbClr val="003D6C"/>
              </a:solidFill>
              <a:latin typeface="Candara"/>
              <a:cs typeface="Candara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6609332" y="6481653"/>
            <a:ext cx="2534668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sz="1500" b="1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S3PM</a:t>
            </a:r>
            <a:r>
              <a:rPr lang="it-IT" sz="1500" dirty="0" smtClean="0">
                <a:solidFill>
                  <a:srgbClr val="003D6C"/>
                </a:solidFill>
                <a:latin typeface="Myriad Pro" charset="0"/>
                <a:ea typeface="Myriad Pro" charset="0"/>
                <a:cs typeface="Myriad Pro" charset="0"/>
              </a:rPr>
              <a:t>  20/06/2017  Berkeley</a:t>
            </a:r>
            <a:endParaRPr lang="it-IT" sz="1500" dirty="0">
              <a:latin typeface="Myriad Pro" charset="0"/>
              <a:ea typeface="Myriad Pro" charset="0"/>
              <a:cs typeface="Myriad Pro" charset="0"/>
            </a:endParaRP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" y="6389764"/>
            <a:ext cx="451081" cy="433636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360" y="1952726"/>
            <a:ext cx="7864821" cy="4242417"/>
          </a:xfrm>
          <a:prstGeom prst="rect">
            <a:avLst/>
          </a:prstGeom>
        </p:spPr>
      </p:pic>
      <p:sp>
        <p:nvSpPr>
          <p:cNvPr id="10" name="CasellaDiTesto 9"/>
          <p:cNvSpPr txBox="1"/>
          <p:nvPr/>
        </p:nvSpPr>
        <p:spPr>
          <a:xfrm>
            <a:off x="259296" y="1311829"/>
            <a:ext cx="7275823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Filter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the </a:t>
            </a:r>
            <a:r>
              <a:rPr lang="it-IT" sz="2300" b="1" i="1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radius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so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as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to produce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nested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shell</a:t>
            </a:r>
            <a:r>
              <a:rPr lang="it-IT" sz="2300" dirty="0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 </a:t>
            </a:r>
            <a:r>
              <a:rPr lang="it-IT" sz="2300" dirty="0" err="1" smtClean="0">
                <a:solidFill>
                  <a:srgbClr val="003D6C"/>
                </a:solidFill>
                <a:latin typeface="Candara"/>
                <a:ea typeface="Adobe 고딕 Std B"/>
                <a:cs typeface="Candara"/>
              </a:rPr>
              <a:t>meshes</a:t>
            </a:r>
            <a:endParaRPr lang="it-IT" sz="2300" dirty="0" smtClean="0">
              <a:solidFill>
                <a:srgbClr val="003D6C"/>
              </a:solidFill>
              <a:latin typeface="Candara"/>
              <a:ea typeface="Adobe 고딕 Std B"/>
              <a:cs typeface="Candara"/>
            </a:endParaRPr>
          </a:p>
        </p:txBody>
      </p:sp>
    </p:spTree>
    <p:extLst>
      <p:ext uri="{BB962C8B-B14F-4D97-AF65-F5344CB8AC3E}">
        <p14:creationId xmlns:p14="http://schemas.microsoft.com/office/powerpoint/2010/main" val="142243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uppo 42"/>
          <p:cNvGrpSpPr/>
          <p:nvPr/>
        </p:nvGrpSpPr>
        <p:grpSpPr>
          <a:xfrm>
            <a:off x="741156" y="400267"/>
            <a:ext cx="6806888" cy="553998"/>
            <a:chOff x="1042238" y="1314661"/>
            <a:chExt cx="6806888" cy="553998"/>
          </a:xfrm>
        </p:grpSpPr>
        <p:grpSp>
          <p:nvGrpSpPr>
            <p:cNvPr id="40" name="Gruppo 39"/>
            <p:cNvGrpSpPr/>
            <p:nvPr/>
          </p:nvGrpSpPr>
          <p:grpSpPr>
            <a:xfrm>
              <a:off x="1042238" y="1314661"/>
              <a:ext cx="6368870" cy="553998"/>
              <a:chOff x="1042238" y="1314661"/>
              <a:chExt cx="6368870" cy="553998"/>
            </a:xfrm>
          </p:grpSpPr>
          <p:sp>
            <p:nvSpPr>
              <p:cNvPr id="11" name="Rettangolo 10"/>
              <p:cNvSpPr/>
              <p:nvPr/>
            </p:nvSpPr>
            <p:spPr>
              <a:xfrm>
                <a:off x="4382971" y="1314661"/>
                <a:ext cx="3028137" cy="5539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it-IT" sz="3000" b="1" dirty="0" smtClean="0">
                    <a:solidFill>
                      <a:srgbClr val="009051"/>
                    </a:solidFill>
                    <a:latin typeface="Candara"/>
                    <a:ea typeface="Adobe 고딕 Std B"/>
                    <a:cs typeface="Candara"/>
                  </a:rPr>
                  <a:t>MULTIPLE TUBES</a:t>
                </a:r>
                <a:endParaRPr lang="it-IT" sz="3000" dirty="0">
                  <a:solidFill>
                    <a:srgbClr val="009051"/>
                  </a:solidFill>
                </a:endParaRPr>
              </a:p>
            </p:txBody>
          </p:sp>
          <p:sp>
            <p:nvSpPr>
              <p:cNvPr id="18" name="Rettangolo 17"/>
              <p:cNvSpPr/>
              <p:nvPr/>
            </p:nvSpPr>
            <p:spPr>
              <a:xfrm>
                <a:off x="1042238" y="1314661"/>
                <a:ext cx="2529495" cy="5539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/>
                <a:r>
                  <a:rPr lang="it-IT" sz="3000" b="1" dirty="0" smtClean="0">
                    <a:solidFill>
                      <a:srgbClr val="FF0000"/>
                    </a:solidFill>
                    <a:latin typeface="Candara"/>
                    <a:ea typeface="Adobe 고딕 Std B"/>
                    <a:cs typeface="Candara"/>
                  </a:rPr>
                  <a:t>SINGLE TUBE</a:t>
                </a:r>
                <a:endParaRPr lang="it-IT" sz="3000" b="1" dirty="0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19" name="Connettore 2 18"/>
              <p:cNvCxnSpPr/>
              <p:nvPr/>
            </p:nvCxnSpPr>
            <p:spPr>
              <a:xfrm>
                <a:off x="3691026" y="1574223"/>
                <a:ext cx="566872" cy="0"/>
              </a:xfrm>
              <a:prstGeom prst="straightConnector1">
                <a:avLst/>
              </a:prstGeom>
              <a:ln w="101600">
                <a:solidFill>
                  <a:srgbClr val="003D6C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0" name="Immagine 19" descr="smiley-face-md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0329" y="1344507"/>
              <a:ext cx="438797" cy="438797"/>
            </a:xfrm>
            <a:prstGeom prst="rect">
              <a:avLst/>
            </a:prstGeom>
          </p:spPr>
        </p:pic>
      </p:grpSp>
      <p:grpSp>
        <p:nvGrpSpPr>
          <p:cNvPr id="42" name="Gruppo 41"/>
          <p:cNvGrpSpPr/>
          <p:nvPr/>
        </p:nvGrpSpPr>
        <p:grpSpPr>
          <a:xfrm>
            <a:off x="718854" y="1229792"/>
            <a:ext cx="8090613" cy="1708160"/>
            <a:chOff x="1042239" y="2047147"/>
            <a:chExt cx="8090613" cy="1708160"/>
          </a:xfrm>
        </p:grpSpPr>
        <p:grpSp>
          <p:nvGrpSpPr>
            <p:cNvPr id="39" name="Gruppo 38"/>
            <p:cNvGrpSpPr/>
            <p:nvPr/>
          </p:nvGrpSpPr>
          <p:grpSpPr>
            <a:xfrm>
              <a:off x="1042239" y="2047147"/>
              <a:ext cx="8090613" cy="1708160"/>
              <a:chOff x="1042239" y="2047147"/>
              <a:chExt cx="8090613" cy="1708160"/>
            </a:xfrm>
          </p:grpSpPr>
          <p:sp>
            <p:nvSpPr>
              <p:cNvPr id="16" name="Rettangolo 15"/>
              <p:cNvSpPr/>
              <p:nvPr/>
            </p:nvSpPr>
            <p:spPr>
              <a:xfrm>
                <a:off x="4543890" y="2601145"/>
                <a:ext cx="4588962" cy="115416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-457200">
                  <a:buSzPct val="60000"/>
                  <a:buFont typeface="Lucida Grande"/>
                  <a:buChar char="▶"/>
                </a:pPr>
                <a:r>
                  <a:rPr lang="it-IT" sz="2300" b="1" dirty="0" smtClean="0">
                    <a:solidFill>
                      <a:srgbClr val="009051"/>
                    </a:solidFill>
                    <a:latin typeface="Candara"/>
                    <a:ea typeface="Adobe 고딕 Std B"/>
                    <a:cs typeface="Candara"/>
                  </a:rPr>
                  <a:t>EFFICIENCY</a:t>
                </a:r>
              </a:p>
              <a:p>
                <a:pPr marL="457200" indent="-457200">
                  <a:buSzPct val="60000"/>
                  <a:buFont typeface="Lucida Grande"/>
                  <a:buChar char="▶"/>
                </a:pPr>
                <a:r>
                  <a:rPr lang="it-IT" sz="2300" b="1" dirty="0" smtClean="0">
                    <a:solidFill>
                      <a:srgbClr val="009051"/>
                    </a:solidFill>
                    <a:latin typeface="Candara"/>
                    <a:ea typeface="Adobe 고딕 Std B"/>
                    <a:cs typeface="Candara"/>
                  </a:rPr>
                  <a:t>NO SPECIALIZED CODE</a:t>
                </a:r>
              </a:p>
              <a:p>
                <a:pPr marL="457200" indent="-457200">
                  <a:buSzPct val="60000"/>
                  <a:buFont typeface="Lucida Grande"/>
                  <a:buChar char="▶"/>
                </a:pPr>
                <a:r>
                  <a:rPr lang="it-IT" sz="2300" b="1" dirty="0" smtClean="0">
                    <a:solidFill>
                      <a:srgbClr val="009051"/>
                    </a:solidFill>
                    <a:latin typeface="Candara"/>
                    <a:ea typeface="Adobe 고딕 Std B"/>
                    <a:cs typeface="Candara"/>
                  </a:rPr>
                  <a:t>BI-DIRECTIONAL EVALUATION</a:t>
                </a:r>
              </a:p>
            </p:txBody>
          </p:sp>
          <p:sp>
            <p:nvSpPr>
              <p:cNvPr id="21" name="Rettangolo 20"/>
              <p:cNvSpPr/>
              <p:nvPr/>
            </p:nvSpPr>
            <p:spPr>
              <a:xfrm>
                <a:off x="1042239" y="2047147"/>
                <a:ext cx="2529495" cy="5539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/>
                <a:r>
                  <a:rPr lang="it-IT" sz="3000" b="1" dirty="0" smtClean="0">
                    <a:solidFill>
                      <a:srgbClr val="FF0000"/>
                    </a:solidFill>
                    <a:latin typeface="Candara"/>
                    <a:ea typeface="Adobe 고딕 Std B"/>
                    <a:cs typeface="Candara"/>
                  </a:rPr>
                  <a:t>IMPLICIT MAP</a:t>
                </a:r>
                <a:endParaRPr lang="it-IT" sz="3000" b="1" dirty="0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22" name="Connettore 2 21"/>
              <p:cNvCxnSpPr/>
              <p:nvPr/>
            </p:nvCxnSpPr>
            <p:spPr>
              <a:xfrm>
                <a:off x="3706829" y="2326936"/>
                <a:ext cx="566872" cy="0"/>
              </a:xfrm>
              <a:prstGeom prst="straightConnector1">
                <a:avLst/>
              </a:prstGeom>
              <a:ln w="101600">
                <a:solidFill>
                  <a:srgbClr val="003D6C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Rettangolo 22"/>
              <p:cNvSpPr/>
              <p:nvPr/>
            </p:nvSpPr>
            <p:spPr>
              <a:xfrm>
                <a:off x="4408796" y="2047147"/>
                <a:ext cx="2513830" cy="5539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it-IT" sz="3000" b="1" dirty="0" smtClean="0">
                    <a:solidFill>
                      <a:srgbClr val="009051"/>
                    </a:solidFill>
                    <a:latin typeface="Candara"/>
                    <a:ea typeface="Adobe 고딕 Std B"/>
                    <a:cs typeface="Candara"/>
                  </a:rPr>
                  <a:t>EXPLICIT MAP</a:t>
                </a:r>
                <a:endParaRPr lang="it-IT" sz="3000" dirty="0">
                  <a:solidFill>
                    <a:srgbClr val="009051"/>
                  </a:solidFill>
                </a:endParaRPr>
              </a:p>
            </p:txBody>
          </p:sp>
        </p:grpSp>
        <p:pic>
          <p:nvPicPr>
            <p:cNvPr id="24" name="Immagine 23" descr="smiley-face-md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0329" y="2085293"/>
              <a:ext cx="438797" cy="438797"/>
            </a:xfrm>
            <a:prstGeom prst="rect">
              <a:avLst/>
            </a:prstGeom>
          </p:spPr>
        </p:pic>
      </p:grpSp>
      <p:grpSp>
        <p:nvGrpSpPr>
          <p:cNvPr id="41" name="Gruppo 40"/>
          <p:cNvGrpSpPr/>
          <p:nvPr/>
        </p:nvGrpSpPr>
        <p:grpSpPr>
          <a:xfrm>
            <a:off x="741156" y="3213479"/>
            <a:ext cx="6806887" cy="553999"/>
            <a:chOff x="1042238" y="4264607"/>
            <a:chExt cx="6806887" cy="553999"/>
          </a:xfrm>
        </p:grpSpPr>
        <p:grpSp>
          <p:nvGrpSpPr>
            <p:cNvPr id="38" name="Gruppo 37"/>
            <p:cNvGrpSpPr/>
            <p:nvPr/>
          </p:nvGrpSpPr>
          <p:grpSpPr>
            <a:xfrm>
              <a:off x="1042238" y="4264607"/>
              <a:ext cx="6184781" cy="553999"/>
              <a:chOff x="1042238" y="4264607"/>
              <a:chExt cx="6184781" cy="553999"/>
            </a:xfrm>
          </p:grpSpPr>
          <p:sp>
            <p:nvSpPr>
              <p:cNvPr id="25" name="Rettangolo 24"/>
              <p:cNvSpPr/>
              <p:nvPr/>
            </p:nvSpPr>
            <p:spPr>
              <a:xfrm>
                <a:off x="1042238" y="4264608"/>
                <a:ext cx="2529495" cy="5539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/>
                <a:r>
                  <a:rPr lang="it-IT" sz="3000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CONTINUITY</a:t>
                </a:r>
                <a:endParaRPr lang="it-IT" sz="3000" b="1" dirty="0">
                  <a:solidFill>
                    <a:srgbClr val="003D6C"/>
                  </a:solidFill>
                </a:endParaRPr>
              </a:p>
            </p:txBody>
          </p:sp>
          <p:cxnSp>
            <p:nvCxnSpPr>
              <p:cNvPr id="26" name="Connettore 2 25"/>
              <p:cNvCxnSpPr/>
              <p:nvPr/>
            </p:nvCxnSpPr>
            <p:spPr>
              <a:xfrm>
                <a:off x="3645484" y="4541607"/>
                <a:ext cx="566872" cy="0"/>
              </a:xfrm>
              <a:prstGeom prst="straightConnector1">
                <a:avLst/>
              </a:prstGeom>
              <a:ln w="101600">
                <a:solidFill>
                  <a:srgbClr val="003D6C"/>
                </a:solidFill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" name="Rettangolo 26"/>
              <p:cNvSpPr/>
              <p:nvPr/>
            </p:nvSpPr>
            <p:spPr>
              <a:xfrm>
                <a:off x="4382971" y="4264607"/>
                <a:ext cx="2844048" cy="5539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it-IT" sz="3000" b="1" dirty="0" smtClean="0">
                    <a:solidFill>
                      <a:srgbClr val="009051"/>
                    </a:solidFill>
                    <a:latin typeface="Candara"/>
                    <a:ea typeface="Adobe 고딕 Std B"/>
                    <a:cs typeface="Candara"/>
                  </a:rPr>
                  <a:t>RADIUS</a:t>
                </a:r>
                <a:r>
                  <a:rPr lang="it-IT" sz="3000" dirty="0" smtClean="0">
                    <a:solidFill>
                      <a:srgbClr val="009051"/>
                    </a:solidFill>
                  </a:rPr>
                  <a:t>, </a:t>
                </a:r>
                <a:r>
                  <a:rPr lang="it-IT" sz="3000" b="1" dirty="0" smtClean="0">
                    <a:solidFill>
                      <a:srgbClr val="009051"/>
                    </a:solidFill>
                  </a:rPr>
                  <a:t>HEIGHT</a:t>
                </a:r>
                <a:endParaRPr lang="it-IT" sz="3000" b="1" dirty="0" smtClean="0">
                  <a:solidFill>
                    <a:srgbClr val="009051"/>
                  </a:solidFill>
                  <a:latin typeface="Candara"/>
                  <a:ea typeface="Adobe 고딕 Std B"/>
                  <a:cs typeface="Candara"/>
                </a:endParaRPr>
              </a:p>
            </p:txBody>
          </p:sp>
        </p:grpSp>
        <p:pic>
          <p:nvPicPr>
            <p:cNvPr id="28" name="Immagine 27" descr="smiley-face-md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10328" y="4309305"/>
              <a:ext cx="438797" cy="438797"/>
            </a:xfrm>
            <a:prstGeom prst="rect">
              <a:avLst/>
            </a:prstGeom>
          </p:spPr>
        </p:pic>
      </p:grpSp>
      <p:grpSp>
        <p:nvGrpSpPr>
          <p:cNvPr id="37" name="Gruppo 36"/>
          <p:cNvGrpSpPr/>
          <p:nvPr/>
        </p:nvGrpSpPr>
        <p:grpSpPr>
          <a:xfrm>
            <a:off x="741156" y="4043004"/>
            <a:ext cx="5138197" cy="553998"/>
            <a:chOff x="1042238" y="4831509"/>
            <a:chExt cx="5138197" cy="553998"/>
          </a:xfrm>
        </p:grpSpPr>
        <p:sp>
          <p:nvSpPr>
            <p:cNvPr id="29" name="Rettangolo 28"/>
            <p:cNvSpPr/>
            <p:nvPr/>
          </p:nvSpPr>
          <p:spPr>
            <a:xfrm>
              <a:off x="1042238" y="4831509"/>
              <a:ext cx="2529495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it-IT" sz="3000" b="1" dirty="0" smtClean="0">
                  <a:solidFill>
                    <a:srgbClr val="003D6C"/>
                  </a:solidFill>
                  <a:latin typeface="Candara"/>
                  <a:ea typeface="Adobe 고딕 Std B"/>
                  <a:cs typeface="Candara"/>
                </a:rPr>
                <a:t>CONTINUITY</a:t>
              </a:r>
              <a:endParaRPr lang="it-IT" sz="3000" b="1" dirty="0">
                <a:solidFill>
                  <a:srgbClr val="003D6C"/>
                </a:solidFill>
              </a:endParaRPr>
            </a:p>
          </p:txBody>
        </p:sp>
        <p:cxnSp>
          <p:nvCxnSpPr>
            <p:cNvPr id="30" name="Connettore 2 29"/>
            <p:cNvCxnSpPr/>
            <p:nvPr/>
          </p:nvCxnSpPr>
          <p:spPr>
            <a:xfrm>
              <a:off x="3645484" y="5108508"/>
              <a:ext cx="566872" cy="0"/>
            </a:xfrm>
            <a:prstGeom prst="straightConnector1">
              <a:avLst/>
            </a:prstGeom>
            <a:ln w="101600">
              <a:solidFill>
                <a:srgbClr val="003D6C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ttangolo 30"/>
            <p:cNvSpPr/>
            <p:nvPr/>
          </p:nvSpPr>
          <p:spPr>
            <a:xfrm>
              <a:off x="4408796" y="4831509"/>
              <a:ext cx="1771639" cy="5539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3000" b="1" dirty="0" smtClean="0">
                  <a:solidFill>
                    <a:srgbClr val="FF0000"/>
                  </a:solidFill>
                  <a:latin typeface="Candara"/>
                  <a:ea typeface="Adobe 고딕 Std B"/>
                  <a:cs typeface="Candara"/>
                </a:rPr>
                <a:t>AZIMUTH</a:t>
              </a:r>
            </a:p>
          </p:txBody>
        </p:sp>
      </p:grpSp>
      <p:grpSp>
        <p:nvGrpSpPr>
          <p:cNvPr id="3" name="Gruppo 2"/>
          <p:cNvGrpSpPr/>
          <p:nvPr/>
        </p:nvGrpSpPr>
        <p:grpSpPr>
          <a:xfrm>
            <a:off x="-2213" y="5067578"/>
            <a:ext cx="9201871" cy="1799242"/>
            <a:chOff x="-2213" y="5067578"/>
            <a:chExt cx="9201871" cy="1799242"/>
          </a:xfrm>
        </p:grpSpPr>
        <p:grpSp>
          <p:nvGrpSpPr>
            <p:cNvPr id="55" name="Gruppo 54"/>
            <p:cNvGrpSpPr/>
            <p:nvPr/>
          </p:nvGrpSpPr>
          <p:grpSpPr>
            <a:xfrm>
              <a:off x="-2213" y="5067578"/>
              <a:ext cx="9146213" cy="1799242"/>
              <a:chOff x="-2213" y="5067578"/>
              <a:chExt cx="9146213" cy="1799242"/>
            </a:xfrm>
          </p:grpSpPr>
          <p:sp>
            <p:nvSpPr>
              <p:cNvPr id="44" name="Rettangolo 43"/>
              <p:cNvSpPr/>
              <p:nvPr/>
            </p:nvSpPr>
            <p:spPr>
              <a:xfrm>
                <a:off x="-2213" y="5250723"/>
                <a:ext cx="9144000" cy="132343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fr-FR" sz="8000" b="1" baseline="30000" smtClean="0">
                    <a:solidFill>
                      <a:srgbClr val="003D6C"/>
                    </a:solidFill>
                    <a:latin typeface="Candara"/>
                    <a:cs typeface="Candara"/>
                  </a:rPr>
                  <a:t>THANK YOU!</a:t>
                </a:r>
                <a:endParaRPr lang="it-IT" sz="8000" dirty="0">
                  <a:solidFill>
                    <a:srgbClr val="003D6C"/>
                  </a:solidFill>
                  <a:latin typeface="Candara"/>
                  <a:cs typeface="Candara"/>
                </a:endParaRPr>
              </a:p>
            </p:txBody>
          </p:sp>
          <p:pic>
            <p:nvPicPr>
              <p:cNvPr id="45" name="Immagine 44"/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11998"/>
              <a:stretch/>
            </p:blipFill>
            <p:spPr>
              <a:xfrm>
                <a:off x="6524154" y="6078775"/>
                <a:ext cx="1052594" cy="788045"/>
              </a:xfrm>
              <a:prstGeom prst="rect">
                <a:avLst/>
              </a:prstGeom>
            </p:spPr>
          </p:pic>
          <p:pic>
            <p:nvPicPr>
              <p:cNvPr id="48" name="Immagine 47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6255338"/>
                <a:ext cx="3461701" cy="593435"/>
              </a:xfrm>
              <a:prstGeom prst="rect">
                <a:avLst/>
              </a:prstGeom>
            </p:spPr>
          </p:pic>
          <p:cxnSp>
            <p:nvCxnSpPr>
              <p:cNvPr id="53" name="Connettore 1 52"/>
              <p:cNvCxnSpPr/>
              <p:nvPr/>
            </p:nvCxnSpPr>
            <p:spPr>
              <a:xfrm>
                <a:off x="0" y="5067578"/>
                <a:ext cx="9144000" cy="0"/>
              </a:xfrm>
              <a:prstGeom prst="line">
                <a:avLst/>
              </a:prstGeom>
              <a:ln w="38100" cap="rnd" cmpd="sng">
                <a:solidFill>
                  <a:srgbClr val="003D6C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" name="Gruppo 1"/>
            <p:cNvGrpSpPr/>
            <p:nvPr/>
          </p:nvGrpSpPr>
          <p:grpSpPr>
            <a:xfrm>
              <a:off x="7428313" y="6158791"/>
              <a:ext cx="1771345" cy="606613"/>
              <a:chOff x="6599241" y="6204830"/>
              <a:chExt cx="1771345" cy="606613"/>
            </a:xfrm>
          </p:grpSpPr>
          <p:sp>
            <p:nvSpPr>
              <p:cNvPr id="32" name="Rettangolo 31"/>
              <p:cNvSpPr/>
              <p:nvPr/>
            </p:nvSpPr>
            <p:spPr>
              <a:xfrm>
                <a:off x="6643328" y="6204830"/>
                <a:ext cx="1055234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b="1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CHANGE</a:t>
                </a:r>
              </a:p>
            </p:txBody>
          </p:sp>
          <p:sp>
            <p:nvSpPr>
              <p:cNvPr id="33" name="Rettangolo 32"/>
              <p:cNvSpPr/>
              <p:nvPr/>
            </p:nvSpPr>
            <p:spPr>
              <a:xfrm>
                <a:off x="6599241" y="6472889"/>
                <a:ext cx="1771345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it-IT" sz="1600" dirty="0" smtClean="0">
                    <a:solidFill>
                      <a:srgbClr val="003D6C"/>
                    </a:solidFill>
                    <a:latin typeface="Candara"/>
                    <a:ea typeface="Adobe 고딕 Std B"/>
                    <a:cs typeface="Candara"/>
                  </a:rPr>
                  <a:t>Grant No 694515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3449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2600" b="1" dirty="0" smtClean="0">
            <a:latin typeface="Candara"/>
            <a:cs typeface="Candar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16259</TotalTime>
  <Words>634</Words>
  <Application>Microsoft Macintosh PowerPoint</Application>
  <PresentationFormat>Presentazione su schermo (4:3)</PresentationFormat>
  <Paragraphs>210</Paragraphs>
  <Slides>21</Slides>
  <Notes>20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21</vt:i4>
      </vt:variant>
    </vt:vector>
  </HeadingPairs>
  <TitlesOfParts>
    <vt:vector size="29" baseType="lpstr">
      <vt:lpstr>Adobe 고딕 Std B</vt:lpstr>
      <vt:lpstr>Calibri</vt:lpstr>
      <vt:lpstr>Candara</vt:lpstr>
      <vt:lpstr>Lucida Grande</vt:lpstr>
      <vt:lpstr>Myriad Pro</vt:lpstr>
      <vt:lpstr>Times</vt:lpstr>
      <vt:lpstr>Arial</vt:lpstr>
      <vt:lpstr>Tema di Office</vt:lpstr>
      <vt:lpstr>Explicit Cylindrical Maps for  General Tubular Shapes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</vt:vector>
  </TitlesOfParts>
  <Company/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Automatic Generation of Hexahedral Meshes of Articulated Objects</dc:title>
  <dc:creator>Marco Livesu</dc:creator>
  <cp:lastModifiedBy>Utente di Microsoft Office</cp:lastModifiedBy>
  <cp:revision>1965</cp:revision>
  <dcterms:created xsi:type="dcterms:W3CDTF">2015-05-04T14:19:38Z</dcterms:created>
  <dcterms:modified xsi:type="dcterms:W3CDTF">2017-06-23T00:14:25Z</dcterms:modified>
</cp:coreProperties>
</file>